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57" r:id="rId4"/>
    <p:sldId id="258" r:id="rId5"/>
    <p:sldId id="259" r:id="rId6"/>
    <p:sldId id="265" r:id="rId7"/>
    <p:sldId id="261" r:id="rId8"/>
    <p:sldId id="266" r:id="rId9"/>
    <p:sldId id="267" r:id="rId10"/>
    <p:sldId id="268" r:id="rId11"/>
    <p:sldId id="262" r:id="rId12"/>
    <p:sldId id="263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VY_32_INOVACE_04AJ_3tr_TELO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Části těla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04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27.3.2012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174DC5-17D2-43B4-B3BC-CA1E40863F42}" type="presOf" srcId="{FBBFC3EA-9D9D-4F3A-BEA6-9C2C0E46BF20}" destId="{ACAD381E-21DC-4C07-8FDD-119C2EC3BB2E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2AB5BF-7BBF-4B80-98C3-941FF40A41E2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AC6AAC17-C270-4B9F-AC58-DA3044CB935A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8966805-AC9C-4B11-9A65-6043DB089922}" type="presOf" srcId="{019433A1-1324-4DE1-9E6F-32B851095F74}" destId="{ABF03533-6AD0-44CD-A08E-C9977356B6A8}" srcOrd="0" destOrd="0" presId="urn:microsoft.com/office/officeart/2005/8/layout/vList2"/>
    <dgm:cxn modelId="{AB5BB168-F372-416F-84ED-CE12A0DD75B2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5879787-9FD7-4549-B75D-28040FEC2E26}" type="presOf" srcId="{6B0205A6-422D-4956-AD89-0CEBCAE4530D}" destId="{B1DDF1AD-3BC2-43B8-A8D0-A33120EFAF7C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E24EF53-E44C-46A7-8B92-8D7A693E03E5}" type="presOf" srcId="{C73C7642-F245-4585-8F88-243F9FAEF6CA}" destId="{1C4BCB69-D3A6-4CCF-9871-D9B9359B8159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C564878-1EE4-4505-8974-1A6DE41E28C7}" type="presParOf" srcId="{612116FE-9061-44B1-A457-8F1AFBD162E0}" destId="{7B541546-39A7-4633-AED0-6028788110D7}" srcOrd="0" destOrd="0" presId="urn:microsoft.com/office/officeart/2005/8/layout/vList2"/>
    <dgm:cxn modelId="{F8A5677A-F8EC-4F57-9166-98E563FCD941}" type="presParOf" srcId="{612116FE-9061-44B1-A457-8F1AFBD162E0}" destId="{9B9314F6-85CC-4C49-B24D-6AF5DF05D800}" srcOrd="1" destOrd="0" presId="urn:microsoft.com/office/officeart/2005/8/layout/vList2"/>
    <dgm:cxn modelId="{C7E00BB0-10C1-40C9-BDAF-4BD2A7E7C842}" type="presParOf" srcId="{612116FE-9061-44B1-A457-8F1AFBD162E0}" destId="{ACAD381E-21DC-4C07-8FDD-119C2EC3BB2E}" srcOrd="2" destOrd="0" presId="urn:microsoft.com/office/officeart/2005/8/layout/vList2"/>
    <dgm:cxn modelId="{39E2A4FC-419C-4166-8220-9375890E33A0}" type="presParOf" srcId="{612116FE-9061-44B1-A457-8F1AFBD162E0}" destId="{208194AD-7544-4854-B7A4-4A67E5453B54}" srcOrd="3" destOrd="0" presId="urn:microsoft.com/office/officeart/2005/8/layout/vList2"/>
    <dgm:cxn modelId="{96256E6F-3342-46D9-91E2-E3F7210BE70D}" type="presParOf" srcId="{612116FE-9061-44B1-A457-8F1AFBD162E0}" destId="{ABF03533-6AD0-44CD-A08E-C9977356B6A8}" srcOrd="4" destOrd="0" presId="urn:microsoft.com/office/officeart/2005/8/layout/vList2"/>
    <dgm:cxn modelId="{43EBE716-5A7E-4FAD-BCE7-8378E4656706}" type="presParOf" srcId="{612116FE-9061-44B1-A457-8F1AFBD162E0}" destId="{60E42310-8BB6-41EA-B44F-0BAC7EFC9B2E}" srcOrd="5" destOrd="0" presId="urn:microsoft.com/office/officeart/2005/8/layout/vList2"/>
    <dgm:cxn modelId="{8F1ADA6E-8A6B-4C2C-AB47-C5628521B177}" type="presParOf" srcId="{612116FE-9061-44B1-A457-8F1AFBD162E0}" destId="{1C4BCB69-D3A6-4CCF-9871-D9B9359B8159}" srcOrd="6" destOrd="0" presId="urn:microsoft.com/office/officeart/2005/8/layout/vList2"/>
    <dgm:cxn modelId="{834E40A8-F969-4B60-908D-2EC3A1B5056E}" type="presParOf" srcId="{612116FE-9061-44B1-A457-8F1AFBD162E0}" destId="{34DE5943-AAB5-4DC3-B765-99B35FCB6ECD}" srcOrd="7" destOrd="0" presId="urn:microsoft.com/office/officeart/2005/8/layout/vList2"/>
    <dgm:cxn modelId="{4E2988AE-8B99-442D-8D12-B0BDC11329FE}" type="presParOf" srcId="{612116FE-9061-44B1-A457-8F1AFBD162E0}" destId="{97CBBA99-26B9-4E2D-BA76-BF47FEBF0134}" srcOrd="8" destOrd="0" presId="urn:microsoft.com/office/officeart/2005/8/layout/vList2"/>
    <dgm:cxn modelId="{97A9988B-6F51-4AF1-A6AC-93A965019625}" type="presParOf" srcId="{612116FE-9061-44B1-A457-8F1AFBD162E0}" destId="{9A22653A-B2DB-4D9E-A633-AD2EC219A723}" srcOrd="9" destOrd="0" presId="urn:microsoft.com/office/officeart/2005/8/layout/vList2"/>
    <dgm:cxn modelId="{5336E3C7-4ACC-4AF2-AF41-986DB41C2DD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83768"/>
          <a:ext cx="6802710" cy="556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b="1" kern="1200" dirty="0" smtClean="0"/>
            <a:t>: Základní škola a Mateřská škola Troskotovice, příspěvková organizace</a:t>
          </a:r>
          <a:endParaRPr lang="cs-CZ" sz="1400" kern="1200" dirty="0"/>
        </a:p>
      </dsp:txBody>
      <dsp:txXfrm>
        <a:off x="27187" y="110955"/>
        <a:ext cx="6748336" cy="502546"/>
      </dsp:txXfrm>
    </dsp:sp>
    <dsp:sp modelId="{ACAD381E-21DC-4C07-8FDD-119C2EC3BB2E}">
      <dsp:nvSpPr>
        <dsp:cNvPr id="0" name=""/>
        <dsp:cNvSpPr/>
      </dsp:nvSpPr>
      <dsp:spPr>
        <a:xfrm>
          <a:off x="0" y="681008"/>
          <a:ext cx="6802710" cy="556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77008"/>
                <a:satOff val="11852"/>
                <a:lumOff val="11912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77008"/>
                <a:satOff val="11852"/>
                <a:lumOff val="11912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Matra Drozdová </a:t>
          </a:r>
          <a:endParaRPr lang="cs-CZ" sz="1400" kern="1200" dirty="0"/>
        </a:p>
      </dsp:txBody>
      <dsp:txXfrm>
        <a:off x="27187" y="708195"/>
        <a:ext cx="6748336" cy="502546"/>
      </dsp:txXfrm>
    </dsp:sp>
    <dsp:sp modelId="{ABF03533-6AD0-44CD-A08E-C9977356B6A8}">
      <dsp:nvSpPr>
        <dsp:cNvPr id="0" name=""/>
        <dsp:cNvSpPr/>
      </dsp:nvSpPr>
      <dsp:spPr>
        <a:xfrm>
          <a:off x="0" y="1249784"/>
          <a:ext cx="6802710" cy="556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54017"/>
                <a:satOff val="23705"/>
                <a:lumOff val="23824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54017"/>
                <a:satOff val="23705"/>
                <a:lumOff val="23824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VY_32_INOVACE_04AJ_3tr_TELO</a:t>
          </a:r>
          <a:endParaRPr lang="cs-CZ" sz="1400" kern="1200" dirty="0"/>
        </a:p>
      </dsp:txBody>
      <dsp:txXfrm>
        <a:off x="27187" y="1276971"/>
        <a:ext cx="6748336" cy="502546"/>
      </dsp:txXfrm>
    </dsp:sp>
    <dsp:sp modelId="{1C4BCB69-D3A6-4CCF-9871-D9B9359B8159}">
      <dsp:nvSpPr>
        <dsp:cNvPr id="0" name=""/>
        <dsp:cNvSpPr/>
      </dsp:nvSpPr>
      <dsp:spPr>
        <a:xfrm>
          <a:off x="0" y="1875488"/>
          <a:ext cx="6802710" cy="556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31025"/>
                <a:satOff val="35557"/>
                <a:lumOff val="35736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231025"/>
                <a:satOff val="35557"/>
                <a:lumOff val="35736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Části těla</a:t>
          </a:r>
          <a:endParaRPr lang="cs-CZ" sz="1400" kern="1200" dirty="0"/>
        </a:p>
      </dsp:txBody>
      <dsp:txXfrm>
        <a:off x="27187" y="1902675"/>
        <a:ext cx="6748336" cy="502546"/>
      </dsp:txXfrm>
    </dsp:sp>
    <dsp:sp modelId="{97CBBA99-26B9-4E2D-BA76-BF47FEBF0134}">
      <dsp:nvSpPr>
        <dsp:cNvPr id="0" name=""/>
        <dsp:cNvSpPr/>
      </dsp:nvSpPr>
      <dsp:spPr>
        <a:xfrm>
          <a:off x="0" y="2472728"/>
          <a:ext cx="6802710" cy="556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54017"/>
                <a:satOff val="23705"/>
                <a:lumOff val="23824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54017"/>
                <a:satOff val="23705"/>
                <a:lumOff val="23824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</a:t>
          </a:r>
          <a:r>
            <a:rPr lang="cs-CZ" sz="1400" kern="1200" dirty="0" smtClean="0"/>
            <a:t>projektu: 04</a:t>
          </a:r>
          <a:endParaRPr lang="cs-CZ" sz="1400" kern="1200" dirty="0"/>
        </a:p>
      </dsp:txBody>
      <dsp:txXfrm>
        <a:off x="27187" y="2499915"/>
        <a:ext cx="6748336" cy="502546"/>
      </dsp:txXfrm>
    </dsp:sp>
    <dsp:sp modelId="{B1DDF1AD-3BC2-43B8-A8D0-A33120EFAF7C}">
      <dsp:nvSpPr>
        <dsp:cNvPr id="0" name=""/>
        <dsp:cNvSpPr/>
      </dsp:nvSpPr>
      <dsp:spPr>
        <a:xfrm>
          <a:off x="0" y="3069968"/>
          <a:ext cx="6802710" cy="556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77008"/>
                <a:satOff val="11852"/>
                <a:lumOff val="11912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77008"/>
                <a:satOff val="11852"/>
                <a:lumOff val="11912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27.3.2012 </a:t>
          </a:r>
          <a:endParaRPr lang="cs-CZ" sz="1400" kern="1200" dirty="0"/>
        </a:p>
      </dsp:txBody>
      <dsp:txXfrm>
        <a:off x="27187" y="3097155"/>
        <a:ext cx="6748336" cy="502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645D8D1-FF87-4190-A093-83BCCA1E3C32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8036607-D087-41A4-9B55-4411C6B8F0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772053"/>
              </p:ext>
            </p:extLst>
          </p:nvPr>
        </p:nvGraphicFramePr>
        <p:xfrm>
          <a:off x="1009650" y="1806575"/>
          <a:ext cx="6802710" cy="3710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628540"/>
            <a:ext cx="4896634" cy="953890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850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3.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</a:t>
            </a:r>
            <a:r>
              <a:rPr lang="cs-CZ" dirty="0" smtClean="0"/>
              <a:t>: </a:t>
            </a:r>
            <a:r>
              <a:rPr lang="cs-CZ" dirty="0"/>
              <a:t>papír, psací </a:t>
            </a:r>
            <a:r>
              <a:rPr lang="cs-CZ" dirty="0" smtClean="0"/>
              <a:t>potřeby, pastelky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</a:t>
            </a:r>
            <a:r>
              <a:rPr lang="cs-CZ" dirty="0" smtClean="0"/>
              <a:t>seznámení a procvičování </a:t>
            </a:r>
            <a:r>
              <a:rPr lang="cs-CZ" dirty="0"/>
              <a:t>slovní </a:t>
            </a:r>
            <a:r>
              <a:rPr lang="cs-CZ" dirty="0" smtClean="0"/>
              <a:t>zásoby (tělo), výběr správných slovíček, skrývačka, doplňování správných slovíček,  kresba kamaráda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seznámení se slovíčky, spojování slovíček </a:t>
            </a:r>
            <a:r>
              <a:rPr lang="cs-CZ" dirty="0"/>
              <a:t>s obrázky, </a:t>
            </a:r>
            <a:r>
              <a:rPr lang="cs-CZ" dirty="0" smtClean="0"/>
              <a:t>výběr správného slovíčka, hádání skrytého obrázku, samostatná práce – práce se slovíčky, kresba kamaráda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344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Části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Dnes se naučíme názvy některých části těla</a:t>
            </a:r>
          </a:p>
          <a:p>
            <a:r>
              <a:rPr lang="cs-CZ" dirty="0" smtClean="0"/>
              <a:t>Procvičíme si jejich výslovnost</a:t>
            </a:r>
          </a:p>
          <a:p>
            <a:r>
              <a:rPr lang="cs-CZ" dirty="0" smtClean="0"/>
              <a:t>Samostatně je budeme přiřazovat 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I8SP2OYV\MC900238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08720"/>
            <a:ext cx="576064" cy="88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IAUGW1VP\MC900233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10931"/>
            <a:ext cx="785473" cy="751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MEE4139E\MC900233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907" y="1556792"/>
            <a:ext cx="1035113" cy="77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MEE4139E\MC900028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2828"/>
            <a:ext cx="1224136" cy="129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IAUGW1VP\MC9004363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177356"/>
            <a:ext cx="1130310" cy="76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IAUGW1VP\MC9004038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772" y="3893972"/>
            <a:ext cx="898855" cy="92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4398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Popis těla</a:t>
            </a:r>
            <a:endParaRPr lang="cs-CZ" dirty="0"/>
          </a:p>
        </p:txBody>
      </p:sp>
      <p:pic>
        <p:nvPicPr>
          <p:cNvPr id="205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14167" y="3650123"/>
            <a:ext cx="1115665" cy="365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0MGM\AppData\Local\Microsoft\Windows\Temporary Internet Files\Content.IE5\AM1I8PN9\MC90044069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6832"/>
            <a:ext cx="232400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5652120" y="4005064"/>
            <a:ext cx="1800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148064" y="3068960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25892" y="4653136"/>
            <a:ext cx="27264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004048" y="5229200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89106" y="2276872"/>
            <a:ext cx="136321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148064" y="3406877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987824" y="4005064"/>
            <a:ext cx="1368152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2987824" y="4653136"/>
            <a:ext cx="1512168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907704" y="4653136"/>
            <a:ext cx="10801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860032" y="2060848"/>
            <a:ext cx="1229074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2050"/>
          <p:cNvCxnSpPr/>
          <p:nvPr/>
        </p:nvCxnSpPr>
        <p:spPr>
          <a:xfrm flipV="1">
            <a:off x="4860032" y="2276872"/>
            <a:ext cx="1229074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6212651" y="2699628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6640996" y="2180982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6235334" y="2702714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2057" name="TextovéPole 2056"/>
          <p:cNvSpPr txBox="1"/>
          <p:nvPr/>
        </p:nvSpPr>
        <p:spPr>
          <a:xfrm>
            <a:off x="6663290" y="1996316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35334" y="2737888"/>
            <a:ext cx="1239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shoulder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887233" y="4329100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leg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93396" y="3084113"/>
            <a:ext cx="818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640996" y="3712386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hand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639823" y="4328809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knee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765576" y="4928056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foot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497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7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3080" cy="924475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Head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Hand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Knee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Foot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Shoulder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eg</a:t>
            </a:r>
            <a:endParaRPr lang="cs-CZ" dirty="0"/>
          </a:p>
        </p:txBody>
      </p:sp>
      <p:pic>
        <p:nvPicPr>
          <p:cNvPr id="6" name="Picture 3" descr="C:\Users\0MGM\AppData\Local\Microsoft\Windows\Temporary Internet Files\Content.IE5\IAUGW1VP\MC900233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157" y="2924945"/>
            <a:ext cx="903705" cy="86409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K0O7W0UI\MP9001851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870" y="1800499"/>
            <a:ext cx="1422009" cy="952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2432711" y="1749717"/>
            <a:ext cx="759392" cy="720080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0MGM\AppData\Local\Microsoft\Windows\Temporary Internet Files\Content.IE5\AM1I8PN9\MP9004252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870" y="3933056"/>
            <a:ext cx="768178" cy="117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IAUGW1VP\MC9000890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048" y="4985509"/>
            <a:ext cx="889002" cy="1565211"/>
          </a:xfrm>
          <a:prstGeom prst="rect">
            <a:avLst/>
          </a:prstGeom>
          <a:noFill/>
        </p:spPr>
      </p:pic>
      <p:sp>
        <p:nvSpPr>
          <p:cNvPr id="10" name="Ovál 9"/>
          <p:cNvSpPr/>
          <p:nvPr/>
        </p:nvSpPr>
        <p:spPr>
          <a:xfrm>
            <a:off x="3282549" y="5301208"/>
            <a:ext cx="569371" cy="72008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0" name="Picture 8" descr="C:\Users\0MGM\AppData\Local\Microsoft\Windows\Temporary Internet Files\Content.IE5\DE4CGPLA\MP9004093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175" y="1749717"/>
            <a:ext cx="1319942" cy="131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6012160" y="2011814"/>
            <a:ext cx="864095" cy="913132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1" name="Picture 9" descr="C:\Users\0MGM\AppData\Local\Microsoft\Windows\Temporary Internet Files\Content.IE5\DE4CGPLA\MP9004091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739" y="3501008"/>
            <a:ext cx="1672756" cy="1163088"/>
          </a:xfrm>
          <a:prstGeom prst="rect">
            <a:avLst/>
          </a:prstGeom>
          <a:noFill/>
        </p:spPr>
      </p:pic>
      <p:sp>
        <p:nvSpPr>
          <p:cNvPr id="12" name="Ovál 11"/>
          <p:cNvSpPr/>
          <p:nvPr/>
        </p:nvSpPr>
        <p:spPr>
          <a:xfrm>
            <a:off x="6444207" y="3645024"/>
            <a:ext cx="432048" cy="43752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2" name="Picture 10" descr="C:\Users\0MGM\AppData\Local\Microsoft\Windows\Temporary Internet Files\Content.IE5\AM1I8PN9\MP9004243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806258"/>
            <a:ext cx="1895665" cy="174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610068" y="4806257"/>
            <a:ext cx="864097" cy="161854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464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Vyber slovíčka, která na řádek nepatří</a:t>
            </a:r>
            <a:endParaRPr lang="cs-CZ" dirty="0"/>
          </a:p>
        </p:txBody>
      </p:sp>
      <p:pic>
        <p:nvPicPr>
          <p:cNvPr id="205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14167" y="3650123"/>
            <a:ext cx="1115665" cy="365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0MGM\AppData\Local\Microsoft\Windows\Temporary Internet Files\Content.IE5\AM1I8PN9\MC90044069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6832"/>
            <a:ext cx="232400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5652120" y="4005064"/>
            <a:ext cx="309634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148064" y="3068960"/>
            <a:ext cx="36004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25892" y="4653136"/>
            <a:ext cx="40225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004048" y="5229200"/>
            <a:ext cx="37444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89106" y="2276872"/>
            <a:ext cx="265935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148064" y="3406877"/>
            <a:ext cx="36004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987824" y="4005064"/>
            <a:ext cx="1368152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2987824" y="4653136"/>
            <a:ext cx="1512168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11560" y="4653136"/>
            <a:ext cx="23762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860032" y="2060848"/>
            <a:ext cx="1229074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2050"/>
          <p:cNvCxnSpPr/>
          <p:nvPr/>
        </p:nvCxnSpPr>
        <p:spPr>
          <a:xfrm flipV="1">
            <a:off x="4860032" y="2276872"/>
            <a:ext cx="1229074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6212651" y="2699628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6640996" y="2180982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6235334" y="2702714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2057" name="TextovéPole 2056"/>
          <p:cNvSpPr txBox="1"/>
          <p:nvPr/>
        </p:nvSpPr>
        <p:spPr>
          <a:xfrm>
            <a:off x="6832358" y="1992390"/>
            <a:ext cx="815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708595" y="2737888"/>
            <a:ext cx="1239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shoulder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1559" y="4351808"/>
            <a:ext cx="550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leg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93396" y="3084113"/>
            <a:ext cx="818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491460" y="3712386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hand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760018" y="4329100"/>
            <a:ext cx="780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knee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765576" y="4928056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foot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40986" y="4358305"/>
            <a:ext cx="1106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mouth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633063" y="4329100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hair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854265" y="4928056"/>
            <a:ext cx="835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leg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733538" y="4941529"/>
            <a:ext cx="948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nose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935032" y="4358305"/>
            <a:ext cx="1196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95637" y="43583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ear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989921" y="1984194"/>
            <a:ext cx="886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hand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742493" y="1996316"/>
            <a:ext cx="812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leg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882239" y="2739868"/>
            <a:ext cx="824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knee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765458" y="2737888"/>
            <a:ext cx="865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foot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839977" y="3101857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647873" y="3084113"/>
            <a:ext cx="110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leg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785240" y="3712386"/>
            <a:ext cx="854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knee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418785" y="3702956"/>
            <a:ext cx="1219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shoulder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01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55" grpId="0"/>
      <p:bldP spid="56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Jaká část těla je na obrázku?</a:t>
            </a:r>
            <a:endParaRPr lang="cs-CZ" dirty="0"/>
          </a:p>
        </p:txBody>
      </p:sp>
      <p:pic>
        <p:nvPicPr>
          <p:cNvPr id="4" name="Picture 5" descr="C:\Users\0MGM\AppData\Local\Microsoft\Windows\Temporary Internet Files\Content.IE5\AM1I8PN9\MP9004252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808312" cy="4280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91880" y="2060848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2924944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451" y="5561192"/>
            <a:ext cx="2808312" cy="820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451" y="4671658"/>
            <a:ext cx="2808312" cy="8821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91451" y="3789040"/>
            <a:ext cx="2808312" cy="8826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40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Jaká část těla je na obrázku?</a:t>
            </a:r>
          </a:p>
        </p:txBody>
      </p:sp>
      <p:pic>
        <p:nvPicPr>
          <p:cNvPr id="4" name="Picture 9" descr="C:\Users\0MGM\AppData\Local\Microsoft\Windows\Temporary Internet Files\Content.IE5\DE4CGPLA\MP90040914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20888"/>
            <a:ext cx="4962379" cy="345638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719274" y="2422641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32598" y="2421326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80670" y="2420888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28742" y="2420888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68144" y="2420888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03241" y="2420888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071202" y="2421326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320958" y="2421326"/>
            <a:ext cx="64807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03848" y="3140968"/>
            <a:ext cx="1152128" cy="1152128"/>
          </a:xfrm>
          <a:prstGeom prst="ellipse">
            <a:avLst/>
          </a:pr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811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Jaká část těla je na obrázku?</a:t>
            </a:r>
          </a:p>
        </p:txBody>
      </p:sp>
      <p:pic>
        <p:nvPicPr>
          <p:cNvPr id="4" name="Picture 3" descr="C:\Users\0MGM\AppData\Local\Microsoft\Windows\Temporary Internet Files\Content.IE5\IAUGW1VP\MC9002331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3744416" cy="3580294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67744" y="2276872"/>
            <a:ext cx="244827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2276872"/>
            <a:ext cx="129614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880" y="2996952"/>
            <a:ext cx="252028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67744" y="2996952"/>
            <a:ext cx="6480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15816" y="2996952"/>
            <a:ext cx="576064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91880" y="3789040"/>
            <a:ext cx="64807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39952" y="3789040"/>
            <a:ext cx="18722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6" y="4653136"/>
            <a:ext cx="12241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67744" y="4653136"/>
            <a:ext cx="64807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39952" y="4653136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7904" y="5229200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915816" y="5229200"/>
            <a:ext cx="7920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994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Samostatná práce </a:t>
            </a:r>
            <a:r>
              <a:rPr lang="cs-CZ" sz="2400" dirty="0" smtClean="0"/>
              <a:t>– </a:t>
            </a:r>
            <a:r>
              <a:rPr lang="cs-CZ" sz="2400" dirty="0"/>
              <a:t>N</a:t>
            </a:r>
            <a:r>
              <a:rPr lang="cs-CZ" sz="2400" dirty="0" smtClean="0"/>
              <a:t>apiš </a:t>
            </a:r>
            <a:r>
              <a:rPr lang="cs-CZ" sz="2400" dirty="0" smtClean="0"/>
              <a:t>k anglickým názvům </a:t>
            </a:r>
            <a:r>
              <a:rPr lang="cs-CZ" sz="2400" dirty="0" smtClean="0"/>
              <a:t>správný český </a:t>
            </a:r>
            <a:r>
              <a:rPr lang="cs-CZ" sz="2400" dirty="0" smtClean="0"/>
              <a:t>výraz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09442" y="1809749"/>
            <a:ext cx="3471277" cy="40513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dirty="0" err="1" smtClean="0"/>
              <a:t>Head</a:t>
            </a:r>
            <a:r>
              <a:rPr lang="cs-CZ" dirty="0" smtClean="0"/>
              <a:t>   </a:t>
            </a:r>
          </a:p>
          <a:p>
            <a:pPr marL="0" indent="0">
              <a:buFont typeface="Wingdings 2" charset="2"/>
              <a:buNone/>
            </a:pPr>
            <a:r>
              <a:rPr lang="cs-CZ" dirty="0" err="1" smtClean="0"/>
              <a:t>Foot</a:t>
            </a:r>
            <a:endParaRPr lang="cs-CZ" dirty="0" smtClean="0"/>
          </a:p>
          <a:p>
            <a:pPr marL="0" indent="0">
              <a:buFont typeface="Wingdings 2" charset="2"/>
              <a:buNone/>
            </a:pPr>
            <a:r>
              <a:rPr lang="cs-CZ" dirty="0" err="1" smtClean="0"/>
              <a:t>Shoulder</a:t>
            </a:r>
            <a:endParaRPr lang="cs-CZ" dirty="0" smtClean="0"/>
          </a:p>
          <a:p>
            <a:pPr marL="0" indent="0">
              <a:buFont typeface="Wingdings 2" charset="2"/>
              <a:buNone/>
            </a:pPr>
            <a:r>
              <a:rPr lang="cs-CZ" dirty="0" smtClean="0"/>
              <a:t>Hand</a:t>
            </a:r>
          </a:p>
          <a:p>
            <a:pPr marL="0" indent="0">
              <a:buFont typeface="Wingdings 2" charset="2"/>
              <a:buNone/>
            </a:pPr>
            <a:r>
              <a:rPr lang="cs-CZ" dirty="0" err="1" smtClean="0"/>
              <a:t>Knee</a:t>
            </a:r>
            <a:endParaRPr lang="cs-CZ" dirty="0" smtClean="0"/>
          </a:p>
          <a:p>
            <a:pPr marL="0" indent="0">
              <a:buFont typeface="Wingdings 2" charset="2"/>
              <a:buNone/>
            </a:pPr>
            <a:r>
              <a:rPr lang="cs-CZ" dirty="0" smtClean="0"/>
              <a:t>Leg</a:t>
            </a:r>
            <a:endParaRPr lang="cs-CZ" dirty="0" smtClean="0"/>
          </a:p>
          <a:p>
            <a:pPr marL="0" indent="0">
              <a:buFont typeface="Wingdings 2" charset="2"/>
              <a:buNone/>
            </a:pPr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4663281" y="1809749"/>
            <a:ext cx="3469242" cy="40513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/>
          </a:p>
        </p:txBody>
      </p:sp>
      <p:pic>
        <p:nvPicPr>
          <p:cNvPr id="7" name="Picture 3" descr="C:\Users\0MGM\AppData\Local\Microsoft\Windows\Temporary Internet Files\Content.IE5\IAUGW1VP\MC900233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047" y="3140968"/>
            <a:ext cx="903705" cy="86409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0MGM\AppData\Local\Microsoft\Windows\Temporary Internet Files\Content.IE5\K0O7W0UI\MP9001851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209" y="1487289"/>
            <a:ext cx="1422009" cy="952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7410816" y="1449709"/>
            <a:ext cx="759392" cy="720080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5" descr="C:\Users\0MGM\AppData\Local\Microsoft\Windows\Temporary Internet Files\Content.IE5\AM1I8PN9\MP9004252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477" y="4687000"/>
            <a:ext cx="768178" cy="117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0MGM\AppData\Local\Microsoft\Windows\Temporary Internet Files\Content.IE5\IAUGW1VP\MC9000890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308" y="4046495"/>
            <a:ext cx="889002" cy="1565211"/>
          </a:xfrm>
          <a:prstGeom prst="rect">
            <a:avLst/>
          </a:prstGeom>
          <a:noFill/>
        </p:spPr>
      </p:pic>
      <p:sp>
        <p:nvSpPr>
          <p:cNvPr id="12" name="Ovál 11"/>
          <p:cNvSpPr/>
          <p:nvPr/>
        </p:nvSpPr>
        <p:spPr>
          <a:xfrm>
            <a:off x="5216809" y="4326960"/>
            <a:ext cx="569371" cy="72008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8" descr="C:\Users\0MGM\AppData\Local\Microsoft\Windows\Temporary Internet Files\Content.IE5\DE4CGPLA\MP9004093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415" y="1695347"/>
            <a:ext cx="1319942" cy="131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>
            <a:off x="5001338" y="1963662"/>
            <a:ext cx="864095" cy="913132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9" descr="C:\Users\0MGM\AppData\Local\Microsoft\Windows\Temporary Internet Files\Content.IE5\DE4CGPLA\MP9004091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481" y="4703906"/>
            <a:ext cx="1672756" cy="1163088"/>
          </a:xfrm>
          <a:prstGeom prst="rect">
            <a:avLst/>
          </a:prstGeom>
          <a:noFill/>
        </p:spPr>
      </p:pic>
      <p:sp>
        <p:nvSpPr>
          <p:cNvPr id="16" name="Ovál 15"/>
          <p:cNvSpPr/>
          <p:nvPr/>
        </p:nvSpPr>
        <p:spPr>
          <a:xfrm>
            <a:off x="6314357" y="4956004"/>
            <a:ext cx="432048" cy="42416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10" descr="C:\Users\0MGM\AppData\Local\Microsoft\Windows\Temporary Internet Files\Content.IE5\AM1I8PN9\MP9004243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613" y="2700785"/>
            <a:ext cx="1895665" cy="174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7790512" y="2700785"/>
            <a:ext cx="864097" cy="161854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244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Jaké slovíčko začíná na s?</a:t>
            </a:r>
          </a:p>
          <a:p>
            <a:pPr marL="0" indent="0">
              <a:buNone/>
            </a:pPr>
            <a:r>
              <a:rPr lang="cs-CZ" dirty="0" smtClean="0"/>
              <a:t>2. Jaké slovíčko začíná na h?</a:t>
            </a:r>
          </a:p>
          <a:p>
            <a:pPr marL="0" indent="0">
              <a:buNone/>
            </a:pPr>
            <a:r>
              <a:rPr lang="cs-CZ" dirty="0" smtClean="0"/>
              <a:t>3. Jaké </a:t>
            </a:r>
            <a:r>
              <a:rPr lang="cs-CZ" dirty="0"/>
              <a:t>slovíčko začíná na </a:t>
            </a:r>
            <a:r>
              <a:rPr lang="cs-CZ" dirty="0" smtClean="0"/>
              <a:t>f?</a:t>
            </a:r>
          </a:p>
          <a:p>
            <a:pPr marL="0" indent="0">
              <a:buNone/>
            </a:pPr>
            <a:r>
              <a:rPr lang="cs-CZ" dirty="0" smtClean="0"/>
              <a:t>4. Jaké </a:t>
            </a:r>
            <a:r>
              <a:rPr lang="cs-CZ" dirty="0"/>
              <a:t>slovíčko začíná na </a:t>
            </a:r>
            <a:r>
              <a:rPr lang="cs-CZ" dirty="0" smtClean="0"/>
              <a:t>k?</a:t>
            </a:r>
          </a:p>
          <a:p>
            <a:pPr marL="0" indent="0">
              <a:buNone/>
            </a:pPr>
            <a:r>
              <a:rPr lang="cs-CZ" dirty="0" smtClean="0"/>
              <a:t>5. Jaké </a:t>
            </a:r>
            <a:r>
              <a:rPr lang="cs-CZ" dirty="0"/>
              <a:t>slovíčko začíná na </a:t>
            </a:r>
            <a:r>
              <a:rPr lang="cs-CZ" dirty="0" smtClean="0"/>
              <a:t>t?</a:t>
            </a:r>
          </a:p>
          <a:p>
            <a:pPr marL="0" indent="0">
              <a:buNone/>
            </a:pPr>
            <a:r>
              <a:rPr lang="cs-CZ" dirty="0" smtClean="0"/>
              <a:t>6. Jaké </a:t>
            </a:r>
            <a:r>
              <a:rPr lang="cs-CZ" dirty="0"/>
              <a:t>slovíčko začíná na </a:t>
            </a:r>
            <a:r>
              <a:rPr lang="cs-CZ" dirty="0" smtClean="0"/>
              <a:t>a?</a:t>
            </a:r>
          </a:p>
          <a:p>
            <a:pPr marL="0" indent="0">
              <a:buNone/>
            </a:pPr>
            <a:r>
              <a:rPr lang="cs-CZ" dirty="0" smtClean="0"/>
              <a:t>7. Jaké </a:t>
            </a:r>
            <a:r>
              <a:rPr lang="cs-CZ" dirty="0"/>
              <a:t>slovíčko začíná na </a:t>
            </a:r>
            <a:r>
              <a:rPr lang="cs-CZ" dirty="0" smtClean="0"/>
              <a:t>l?</a:t>
            </a:r>
            <a:endParaRPr lang="cs-CZ" dirty="0"/>
          </a:p>
        </p:txBody>
      </p:sp>
      <p:pic>
        <p:nvPicPr>
          <p:cNvPr id="2051" name="Picture 3" descr="C:\Users\0MGM\AppData\Local\Microsoft\Windows\Temporary Internet Files\Content.IE5\DE4CGPLA\MP9004006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21088"/>
            <a:ext cx="1584176" cy="198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6508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Namaluj do sešitu svého kamaráda a anglicky popiš jeho tělo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IAUGW1VP\MP900439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01008"/>
            <a:ext cx="261847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635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1823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228</TotalTime>
  <Words>274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Prezentace aplikace PowerPoint</vt:lpstr>
      <vt:lpstr>Prezentace aplikace PowerPoint</vt:lpstr>
      <vt:lpstr>Části těla</vt:lpstr>
      <vt:lpstr>Popis těla</vt:lpstr>
      <vt:lpstr>Prezentace aplikace PowerPoint</vt:lpstr>
      <vt:lpstr>Vyber slovíčka, která na řádek nepatří</vt:lpstr>
      <vt:lpstr>Jaká část těla je na obrázku?</vt:lpstr>
      <vt:lpstr>Jaká část těla je na obrázku?</vt:lpstr>
      <vt:lpstr>Jaká část těla je na obrázku?</vt:lpstr>
      <vt:lpstr>Samostatná práce – Napiš k anglickým názvům správný český výraz</vt:lpstr>
      <vt:lpstr>Samostatná práce</vt:lpstr>
      <vt:lpstr>Samostatná práce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27</cp:revision>
  <dcterms:created xsi:type="dcterms:W3CDTF">2012-03-20T14:46:22Z</dcterms:created>
  <dcterms:modified xsi:type="dcterms:W3CDTF">2012-05-01T16:55:09Z</dcterms:modified>
</cp:coreProperties>
</file>