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80" r:id="rId2"/>
    <p:sldId id="297" r:id="rId3"/>
    <p:sldId id="282" r:id="rId4"/>
    <p:sldId id="284" r:id="rId5"/>
    <p:sldId id="299" r:id="rId6"/>
    <p:sldId id="300" r:id="rId7"/>
    <p:sldId id="306" r:id="rId8"/>
    <p:sldId id="301" r:id="rId9"/>
    <p:sldId id="302" r:id="rId10"/>
    <p:sldId id="30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D1F20E"/>
    <a:srgbClr val="99FF33"/>
    <a:srgbClr val="E3E66C"/>
    <a:srgbClr val="CEF5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37" autoAdjust="0"/>
    <p:restoredTop sz="94610" autoAdjust="0"/>
  </p:normalViewPr>
  <p:slideViewPr>
    <p:cSldViewPr>
      <p:cViewPr>
        <p:scale>
          <a:sx n="100" d="100"/>
          <a:sy n="100" d="100"/>
        </p:scale>
        <p:origin x="-282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0213B-8718-438F-8B3C-0C24DD97CE43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25DE1-0D75-41CB-8E42-8E759CA7A0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072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337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C900441734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003005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7395395"/>
              </p:ext>
            </p:extLst>
          </p:nvPr>
        </p:nvGraphicFramePr>
        <p:xfrm>
          <a:off x="539553" y="332656"/>
          <a:ext cx="8064894" cy="5655751"/>
        </p:xfrm>
        <a:graphic>
          <a:graphicData uri="http://schemas.openxmlformats.org/drawingml/2006/table">
            <a:tbl>
              <a:tblPr firstRow="1" firstCol="1" bandRow="1"/>
              <a:tblGrid>
                <a:gridCol w="2199696"/>
                <a:gridCol w="108359"/>
                <a:gridCol w="212223"/>
                <a:gridCol w="1292988"/>
                <a:gridCol w="1122997"/>
                <a:gridCol w="2094292"/>
                <a:gridCol w="1034339"/>
              </a:tblGrid>
              <a:tr h="225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VY_32_INOVACE_IV_2_11_Čtení</a:t>
                      </a:r>
                      <a:r>
                        <a:rPr lang="cs-CZ" sz="1600" b="1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zápis čísel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1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 procvičuje čtení a zápis čísel větších než 10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000.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čte a zapisuje přirozená čísla, provádí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lineární uspořádání a zapisuje čísla pomocí rozvinutého zápisu v oboru přirozených 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čísel.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čtení, zápis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čísel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řazení čísel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racovní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list,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3189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4">
                <a:tc gridSpan="7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–4: Vysvětlení pravidla čtení čísel větších než 10 000</a:t>
                      </a: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5: Procvičování čtení čísel (jednotlivci, skupina, třída)</a:t>
                      </a: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6-7: Žák přečte daná čísla a seřadí je od nejmenšího k největšímu, pokud pracovní list vytiskneme, žák dodržuje pravidla správného zápisu čísla, kontrola</a:t>
                      </a: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   8: Žák zapisuje čísla podle zadání</a:t>
                      </a: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   9: Žák zapisuje do tabulky čísla pomocí rozvinutého zápisu</a:t>
                      </a: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Poznámka:    Listy s úlohami lze vytisknout a žáci je mohou řešit samostatně nebo ve skupinové práci a následně řešení kontrolovat podle prezentace. 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 materiál byl ověřen na interaktivní tabuli.</a:t>
                      </a: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88180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67544" y="1279301"/>
            <a:ext cx="8229600" cy="4525963"/>
          </a:xfrm>
        </p:spPr>
        <p:txBody>
          <a:bodyPr>
            <a:normAutofit fontScale="97500"/>
          </a:bodyPr>
          <a:lstStyle/>
          <a:p>
            <a:pPr marL="0" indent="0" algn="ctr">
              <a:buNone/>
            </a:pPr>
            <a:r>
              <a:rPr lang="cs-CZ" sz="5400" b="1" dirty="0" smtClean="0"/>
              <a:t>Čtení a zápis čísel</a:t>
            </a:r>
          </a:p>
          <a:p>
            <a:pPr marL="0" indent="0" algn="ctr">
              <a:buNone/>
            </a:pPr>
            <a:endParaRPr lang="cs-CZ" sz="5400" b="1" dirty="0"/>
          </a:p>
          <a:p>
            <a:pPr marL="0" indent="0" algn="ctr">
              <a:buNone/>
            </a:pPr>
            <a:r>
              <a:rPr lang="cs-CZ" sz="5400" b="1" dirty="0"/>
              <a:t>Čísla větší než 10 000</a:t>
            </a:r>
          </a:p>
          <a:p>
            <a:pPr marL="0" indent="0" algn="ctr">
              <a:buNone/>
            </a:pPr>
            <a:endParaRPr lang="cs-CZ" sz="5400" b="1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2120" y="4267448"/>
            <a:ext cx="307283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633542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ový popisek 7"/>
          <p:cNvSpPr/>
          <p:nvPr/>
        </p:nvSpPr>
        <p:spPr>
          <a:xfrm>
            <a:off x="363740" y="296652"/>
            <a:ext cx="5544616" cy="936104"/>
          </a:xfrm>
          <a:prstGeom prst="wedgeRoundRectCallout">
            <a:avLst>
              <a:gd name="adj1" fmla="val 76029"/>
              <a:gd name="adj2" fmla="val -4129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Jak čteme a zapisujeme čísla větší než 10 000?</a:t>
            </a:r>
            <a:endParaRPr lang="cs-CZ" sz="28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6556920"/>
              </p:ext>
            </p:extLst>
          </p:nvPr>
        </p:nvGraphicFramePr>
        <p:xfrm>
          <a:off x="323528" y="1628800"/>
          <a:ext cx="8136904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6624736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Čteme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24 152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„dvacet čtyři</a:t>
                      </a:r>
                      <a:r>
                        <a:rPr lang="cs-CZ" baseline="0" dirty="0" smtClean="0"/>
                        <a:t> tisíc sto padesát dva“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832 763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„osm set třicet dva tisíc sedm set šedesát</a:t>
                      </a:r>
                      <a:r>
                        <a:rPr lang="cs-CZ" baseline="0" dirty="0" smtClean="0"/>
                        <a:t> tři“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1 675 428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„jeden</a:t>
                      </a:r>
                      <a:r>
                        <a:rPr lang="cs-CZ" baseline="0" dirty="0" smtClean="0"/>
                        <a:t> milion šest set sedmdesát pět tisíc čtyři sta dvacet osm“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2" name="Skupina 1"/>
          <p:cNvGrpSpPr/>
          <p:nvPr/>
        </p:nvGrpSpPr>
        <p:grpSpPr>
          <a:xfrm>
            <a:off x="627275" y="3245257"/>
            <a:ext cx="7789587" cy="2848039"/>
            <a:chOff x="627275" y="3245257"/>
            <a:chExt cx="7789587" cy="2848039"/>
          </a:xfrm>
        </p:grpSpPr>
        <p:sp>
          <p:nvSpPr>
            <p:cNvPr id="11" name="TextovéPole 10"/>
            <p:cNvSpPr txBox="1"/>
            <p:nvPr/>
          </p:nvSpPr>
          <p:spPr>
            <a:xfrm>
              <a:off x="3799710" y="3245257"/>
              <a:ext cx="162736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1 675 428</a:t>
              </a:r>
              <a:endParaRPr lang="cs-CZ" sz="28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03366" y="4677953"/>
              <a:ext cx="88408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dirty="0" smtClean="0"/>
                <a:t>miliony</a:t>
              </a:r>
            </a:p>
            <a:p>
              <a:pPr algn="ctr"/>
              <a:r>
                <a:rPr lang="cs-CZ" dirty="0"/>
                <a:t>M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827439" y="4662442"/>
              <a:ext cx="9401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cs-CZ"/>
              </a:defPPr>
              <a:lvl1pPr algn="ctr"/>
            </a:lstStyle>
            <a:p>
              <a:r>
                <a:rPr lang="cs-CZ" dirty="0" smtClean="0"/>
                <a:t>statisíce</a:t>
              </a:r>
              <a:endParaRPr lang="cs-CZ" dirty="0"/>
            </a:p>
            <a:p>
              <a:r>
                <a:rPr lang="cs-CZ" dirty="0" smtClean="0"/>
                <a:t>ST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808251" y="4662443"/>
              <a:ext cx="124143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cs-CZ"/>
              </a:defPPr>
              <a:lvl1pPr algn="ctr"/>
            </a:lstStyle>
            <a:p>
              <a:r>
                <a:rPr lang="cs-CZ" dirty="0" smtClean="0"/>
                <a:t>desetitisíce</a:t>
              </a:r>
              <a:endParaRPr lang="cs-CZ" dirty="0"/>
            </a:p>
            <a:p>
              <a:r>
                <a:rPr lang="cs-CZ" dirty="0" smtClean="0"/>
                <a:t>DT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278207" y="4662443"/>
              <a:ext cx="67037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cs-CZ"/>
              </a:defPPr>
              <a:lvl1pPr algn="ctr"/>
            </a:lstStyle>
            <a:p>
              <a:r>
                <a:rPr lang="cs-CZ" dirty="0" smtClean="0"/>
                <a:t>tisíce</a:t>
              </a:r>
              <a:endParaRPr lang="cs-CZ" dirty="0"/>
            </a:p>
            <a:p>
              <a:r>
                <a:rPr lang="cs-CZ" dirty="0" smtClean="0"/>
                <a:t>T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353948" y="4648496"/>
              <a:ext cx="77995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cs-CZ"/>
              </a:defPPr>
              <a:lvl1pPr algn="ctr"/>
            </a:lstStyle>
            <a:p>
              <a:r>
                <a:rPr lang="cs-CZ" dirty="0" smtClean="0"/>
                <a:t>stovky</a:t>
              </a:r>
              <a:endParaRPr lang="cs-CZ" dirty="0"/>
            </a:p>
            <a:p>
              <a:r>
                <a:rPr lang="cs-CZ" dirty="0" smtClean="0"/>
                <a:t>S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337079" y="4662443"/>
              <a:ext cx="84991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cs-CZ"/>
              </a:defPPr>
              <a:lvl1pPr algn="ctr"/>
            </a:lstStyle>
            <a:p>
              <a:r>
                <a:rPr lang="cs-CZ" dirty="0" smtClean="0"/>
                <a:t>desítky</a:t>
              </a:r>
              <a:endParaRPr lang="cs-CZ" dirty="0"/>
            </a:p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411459" y="4662443"/>
              <a:ext cx="100540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cs-CZ"/>
              </a:defPPr>
              <a:lvl1pPr algn="ctr"/>
            </a:lstStyle>
            <a:p>
              <a:r>
                <a:rPr lang="cs-CZ" dirty="0" smtClean="0"/>
                <a:t>jednotky</a:t>
              </a:r>
              <a:endParaRPr lang="cs-CZ" dirty="0"/>
            </a:p>
            <a:p>
              <a:r>
                <a:rPr lang="cs-CZ" dirty="0" smtClean="0"/>
                <a:t>J</a:t>
              </a:r>
              <a:endParaRPr lang="cs-CZ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V="1">
              <a:off x="1145410" y="3768477"/>
              <a:ext cx="2726308" cy="88001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stCxn id="13" idx="0"/>
            </p:cNvCxnSpPr>
            <p:nvPr/>
          </p:nvCxnSpPr>
          <p:spPr>
            <a:xfrm flipV="1">
              <a:off x="2297536" y="3768477"/>
              <a:ext cx="1862214" cy="89396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>
              <a:stCxn id="14" idx="0"/>
            </p:cNvCxnSpPr>
            <p:nvPr/>
          </p:nvCxnSpPr>
          <p:spPr>
            <a:xfrm flipV="1">
              <a:off x="3428966" y="3768477"/>
              <a:ext cx="914400" cy="8939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>
              <a:stCxn id="15" idx="0"/>
            </p:cNvCxnSpPr>
            <p:nvPr/>
          </p:nvCxnSpPr>
          <p:spPr>
            <a:xfrm flipV="1">
              <a:off x="4613395" y="3768477"/>
              <a:ext cx="0" cy="8939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>
              <a:stCxn id="16" idx="0"/>
            </p:cNvCxnSpPr>
            <p:nvPr/>
          </p:nvCxnSpPr>
          <p:spPr>
            <a:xfrm flipH="1" flipV="1">
              <a:off x="4879830" y="3768477"/>
              <a:ext cx="864097" cy="88001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>
              <a:stCxn id="17" idx="0"/>
            </p:cNvCxnSpPr>
            <p:nvPr/>
          </p:nvCxnSpPr>
          <p:spPr>
            <a:xfrm flipH="1" flipV="1">
              <a:off x="5095854" y="3768477"/>
              <a:ext cx="1666181" cy="8939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>
              <a:stCxn id="18" idx="0"/>
            </p:cNvCxnSpPr>
            <p:nvPr/>
          </p:nvCxnSpPr>
          <p:spPr>
            <a:xfrm flipH="1" flipV="1">
              <a:off x="5239870" y="3768477"/>
              <a:ext cx="2674291" cy="8939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/>
            <p:cNvSpPr txBox="1"/>
            <p:nvPr/>
          </p:nvSpPr>
          <p:spPr>
            <a:xfrm>
              <a:off x="627275" y="5446965"/>
              <a:ext cx="776699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Číslo 1 675 428 se skládá z 8 jednotek, 2 desítek, 4 stovek, 5 tisíců, 7 desetitisíců, </a:t>
              </a:r>
            </a:p>
            <a:p>
              <a:r>
                <a:rPr lang="cs-CZ" dirty="0" smtClean="0"/>
                <a:t>6 statisíců a jednoho milionu.</a:t>
              </a:r>
            </a:p>
          </p:txBody>
        </p:sp>
      </p:grp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7782" y="188640"/>
            <a:ext cx="2389985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950683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ový popisek 10"/>
          <p:cNvSpPr/>
          <p:nvPr/>
        </p:nvSpPr>
        <p:spPr>
          <a:xfrm>
            <a:off x="3059832" y="548680"/>
            <a:ext cx="3110345" cy="792088"/>
          </a:xfrm>
          <a:prstGeom prst="wedgeRoundRectCallout">
            <a:avLst>
              <a:gd name="adj1" fmla="val -75956"/>
              <a:gd name="adj2" fmla="val -78195"/>
              <a:gd name="adj3" fmla="val 1666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Přečti čísla:</a:t>
            </a:r>
          </a:p>
        </p:txBody>
      </p:sp>
      <p:pic>
        <p:nvPicPr>
          <p:cNvPr id="3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076" y="69558"/>
            <a:ext cx="1985782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823702" y="2053649"/>
            <a:ext cx="7324816" cy="548097"/>
            <a:chOff x="823702" y="2053649"/>
            <a:chExt cx="7324816" cy="548097"/>
          </a:xfrm>
        </p:grpSpPr>
        <p:sp>
          <p:nvSpPr>
            <p:cNvPr id="4" name="TextovéPole 3"/>
            <p:cNvSpPr txBox="1"/>
            <p:nvPr/>
          </p:nvSpPr>
          <p:spPr>
            <a:xfrm>
              <a:off x="823702" y="2061746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/>
            <a:p>
              <a:pPr algn="ctr"/>
              <a:r>
                <a:rPr lang="cs-CZ" sz="2800" dirty="0" smtClean="0"/>
                <a:t>24 518</a:t>
              </a:r>
              <a:endParaRPr lang="cs-CZ" sz="28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785307" y="2053649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>
              <a:defPPr>
                <a:defRPr lang="cs-CZ"/>
              </a:defPPr>
              <a:lvl1pPr algn="ctr">
                <a:defRPr sz="2800"/>
              </a:lvl1pPr>
            </a:lstStyle>
            <a:p>
              <a:r>
                <a:rPr lang="cs-CZ" dirty="0"/>
                <a:t>73 154</a:t>
              </a: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746912" y="2061746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>
              <a:defPPr>
                <a:defRPr lang="cs-CZ"/>
              </a:defPPr>
              <a:lvl1pPr algn="ctr">
                <a:defRPr sz="2800"/>
              </a:lvl1pPr>
            </a:lstStyle>
            <a:p>
              <a:r>
                <a:rPr lang="cs-CZ" dirty="0"/>
                <a:t>113 295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708518" y="2053649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dirty="0" smtClean="0"/>
                <a:t>71 566</a:t>
              </a:r>
              <a:endParaRPr lang="cs-CZ" sz="28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806967" y="3082720"/>
            <a:ext cx="7286253" cy="548097"/>
            <a:chOff x="806967" y="3082720"/>
            <a:chExt cx="7286253" cy="548097"/>
          </a:xfrm>
        </p:grpSpPr>
        <p:sp>
          <p:nvSpPr>
            <p:cNvPr id="21" name="TextovéPole 20"/>
            <p:cNvSpPr txBox="1"/>
            <p:nvPr/>
          </p:nvSpPr>
          <p:spPr>
            <a:xfrm>
              <a:off x="806967" y="3090817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/>
            <a:p>
              <a:pPr algn="ctr"/>
              <a:r>
                <a:rPr lang="cs-CZ" sz="2800" dirty="0"/>
                <a:t>18 947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768572" y="3082720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>
              <a:defPPr>
                <a:defRPr lang="cs-CZ"/>
              </a:defPPr>
              <a:lvl1pPr algn="ctr">
                <a:defRPr sz="2800"/>
              </a:lvl1pPr>
            </a:lstStyle>
            <a:p>
              <a:r>
                <a:rPr lang="cs-CZ" dirty="0"/>
                <a:t>48 207</a:t>
              </a: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730177" y="3090817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>
              <a:defPPr>
                <a:defRPr lang="cs-CZ"/>
              </a:defPPr>
              <a:lvl1pPr algn="ctr">
                <a:defRPr sz="2800"/>
              </a:lvl1pPr>
            </a:lstStyle>
            <a:p>
              <a:r>
                <a:rPr lang="cs-CZ" dirty="0"/>
                <a:t>6</a:t>
              </a:r>
              <a:r>
                <a:rPr lang="cs-CZ" dirty="0" smtClean="0"/>
                <a:t>3 172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730346" y="3082720"/>
              <a:ext cx="1362874" cy="52322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dirty="0" smtClean="0"/>
                <a:t>137 519</a:t>
              </a:r>
              <a:endParaRPr lang="cs-CZ" sz="28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806967" y="4105817"/>
            <a:ext cx="7286253" cy="548097"/>
            <a:chOff x="806967" y="4105817"/>
            <a:chExt cx="7286253" cy="548097"/>
          </a:xfrm>
        </p:grpSpPr>
        <p:sp>
          <p:nvSpPr>
            <p:cNvPr id="25" name="TextovéPole 24"/>
            <p:cNvSpPr txBox="1"/>
            <p:nvPr/>
          </p:nvSpPr>
          <p:spPr>
            <a:xfrm>
              <a:off x="806967" y="4113914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/>
            <a:p>
              <a:pPr algn="ctr"/>
              <a:r>
                <a:rPr lang="cs-CZ" sz="2800" dirty="0" smtClean="0"/>
                <a:t>22 800</a:t>
              </a:r>
              <a:endParaRPr lang="cs-CZ" sz="28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768572" y="4105817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>
              <a:defPPr>
                <a:defRPr lang="cs-CZ"/>
              </a:defPPr>
              <a:lvl1pPr algn="ctr">
                <a:defRPr sz="2800"/>
              </a:lvl1pPr>
            </a:lstStyle>
            <a:p>
              <a:r>
                <a:rPr lang="cs-CZ" dirty="0" smtClean="0"/>
                <a:t>28 749</a:t>
              </a:r>
              <a:endParaRPr lang="cs-CZ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730177" y="4113914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>
              <a:defPPr>
                <a:defRPr lang="cs-CZ"/>
              </a:defPPr>
              <a:lvl1pPr algn="ctr">
                <a:defRPr sz="2800"/>
              </a:lvl1pPr>
            </a:lstStyle>
            <a:p>
              <a:r>
                <a:rPr lang="cs-CZ" dirty="0" smtClean="0"/>
                <a:t>995 365</a:t>
              </a:r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730346" y="4105817"/>
              <a:ext cx="1362874" cy="52322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dirty="0" smtClean="0"/>
                <a:t>209 053</a:t>
              </a:r>
              <a:endParaRPr lang="cs-CZ" sz="28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28790" y="5050018"/>
            <a:ext cx="7286253" cy="548097"/>
            <a:chOff x="828790" y="5050018"/>
            <a:chExt cx="7286253" cy="548097"/>
          </a:xfrm>
        </p:grpSpPr>
        <p:sp>
          <p:nvSpPr>
            <p:cNvPr id="29" name="TextovéPole 28"/>
            <p:cNvSpPr txBox="1"/>
            <p:nvPr/>
          </p:nvSpPr>
          <p:spPr>
            <a:xfrm>
              <a:off x="828790" y="5058115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/>
            <a:p>
              <a:pPr algn="ctr"/>
              <a:r>
                <a:rPr lang="cs-CZ" sz="2800" dirty="0" smtClean="0"/>
                <a:t>217 471</a:t>
              </a:r>
              <a:endParaRPr lang="cs-CZ" sz="28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790395" y="5050018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>
              <a:defPPr>
                <a:defRPr lang="cs-CZ"/>
              </a:defPPr>
              <a:lvl1pPr algn="ctr">
                <a:defRPr sz="2800"/>
              </a:lvl1pPr>
            </a:lstStyle>
            <a:p>
              <a:r>
                <a:rPr lang="cs-CZ" dirty="0" smtClean="0"/>
                <a:t>104 605</a:t>
              </a:r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4752000" y="5058115"/>
              <a:ext cx="1440000" cy="540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 anchor="ctr" anchorCtr="0">
              <a:noAutofit/>
            </a:bodyPr>
            <a:lstStyle>
              <a:defPPr>
                <a:defRPr lang="cs-CZ"/>
              </a:defPPr>
              <a:lvl1pPr algn="ctr">
                <a:defRPr sz="2800"/>
              </a:lvl1pPr>
            </a:lstStyle>
            <a:p>
              <a:r>
                <a:rPr lang="cs-CZ" dirty="0" smtClean="0"/>
                <a:t>748 639</a:t>
              </a:r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6752169" y="5050018"/>
              <a:ext cx="1362874" cy="52322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dirty="0" smtClean="0"/>
                <a:t>146 643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326142892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4961" y="81588"/>
            <a:ext cx="1606621" cy="163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zápisu čísel oddělujeme malými mezerami stovky a tisíce a dále statisíce a miliony.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611560" y="2708920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1 172 543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635896" y="3441216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1 425 054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228184" y="3749487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428 996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948536" y="259191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965 914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106619" y="3749487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712 463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486930" y="4437364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213 809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23528" y="459975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956 854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095365" y="5323632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1 127 317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59632" y="5494265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396 350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444208" y="4725144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573 859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228184" y="5854305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682 521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480216" y="259191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473 826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2294751" y="260648"/>
            <a:ext cx="6678488" cy="936104"/>
          </a:xfrm>
          <a:prstGeom prst="wedgeRoundRectCallout">
            <a:avLst>
              <a:gd name="adj1" fmla="val -64400"/>
              <a:gd name="adj2" fmla="val -44617"/>
              <a:gd name="adj3" fmla="val 1666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/>
              <a:t>Přečti daná čísla 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/>
              <a:t>seřaď je </a:t>
            </a:r>
            <a:r>
              <a:rPr lang="cs-CZ" sz="3200" dirty="0" smtClean="0"/>
              <a:t>od nejmenšího </a:t>
            </a:r>
            <a:r>
              <a:rPr lang="cs-CZ" sz="3200" dirty="0"/>
              <a:t>k největšímu</a:t>
            </a:r>
          </a:p>
        </p:txBody>
      </p:sp>
    </p:spTree>
    <p:extLst>
      <p:ext uri="{BB962C8B-B14F-4D97-AF65-F5344CB8AC3E}">
        <p14:creationId xmlns:p14="http://schemas.microsoft.com/office/powerpoint/2010/main" val="3765242729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4961" y="81588"/>
            <a:ext cx="1606621" cy="163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611560" y="2708920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1 172 543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635896" y="3441216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1 425 054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228184" y="3749487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428 996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948536" y="259191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965 914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106619" y="3749487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712 463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486930" y="4437364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213 809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23528" y="459975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956 854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095365" y="5323632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1 127 317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59632" y="5494265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396 350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444208" y="4725144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573 859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228184" y="5854305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682 521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480216" y="259191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473 826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2294751" y="260648"/>
            <a:ext cx="6678488" cy="936104"/>
          </a:xfrm>
          <a:prstGeom prst="wedgeRoundRectCallout">
            <a:avLst>
              <a:gd name="adj1" fmla="val -64400"/>
              <a:gd name="adj2" fmla="val -44617"/>
              <a:gd name="adj3" fmla="val 1666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/>
              <a:t>Přečti daná čísla 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/>
              <a:t>seřaď je </a:t>
            </a:r>
            <a:r>
              <a:rPr lang="cs-CZ" sz="3200" dirty="0" smtClean="0"/>
              <a:t>od nejmenšího </a:t>
            </a:r>
            <a:r>
              <a:rPr lang="cs-CZ" sz="3200" dirty="0"/>
              <a:t>k největšímu</a:t>
            </a:r>
          </a:p>
        </p:txBody>
      </p:sp>
      <p:sp>
        <p:nvSpPr>
          <p:cNvPr id="18" name="Ovál 17"/>
          <p:cNvSpPr/>
          <p:nvPr/>
        </p:nvSpPr>
        <p:spPr>
          <a:xfrm>
            <a:off x="827584" y="171283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213 809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426514" y="171283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396 350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012160" y="1656469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428 996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11560" y="259191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473 826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486930" y="259191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573 859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6228184" y="259191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682 521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652377" y="3573016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712 463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658934" y="3573016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956 854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284168" y="3686427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965 914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467544" y="4599758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1 127 317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3572272" y="4526717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1 172 543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6471629" y="4766757"/>
            <a:ext cx="237626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1 425 054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76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000"/>
                            </p:stCondLst>
                            <p:childTnLst>
                              <p:par>
                                <p:cTn id="50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8500"/>
                            </p:stCondLst>
                            <p:childTnLst>
                              <p:par>
                                <p:cTn id="5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1500"/>
                            </p:stCondLst>
                            <p:childTnLst>
                              <p:par>
                                <p:cTn id="7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2500"/>
                            </p:stCondLst>
                            <p:childTnLst>
                              <p:par>
                                <p:cTn id="86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4000"/>
                            </p:stCondLst>
                            <p:childTnLst>
                              <p:par>
                                <p:cTn id="9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5500"/>
                            </p:stCondLst>
                            <p:childTnLst>
                              <p:par>
                                <p:cTn id="104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777" y="81588"/>
            <a:ext cx="1538437" cy="1562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4468451"/>
              </p:ext>
            </p:extLst>
          </p:nvPr>
        </p:nvGraphicFramePr>
        <p:xfrm>
          <a:off x="323528" y="1397000"/>
          <a:ext cx="8352928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0"/>
                <a:gridCol w="18722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</a:rPr>
                        <a:t>7 tisíců, 8 stovek, 5 desítek, 4 jednotky</a:t>
                      </a:r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</a:rPr>
                        <a:t>9 desetitisíců, 6 tisíců, 7</a:t>
                      </a:r>
                      <a:r>
                        <a:rPr lang="cs-CZ" sz="2400" b="0" baseline="0" dirty="0" smtClean="0">
                          <a:solidFill>
                            <a:sysClr val="windowText" lastClr="000000"/>
                          </a:solidFill>
                        </a:rPr>
                        <a:t> desítek, 5 jednotek</a:t>
                      </a:r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</a:rPr>
                        <a:t>6 stovek,</a:t>
                      </a:r>
                      <a:r>
                        <a:rPr lang="cs-CZ" sz="2400" b="0" baseline="0" dirty="0" smtClean="0">
                          <a:solidFill>
                            <a:sysClr val="windowText" lastClr="000000"/>
                          </a:solidFill>
                        </a:rPr>
                        <a:t> 3 desítky, 2 jednotky</a:t>
                      </a:r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</a:rPr>
                        <a:t>1 milion, 7 statisíců, 4 tisíce, 2 stovky, 5 jednotek</a:t>
                      </a:r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</a:rPr>
                        <a:t>8 desetitisíců,</a:t>
                      </a:r>
                      <a:r>
                        <a:rPr lang="cs-CZ" sz="2400" b="0" baseline="0" dirty="0" smtClean="0">
                          <a:solidFill>
                            <a:sysClr val="windowText" lastClr="000000"/>
                          </a:solidFill>
                        </a:rPr>
                        <a:t> 6 tisíců, 5 stovek, 7 desítek</a:t>
                      </a:r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</a:rPr>
                        <a:t>1</a:t>
                      </a:r>
                      <a:r>
                        <a:rPr lang="cs-CZ" sz="2400" b="0" baseline="0" dirty="0" smtClean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</a:rPr>
                        <a:t>milion, 6 statisíců, 5 tisíců, 2 stovky</a:t>
                      </a:r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</a:rPr>
                        <a:t>4 statisíce, 7</a:t>
                      </a:r>
                      <a:r>
                        <a:rPr lang="cs-CZ" sz="2400" b="0" baseline="0" dirty="0" smtClean="0">
                          <a:solidFill>
                            <a:sysClr val="windowText" lastClr="000000"/>
                          </a:solidFill>
                        </a:rPr>
                        <a:t> desetitisíců, 5 tisíců, 4 jednotky</a:t>
                      </a:r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</a:rPr>
                        <a:t>1 desetitisíc, 6 tisíců, 4 desítky, 8 jednotek</a:t>
                      </a:r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</a:rPr>
                        <a:t>9 tisíců, 5 stovek, 4 desítky, 2 jednotky</a:t>
                      </a:r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</a:rPr>
                        <a:t>3 statisíce, 7 tisíců, 9 stovek, 7 desítek, 9 jednotek</a:t>
                      </a:r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754790" y="1412776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400" dirty="0" smtClean="0"/>
              <a:t>7 854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99300" y="1844824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400" dirty="0" smtClean="0"/>
              <a:t>96 075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79211" y="2307160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400" dirty="0" smtClean="0"/>
              <a:t>632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19387" y="2767500"/>
            <a:ext cx="1410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400" dirty="0" smtClean="0"/>
              <a:t>1 704 205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9300" y="3205464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400" dirty="0" smtClean="0"/>
              <a:t>86 570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19388" y="3667129"/>
            <a:ext cx="1410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400" dirty="0" smtClean="0"/>
              <a:t>1 605 200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9300" y="4590459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400" dirty="0" smtClean="0"/>
              <a:t>16 048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43808" y="4128794"/>
            <a:ext cx="1186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400" dirty="0" smtClean="0"/>
              <a:t>475 004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54790" y="5052124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400" dirty="0" smtClean="0"/>
              <a:t>9 542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43808" y="5513789"/>
            <a:ext cx="1186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400" dirty="0" smtClean="0"/>
              <a:t>307 979</a:t>
            </a:r>
            <a:endParaRPr lang="cs-CZ" sz="2400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2915816" y="260648"/>
            <a:ext cx="4838974" cy="792088"/>
          </a:xfrm>
          <a:prstGeom prst="wedgeRoundRectCallout">
            <a:avLst>
              <a:gd name="adj1" fmla="val -82398"/>
              <a:gd name="adj2" fmla="val -54582"/>
              <a:gd name="adj3" fmla="val 1666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Zapiš číslo, které má: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375748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ový popisek 18"/>
          <p:cNvSpPr/>
          <p:nvPr/>
        </p:nvSpPr>
        <p:spPr>
          <a:xfrm>
            <a:off x="2411760" y="260648"/>
            <a:ext cx="6300318" cy="1080120"/>
          </a:xfrm>
          <a:prstGeom prst="wedgeRoundRectCallout">
            <a:avLst>
              <a:gd name="adj1" fmla="val -66891"/>
              <a:gd name="adj2" fmla="val -52658"/>
              <a:gd name="adj3" fmla="val 1666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Zapiš čísla pomocí rozvinutého zápisu dle vzoru:</a:t>
            </a:r>
            <a:endParaRPr lang="cs-CZ" sz="3600" dirty="0">
              <a:solidFill>
                <a:schemeClr val="tx1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796546" y="1656082"/>
            <a:ext cx="7872668" cy="4178799"/>
            <a:chOff x="796546" y="1656082"/>
            <a:chExt cx="7872668" cy="4178799"/>
          </a:xfrm>
        </p:grpSpPr>
        <p:sp>
          <p:nvSpPr>
            <p:cNvPr id="4" name="TextovéPole 3"/>
            <p:cNvSpPr txBox="1"/>
            <p:nvPr/>
          </p:nvSpPr>
          <p:spPr>
            <a:xfrm>
              <a:off x="796546" y="1656082"/>
              <a:ext cx="787266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439 154 </a:t>
              </a:r>
              <a:r>
                <a:rPr lang="cs-CZ" sz="2400" dirty="0" smtClean="0"/>
                <a:t>= 4.100 000 + 3.10 000 + 9. 1 000 + 1.100 + 5.10 + 4.1</a:t>
              </a:r>
              <a:endParaRPr lang="cs-CZ" sz="24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96546" y="2895126"/>
              <a:ext cx="787266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274 246 </a:t>
              </a:r>
              <a:r>
                <a:rPr lang="cs-CZ" sz="2400" dirty="0" smtClean="0"/>
                <a:t>= </a:t>
              </a:r>
              <a:r>
                <a:rPr lang="cs-CZ" sz="2400" u="sng" dirty="0"/>
                <a:t>							 </a:t>
              </a:r>
              <a:r>
                <a:rPr lang="cs-CZ" sz="2400" u="sng" dirty="0" smtClean="0"/>
                <a:t>  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96546" y="2275604"/>
              <a:ext cx="770916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769 965 </a:t>
              </a:r>
              <a:r>
                <a:rPr lang="cs-CZ" sz="2400" dirty="0" smtClean="0"/>
                <a:t>= </a:t>
              </a:r>
              <a:r>
                <a:rPr lang="cs-CZ" sz="2400" u="sng" dirty="0" smtClean="0"/>
                <a:t>							   </a:t>
              </a:r>
              <a:endParaRPr lang="cs-CZ" sz="24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96546" y="3514648"/>
              <a:ext cx="787266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825 599 </a:t>
              </a:r>
              <a:r>
                <a:rPr lang="cs-CZ" sz="2400" dirty="0" smtClean="0"/>
                <a:t>= </a:t>
              </a:r>
              <a:r>
                <a:rPr lang="cs-CZ" sz="2400" u="sng" dirty="0"/>
                <a:t>							 </a:t>
              </a:r>
              <a:r>
                <a:rPr lang="cs-CZ" sz="2400" u="sng" dirty="0" smtClean="0"/>
                <a:t>  </a:t>
              </a:r>
              <a:endParaRPr lang="cs-CZ" sz="24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96546" y="4134170"/>
              <a:ext cx="785503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 </a:t>
              </a:r>
              <a:r>
                <a:rPr lang="cs-CZ" sz="2400" b="1" dirty="0" smtClean="0"/>
                <a:t>86 580 </a:t>
              </a:r>
              <a:r>
                <a:rPr lang="cs-CZ" sz="2400" dirty="0" smtClean="0"/>
                <a:t>= </a:t>
              </a:r>
              <a:r>
                <a:rPr lang="cs-CZ" sz="2400" u="sng" dirty="0"/>
                <a:t>							 </a:t>
              </a:r>
              <a:r>
                <a:rPr lang="cs-CZ" sz="2400" u="sng" dirty="0" smtClean="0"/>
                <a:t>  </a:t>
              </a:r>
              <a:endParaRPr lang="cs-CZ" sz="24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96546" y="4753692"/>
              <a:ext cx="787266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698 308 </a:t>
              </a:r>
              <a:r>
                <a:rPr lang="cs-CZ" sz="2400" dirty="0" smtClean="0"/>
                <a:t>= </a:t>
              </a:r>
              <a:r>
                <a:rPr lang="cs-CZ" sz="2400" u="sng" dirty="0"/>
                <a:t>							 </a:t>
              </a:r>
              <a:r>
                <a:rPr lang="cs-CZ" sz="2400" u="sng" dirty="0" smtClean="0"/>
                <a:t>  </a:t>
              </a:r>
              <a:endParaRPr lang="cs-CZ" sz="24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96546" y="5373216"/>
              <a:ext cx="787266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405 083 </a:t>
              </a:r>
              <a:r>
                <a:rPr lang="cs-CZ" sz="2400" dirty="0" smtClean="0"/>
                <a:t>= </a:t>
              </a:r>
              <a:r>
                <a:rPr lang="cs-CZ" sz="2400" u="sng" dirty="0"/>
                <a:t>							 </a:t>
              </a:r>
              <a:r>
                <a:rPr lang="cs-CZ" sz="2400" u="sng" dirty="0" smtClean="0"/>
                <a:t>  </a:t>
              </a:r>
              <a:endParaRPr lang="cs-CZ" sz="2400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2123728" y="2253152"/>
            <a:ext cx="6545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7.100 </a:t>
            </a:r>
            <a:r>
              <a:rPr lang="cs-CZ" sz="2400" dirty="0"/>
              <a:t>000 + </a:t>
            </a:r>
            <a:r>
              <a:rPr lang="cs-CZ" sz="2400" dirty="0" smtClean="0"/>
              <a:t>6.10 </a:t>
            </a:r>
            <a:r>
              <a:rPr lang="cs-CZ" sz="2400" dirty="0"/>
              <a:t>000 + 9. 1 000 + </a:t>
            </a:r>
            <a:r>
              <a:rPr lang="cs-CZ" sz="2400" dirty="0" smtClean="0"/>
              <a:t>9.100 </a:t>
            </a:r>
            <a:r>
              <a:rPr lang="cs-CZ" sz="2400" dirty="0"/>
              <a:t>+ </a:t>
            </a:r>
            <a:r>
              <a:rPr lang="cs-CZ" sz="2400" dirty="0" smtClean="0"/>
              <a:t>6.10 </a:t>
            </a:r>
            <a:r>
              <a:rPr lang="cs-CZ" sz="2400" dirty="0"/>
              <a:t>+ </a:t>
            </a:r>
            <a:r>
              <a:rPr lang="cs-CZ" sz="2400" dirty="0" smtClean="0"/>
              <a:t>5.1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2880341"/>
            <a:ext cx="6545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2.100 </a:t>
            </a:r>
            <a:r>
              <a:rPr lang="cs-CZ" sz="2400" dirty="0"/>
              <a:t>000 + </a:t>
            </a:r>
            <a:r>
              <a:rPr lang="cs-CZ" sz="2400" dirty="0" smtClean="0"/>
              <a:t>7.10 </a:t>
            </a:r>
            <a:r>
              <a:rPr lang="cs-CZ" sz="2400" dirty="0"/>
              <a:t>000 + </a:t>
            </a:r>
            <a:r>
              <a:rPr lang="cs-CZ" sz="2400" dirty="0" smtClean="0"/>
              <a:t>4. </a:t>
            </a:r>
            <a:r>
              <a:rPr lang="cs-CZ" sz="2400" dirty="0"/>
              <a:t>1 000 + </a:t>
            </a:r>
            <a:r>
              <a:rPr lang="cs-CZ" sz="2400" dirty="0" smtClean="0"/>
              <a:t>2.100 </a:t>
            </a:r>
            <a:r>
              <a:rPr lang="cs-CZ" sz="2400" dirty="0"/>
              <a:t>+ </a:t>
            </a:r>
            <a:r>
              <a:rPr lang="cs-CZ" sz="2400" dirty="0" smtClean="0"/>
              <a:t>4.10 </a:t>
            </a:r>
            <a:r>
              <a:rPr lang="cs-CZ" sz="2400" dirty="0"/>
              <a:t>+ </a:t>
            </a:r>
            <a:r>
              <a:rPr lang="cs-CZ" sz="2400" dirty="0" smtClean="0"/>
              <a:t>6.1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2041" y="3486071"/>
            <a:ext cx="6545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8.100 </a:t>
            </a:r>
            <a:r>
              <a:rPr lang="cs-CZ" sz="2400" dirty="0"/>
              <a:t>000 + </a:t>
            </a:r>
            <a:r>
              <a:rPr lang="cs-CZ" sz="2400" dirty="0" smtClean="0"/>
              <a:t>2.10 </a:t>
            </a:r>
            <a:r>
              <a:rPr lang="cs-CZ" sz="2400" dirty="0"/>
              <a:t>000 + </a:t>
            </a:r>
            <a:r>
              <a:rPr lang="cs-CZ" sz="2400" dirty="0" smtClean="0"/>
              <a:t>5. </a:t>
            </a:r>
            <a:r>
              <a:rPr lang="cs-CZ" sz="2400" dirty="0"/>
              <a:t>1 000 + </a:t>
            </a:r>
            <a:r>
              <a:rPr lang="cs-CZ" sz="2400" dirty="0" smtClean="0"/>
              <a:t>5.100 </a:t>
            </a:r>
            <a:r>
              <a:rPr lang="cs-CZ" sz="2400" dirty="0"/>
              <a:t>+ </a:t>
            </a:r>
            <a:r>
              <a:rPr lang="cs-CZ" sz="2400" dirty="0" smtClean="0"/>
              <a:t>9.10 </a:t>
            </a:r>
            <a:r>
              <a:rPr lang="cs-CZ" sz="2400" dirty="0"/>
              <a:t>+ </a:t>
            </a:r>
            <a:r>
              <a:rPr lang="cs-CZ" sz="2400" dirty="0" smtClean="0"/>
              <a:t>9.1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38016" y="4105593"/>
            <a:ext cx="6545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8.10 </a:t>
            </a:r>
            <a:r>
              <a:rPr lang="cs-CZ" sz="2400" dirty="0"/>
              <a:t>000 + </a:t>
            </a:r>
            <a:r>
              <a:rPr lang="cs-CZ" sz="2400" dirty="0" smtClean="0"/>
              <a:t>6. </a:t>
            </a:r>
            <a:r>
              <a:rPr lang="cs-CZ" sz="2400" dirty="0"/>
              <a:t>1 000 + </a:t>
            </a:r>
            <a:r>
              <a:rPr lang="cs-CZ" sz="2400" dirty="0" smtClean="0"/>
              <a:t>5.100 </a:t>
            </a:r>
            <a:r>
              <a:rPr lang="cs-CZ" sz="2400" dirty="0"/>
              <a:t>+ </a:t>
            </a:r>
            <a:r>
              <a:rPr lang="cs-CZ" sz="2400" dirty="0" smtClean="0"/>
              <a:t>8.10 </a:t>
            </a:r>
            <a:r>
              <a:rPr lang="cs-CZ" sz="2400" dirty="0"/>
              <a:t>+ </a:t>
            </a:r>
            <a:r>
              <a:rPr lang="cs-CZ" sz="2400" dirty="0" smtClean="0"/>
              <a:t>0.1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58304" y="4710827"/>
            <a:ext cx="6545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6.100 </a:t>
            </a:r>
            <a:r>
              <a:rPr lang="cs-CZ" sz="2400" dirty="0"/>
              <a:t>000 + </a:t>
            </a:r>
            <a:r>
              <a:rPr lang="cs-CZ" sz="2400" dirty="0" smtClean="0"/>
              <a:t>9.10 </a:t>
            </a:r>
            <a:r>
              <a:rPr lang="cs-CZ" sz="2400" dirty="0"/>
              <a:t>000 + </a:t>
            </a:r>
            <a:r>
              <a:rPr lang="cs-CZ" sz="2400" dirty="0" smtClean="0"/>
              <a:t>8. </a:t>
            </a:r>
            <a:r>
              <a:rPr lang="cs-CZ" sz="2400" dirty="0"/>
              <a:t>1 000 + </a:t>
            </a:r>
            <a:r>
              <a:rPr lang="cs-CZ" sz="2400" dirty="0" smtClean="0"/>
              <a:t>3.100 </a:t>
            </a:r>
            <a:r>
              <a:rPr lang="cs-CZ" sz="2400" dirty="0"/>
              <a:t>+ </a:t>
            </a:r>
            <a:r>
              <a:rPr lang="cs-CZ" sz="2400" dirty="0" smtClean="0"/>
              <a:t>0.10 </a:t>
            </a:r>
            <a:r>
              <a:rPr lang="cs-CZ" sz="2400" dirty="0"/>
              <a:t>+ </a:t>
            </a:r>
            <a:r>
              <a:rPr lang="cs-CZ" sz="2400" dirty="0" smtClean="0"/>
              <a:t>8.1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66592" y="5358928"/>
            <a:ext cx="6545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4.100 </a:t>
            </a:r>
            <a:r>
              <a:rPr lang="cs-CZ" sz="2400" dirty="0"/>
              <a:t>000 + </a:t>
            </a:r>
            <a:r>
              <a:rPr lang="cs-CZ" sz="2400" dirty="0" smtClean="0"/>
              <a:t>0.10 </a:t>
            </a:r>
            <a:r>
              <a:rPr lang="cs-CZ" sz="2400" dirty="0"/>
              <a:t>000 + </a:t>
            </a:r>
            <a:r>
              <a:rPr lang="cs-CZ" sz="2400" dirty="0" smtClean="0"/>
              <a:t>5.1 </a:t>
            </a:r>
            <a:r>
              <a:rPr lang="cs-CZ" sz="2400" dirty="0"/>
              <a:t>000 + </a:t>
            </a:r>
            <a:r>
              <a:rPr lang="cs-CZ" sz="2400" dirty="0" smtClean="0"/>
              <a:t>0.100 + 8.10 </a:t>
            </a:r>
            <a:r>
              <a:rPr lang="cs-CZ" sz="2400" dirty="0"/>
              <a:t>+ </a:t>
            </a:r>
            <a:r>
              <a:rPr lang="cs-CZ" sz="2400" dirty="0" smtClean="0"/>
              <a:t>3.1</a:t>
            </a:r>
            <a:endParaRPr lang="cs-CZ" sz="2400" dirty="0"/>
          </a:p>
        </p:txBody>
      </p:sp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777" y="81588"/>
            <a:ext cx="1538437" cy="1562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705063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3" grpId="0"/>
      <p:bldP spid="11" grpId="0"/>
      <p:bldP spid="12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 anchor="t">
            <a:normAutofit/>
          </a:bodyPr>
          <a:lstStyle/>
          <a:p>
            <a:pPr algn="l"/>
            <a:r>
              <a:rPr lang="cs-CZ" sz="3600" dirty="0" smtClean="0"/>
              <a:t>Použité zdroje:</a:t>
            </a:r>
            <a:br>
              <a:rPr lang="cs-CZ" sz="3600" dirty="0" smtClean="0"/>
            </a:br>
            <a:r>
              <a:rPr lang="cs-CZ" sz="2000" dirty="0" smtClean="0"/>
              <a:t>Čerpáno z otevřené galerie Microsoft Office v programu PowerPoint</a:t>
            </a:r>
            <a:br>
              <a:rPr lang="cs-CZ" sz="2000" dirty="0" smtClean="0"/>
            </a:br>
            <a:r>
              <a:rPr lang="cs-CZ" sz="2000" dirty="0" smtClean="0">
                <a:hlinkClick r:id="rId2"/>
              </a:rPr>
              <a:t>www.microsoft.office.com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tukan:</a:t>
            </a:r>
            <a:br>
              <a:rPr lang="cs-CZ" sz="2000" dirty="0" smtClean="0"/>
            </a:br>
            <a:r>
              <a:rPr lang="cs-CZ" sz="2000" dirty="0">
                <a:hlinkClick r:id="rId3"/>
              </a:rPr>
              <a:t>http://officeimg.vo.msecnd.net/en-us/images/MC900434573.jpg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6608324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2670</TotalTime>
  <Words>780</Words>
  <Application>Microsoft Office PowerPoint</Application>
  <PresentationFormat>Předvádění na obrazovce (4:3)</PresentationFormat>
  <Paragraphs>162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 Čerpáno z otevřené galerie Microsoft Office v programu PowerPoint www.microsoft.office.com tukan: http://officeimg.vo.msecnd.net/en-us/images/MC900434573.jpg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Florianová</dc:creator>
  <cp:lastModifiedBy>Učitel</cp:lastModifiedBy>
  <cp:revision>213</cp:revision>
  <dcterms:created xsi:type="dcterms:W3CDTF">2012-03-26T21:10:22Z</dcterms:created>
  <dcterms:modified xsi:type="dcterms:W3CDTF">2012-05-01T17:38:37Z</dcterms:modified>
</cp:coreProperties>
</file>