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80" r:id="rId2"/>
    <p:sldId id="297" r:id="rId3"/>
    <p:sldId id="282" r:id="rId4"/>
    <p:sldId id="303" r:id="rId5"/>
    <p:sldId id="304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0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22137" autoAdjust="0"/>
    <p:restoredTop sz="94610" autoAdjust="0"/>
  </p:normalViewPr>
  <p:slideViewPr>
    <p:cSldViewPr>
      <p:cViewPr>
        <p:scale>
          <a:sx n="77" d="100"/>
          <a:sy n="77" d="100"/>
        </p:scale>
        <p:origin x="-942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C900435073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C9004247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2822108"/>
              </p:ext>
            </p:extLst>
          </p:nvPr>
        </p:nvGraphicFramePr>
        <p:xfrm>
          <a:off x="539553" y="332656"/>
          <a:ext cx="8064894" cy="5655751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VY_32_INOVACE_IV_2_15_Porovnávání čísel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procvičuje porovnávání čísel větších než 10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000.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porovnává přirozená čísla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vyjadřuje jejich vztahy pomocí znaků &lt;, &gt;,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=.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porovnávání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čísel, slovní úloha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–4:  Vysvětlení pravidla porovnávání čísel větších než 10 000</a:t>
                      </a:r>
                    </a:p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5: Žák porovnává daná dvě čísla a doplňuje znaky &lt;, &gt;, =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6: Žák zapíše tři čísla, která jsou větší nebo menší než dané číslo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7: Žák zapíše tři čísla , která odpovídají zadanému intervalu</a:t>
                      </a:r>
                    </a:p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8: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Žák zapíše čísla, která jsou hned před daným číslem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   9: Žák zapíše čísla, která jsou hned za daným číslem</a:t>
                      </a:r>
                    </a:p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 10: Žák řeší slovní úlohu pomocí znaků &lt;, &gt;</a:t>
                      </a:r>
                    </a:p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Poznámka: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Listy s úlohami lze vytisknout a žáci je mohou řešit samostatně nebo ve skupinové práci a následně řešení kontrolovat podle prezentace. Slovní úlohu mohou řešit jako samostatnou práci do sešitu.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67544" y="1279301"/>
            <a:ext cx="8229600" cy="4525963"/>
          </a:xfrm>
        </p:spPr>
        <p:txBody>
          <a:bodyPr>
            <a:normAutofit fontScale="97500"/>
          </a:bodyPr>
          <a:lstStyle/>
          <a:p>
            <a:pPr marL="0" indent="0" algn="ctr">
              <a:buNone/>
            </a:pPr>
            <a:r>
              <a:rPr lang="cs-CZ" sz="5400" b="1" dirty="0" smtClean="0"/>
              <a:t>Porovnávání čísel</a:t>
            </a:r>
          </a:p>
          <a:p>
            <a:pPr marL="0" indent="0" algn="ctr">
              <a:buNone/>
            </a:pPr>
            <a:endParaRPr lang="cs-CZ" sz="5400" b="1" dirty="0"/>
          </a:p>
          <a:p>
            <a:pPr marL="0" indent="0" algn="ctr">
              <a:buNone/>
            </a:pPr>
            <a:r>
              <a:rPr lang="cs-CZ" sz="5400" b="1" dirty="0"/>
              <a:t>Čísla větší než 10 000</a:t>
            </a:r>
          </a:p>
          <a:p>
            <a:pPr marL="0" indent="0" algn="ctr">
              <a:buNone/>
            </a:pPr>
            <a:endParaRPr lang="cs-CZ" sz="5400" b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4019" y="329937"/>
            <a:ext cx="2082861" cy="2503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195" y="260649"/>
            <a:ext cx="166146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964565"/>
            <a:ext cx="2880320" cy="2920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63354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756" y="288032"/>
            <a:ext cx="1621788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016" y="1484784"/>
            <a:ext cx="8892480" cy="5112568"/>
          </a:xfrm>
        </p:spPr>
        <p:txBody>
          <a:bodyPr>
            <a:noAutofit/>
          </a:bodyPr>
          <a:lstStyle/>
          <a:p>
            <a:pPr marL="2514600" indent="-2514600">
              <a:spcAft>
                <a:spcPts val="600"/>
              </a:spcAft>
              <a:buNone/>
            </a:pPr>
            <a:r>
              <a:rPr lang="cs-CZ" sz="2400" b="1" dirty="0" smtClean="0"/>
              <a:t>473 580 &gt;   89 324   </a:t>
            </a:r>
            <a:r>
              <a:rPr lang="cs-CZ" sz="2400" dirty="0" smtClean="0"/>
              <a:t>Porovnávaná čísla mají různý počet číslic. Ze dvou čísel je větší to číslo, které má větší počet číslic.</a:t>
            </a:r>
          </a:p>
          <a:p>
            <a:pPr marL="2514600" indent="-2514600">
              <a:spcAft>
                <a:spcPts val="600"/>
              </a:spcAft>
              <a:buNone/>
            </a:pPr>
            <a:r>
              <a:rPr lang="cs-CZ" sz="2400" b="1" dirty="0"/>
              <a:t>295 821 &gt; 124 518  </a:t>
            </a:r>
            <a:r>
              <a:rPr lang="cs-CZ" sz="2400" b="1" dirty="0" smtClean="0"/>
              <a:t> </a:t>
            </a:r>
            <a:r>
              <a:rPr lang="cs-CZ" sz="2400" dirty="0" smtClean="0"/>
              <a:t>Porovnávaná </a:t>
            </a:r>
            <a:r>
              <a:rPr lang="cs-CZ" sz="2400" dirty="0"/>
              <a:t>čísla mají stejný počet číslic.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</a:t>
            </a:r>
            <a:r>
              <a:rPr lang="cs-CZ" sz="2400" dirty="0"/>
              <a:t>295 821 má více statisíců než číslo </a:t>
            </a:r>
            <a:r>
              <a:rPr lang="cs-CZ" sz="2400" dirty="0" smtClean="0"/>
              <a:t>124 </a:t>
            </a:r>
            <a:r>
              <a:rPr lang="cs-CZ" sz="2400" dirty="0"/>
              <a:t>518. Větší je </a:t>
            </a:r>
            <a:r>
              <a:rPr lang="cs-CZ" sz="2400" dirty="0" smtClean="0"/>
              <a:t>to číslo</a:t>
            </a:r>
            <a:r>
              <a:rPr lang="cs-CZ" sz="2400" dirty="0"/>
              <a:t>, které má více statisíců.</a:t>
            </a:r>
          </a:p>
          <a:p>
            <a:pPr marL="2514600" indent="-2514600">
              <a:spcAft>
                <a:spcPts val="600"/>
              </a:spcAft>
              <a:buNone/>
            </a:pPr>
            <a:r>
              <a:rPr lang="cs-CZ" sz="2400" b="1" dirty="0"/>
              <a:t>353 472 &gt; 342 923  </a:t>
            </a:r>
            <a:r>
              <a:rPr lang="cs-CZ" sz="2400" b="1" dirty="0" smtClean="0"/>
              <a:t> </a:t>
            </a:r>
            <a:r>
              <a:rPr lang="cs-CZ" sz="2400" dirty="0" smtClean="0"/>
              <a:t>Porovnávaná </a:t>
            </a:r>
            <a:r>
              <a:rPr lang="cs-CZ" sz="2400" dirty="0"/>
              <a:t>čísla mají stejný počet statisíců, proto porovnáváme počet desetitisíců</a:t>
            </a:r>
            <a:r>
              <a:rPr lang="cs-CZ" sz="2400" dirty="0" smtClean="0"/>
              <a:t>. Větší je to číslo, které má ...</a:t>
            </a:r>
            <a:endParaRPr lang="cs-CZ" sz="2400" dirty="0"/>
          </a:p>
          <a:p>
            <a:pPr marL="2514600" indent="-2514600">
              <a:spcAft>
                <a:spcPts val="600"/>
              </a:spcAft>
              <a:buNone/>
            </a:pPr>
            <a:r>
              <a:rPr lang="cs-CZ" sz="2400" b="1" dirty="0"/>
              <a:t>632 296 &gt; 631 918  </a:t>
            </a:r>
            <a:r>
              <a:rPr lang="cs-CZ" sz="2400" b="1" dirty="0" smtClean="0"/>
              <a:t> </a:t>
            </a:r>
            <a:r>
              <a:rPr lang="cs-CZ" sz="2400" dirty="0" smtClean="0"/>
              <a:t>Porovnávaná </a:t>
            </a:r>
            <a:r>
              <a:rPr lang="cs-CZ" sz="2400" dirty="0"/>
              <a:t>čísla mají stejný počet statisíců i stejný počet </a:t>
            </a:r>
            <a:r>
              <a:rPr lang="cs-CZ" sz="2400" dirty="0" smtClean="0"/>
              <a:t>desetitisíců. </a:t>
            </a:r>
            <a:r>
              <a:rPr lang="cs-CZ" sz="2400" dirty="0"/>
              <a:t>Porovnáváme proto počet tisíců</a:t>
            </a:r>
            <a:r>
              <a:rPr lang="cs-CZ" sz="2400" dirty="0" smtClean="0"/>
              <a:t>. Větší je to číslo, které má …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74478" y="429627"/>
            <a:ext cx="27621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Zapamatuj si: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54054214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613080"/>
              </p:ext>
            </p:extLst>
          </p:nvPr>
        </p:nvGraphicFramePr>
        <p:xfrm>
          <a:off x="683568" y="1470680"/>
          <a:ext cx="7920884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440160"/>
                <a:gridCol w="720080"/>
                <a:gridCol w="1525713"/>
                <a:gridCol w="706536"/>
                <a:gridCol w="1368153"/>
                <a:gridCol w="648070"/>
                <a:gridCol w="1512172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57 628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40 254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84 514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13  254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28 265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27 899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341 832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397 981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49 250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49 250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24 414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61 212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15 504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15 908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70 256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64 682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16  585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14 997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31 688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31 688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389 297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389 245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58 603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58 608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22 854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22 894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27 688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19 738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18 738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19 193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756 194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756 149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1640" y="303847"/>
            <a:ext cx="6661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Porovnej čísla a doplň znaky &lt;, &gt;, =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1542504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 smtClean="0"/>
              <a:t>&lt;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44792" y="1542504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 smtClean="0"/>
              <a:t>&gt;</a:t>
            </a:r>
            <a:endParaRPr lang="cs-CZ" sz="4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80528" y="188640"/>
            <a:ext cx="1355089" cy="2048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64294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tři čísla, která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Větší než 43 891:	____________________</a:t>
            </a:r>
          </a:p>
          <a:p>
            <a:r>
              <a:rPr lang="cs-CZ" dirty="0" smtClean="0"/>
              <a:t>Menší než 318 490:	____________________</a:t>
            </a:r>
          </a:p>
          <a:p>
            <a:r>
              <a:rPr lang="cs-CZ" dirty="0" smtClean="0"/>
              <a:t>Menší než 7 976:	____________________</a:t>
            </a:r>
          </a:p>
          <a:p>
            <a:r>
              <a:rPr lang="cs-CZ" dirty="0" smtClean="0"/>
              <a:t>Větší než 6 857:	____________________</a:t>
            </a:r>
          </a:p>
          <a:p>
            <a:r>
              <a:rPr lang="cs-CZ" dirty="0" smtClean="0"/>
              <a:t>Menší než 32 452:	____________________</a:t>
            </a:r>
          </a:p>
          <a:p>
            <a:r>
              <a:rPr lang="cs-CZ" dirty="0" smtClean="0"/>
              <a:t>Větší než 728 305:	____________________</a:t>
            </a:r>
          </a:p>
          <a:p>
            <a:r>
              <a:rPr lang="cs-CZ" dirty="0" smtClean="0"/>
              <a:t>Větší než 51 218:	____________________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083" y="188640"/>
            <a:ext cx="1758380" cy="2503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02316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3 čísla, která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Větší než 21 000 a menší než 25 000: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___________________________________</a:t>
            </a:r>
          </a:p>
          <a:p>
            <a:r>
              <a:rPr lang="cs-CZ" dirty="0" smtClean="0"/>
              <a:t>Větší </a:t>
            </a:r>
            <a:r>
              <a:rPr lang="cs-CZ" dirty="0"/>
              <a:t>než </a:t>
            </a:r>
            <a:r>
              <a:rPr lang="cs-CZ" dirty="0" smtClean="0"/>
              <a:t>232 </a:t>
            </a:r>
            <a:r>
              <a:rPr lang="cs-CZ" dirty="0"/>
              <a:t>000 a menší než </a:t>
            </a:r>
            <a:r>
              <a:rPr lang="cs-CZ" dirty="0" smtClean="0"/>
              <a:t>248 </a:t>
            </a:r>
            <a:r>
              <a:rPr lang="cs-CZ" dirty="0"/>
              <a:t>000:</a:t>
            </a:r>
          </a:p>
          <a:p>
            <a:pPr marL="0" indent="0">
              <a:buNone/>
            </a:pPr>
            <a:r>
              <a:rPr lang="cs-CZ" dirty="0"/>
              <a:t>     ___________________________________</a:t>
            </a:r>
          </a:p>
          <a:p>
            <a:r>
              <a:rPr lang="cs-CZ" dirty="0"/>
              <a:t>Větší než </a:t>
            </a:r>
            <a:r>
              <a:rPr lang="cs-CZ" dirty="0" smtClean="0"/>
              <a:t>17 963 </a:t>
            </a:r>
            <a:r>
              <a:rPr lang="cs-CZ" dirty="0"/>
              <a:t>a menší než </a:t>
            </a:r>
            <a:r>
              <a:rPr lang="cs-CZ" dirty="0" smtClean="0"/>
              <a:t>19 999: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___________________________________</a:t>
            </a:r>
          </a:p>
          <a:p>
            <a:r>
              <a:rPr lang="cs-CZ" dirty="0"/>
              <a:t>Větší než </a:t>
            </a:r>
            <a:r>
              <a:rPr lang="cs-CZ" dirty="0" smtClean="0"/>
              <a:t>42 159 </a:t>
            </a:r>
            <a:r>
              <a:rPr lang="cs-CZ" dirty="0"/>
              <a:t>a menší než </a:t>
            </a:r>
            <a:r>
              <a:rPr lang="cs-CZ" dirty="0" smtClean="0"/>
              <a:t>42 365: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___________________________________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929" y="260648"/>
            <a:ext cx="1917071" cy="2160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43993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číslo, které je </a:t>
            </a:r>
            <a:r>
              <a:rPr lang="cs-CZ" b="1" dirty="0" smtClean="0"/>
              <a:t>hned před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_________	    7 381</a:t>
            </a:r>
          </a:p>
          <a:p>
            <a:r>
              <a:rPr lang="cs-CZ" dirty="0" smtClean="0"/>
              <a:t>_________	    2 150</a:t>
            </a:r>
          </a:p>
          <a:p>
            <a:r>
              <a:rPr lang="cs-CZ" dirty="0" smtClean="0"/>
              <a:t>_________	  18 400</a:t>
            </a:r>
          </a:p>
          <a:p>
            <a:r>
              <a:rPr lang="cs-CZ" dirty="0" smtClean="0"/>
              <a:t>_________	  37 930</a:t>
            </a:r>
          </a:p>
          <a:p>
            <a:r>
              <a:rPr lang="cs-CZ" dirty="0" smtClean="0"/>
              <a:t>_________	  15 193</a:t>
            </a:r>
          </a:p>
          <a:p>
            <a:r>
              <a:rPr lang="cs-CZ" dirty="0" smtClean="0"/>
              <a:t>_________	  96 819</a:t>
            </a:r>
          </a:p>
          <a:p>
            <a:r>
              <a:rPr lang="cs-CZ" dirty="0" smtClean="0"/>
              <a:t>_________	376 490</a:t>
            </a:r>
          </a:p>
          <a:p>
            <a:r>
              <a:rPr lang="cs-CZ" dirty="0" smtClean="0"/>
              <a:t>_________	814 941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48880"/>
            <a:ext cx="1937366" cy="218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908771" y="1533793"/>
            <a:ext cx="1603573" cy="4354756"/>
            <a:chOff x="908771" y="1533793"/>
            <a:chExt cx="1603573" cy="4354756"/>
          </a:xfrm>
        </p:grpSpPr>
        <p:sp>
          <p:nvSpPr>
            <p:cNvPr id="4" name="TextovéPole 3"/>
            <p:cNvSpPr txBox="1"/>
            <p:nvPr/>
          </p:nvSpPr>
          <p:spPr>
            <a:xfrm>
              <a:off x="1200776" y="1533793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7 380</a:t>
              </a:r>
              <a:endParaRPr lang="cs-CZ" sz="32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215064" y="2056492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2 149</a:t>
              </a:r>
              <a:endParaRPr lang="cs-CZ" sz="32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043608" y="2613913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18 399</a:t>
              </a:r>
              <a:endParaRPr lang="cs-CZ" sz="32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051074" y="3140400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37 929</a:t>
              </a:r>
              <a:endParaRPr lang="cs-CZ" sz="32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051074" y="3653735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15 192</a:t>
              </a:r>
              <a:endParaRPr lang="cs-CZ" sz="32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051074" y="4221088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96 818</a:t>
              </a:r>
              <a:endParaRPr lang="cs-CZ" sz="32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28168" y="4747575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376 489</a:t>
              </a:r>
              <a:endParaRPr lang="cs-CZ" sz="32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908771" y="5303774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814 940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6899212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číslo, které je </a:t>
            </a:r>
            <a:r>
              <a:rPr lang="cs-CZ" b="1" dirty="0" smtClean="0"/>
              <a:t>hned za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	     7 389	_________</a:t>
            </a:r>
          </a:p>
          <a:p>
            <a:r>
              <a:rPr lang="cs-CZ" dirty="0"/>
              <a:t>	   </a:t>
            </a:r>
            <a:r>
              <a:rPr lang="cs-CZ" dirty="0" smtClean="0"/>
              <a:t>24 158</a:t>
            </a:r>
            <a:r>
              <a:rPr lang="cs-CZ" dirty="0"/>
              <a:t>	_________</a:t>
            </a:r>
          </a:p>
          <a:p>
            <a:r>
              <a:rPr lang="cs-CZ" dirty="0"/>
              <a:t>	   </a:t>
            </a:r>
            <a:r>
              <a:rPr lang="cs-CZ" dirty="0" smtClean="0"/>
              <a:t>35 945</a:t>
            </a:r>
            <a:r>
              <a:rPr lang="cs-CZ" dirty="0"/>
              <a:t>	_________</a:t>
            </a:r>
          </a:p>
          <a:p>
            <a:r>
              <a:rPr lang="cs-CZ" dirty="0"/>
              <a:t>	   </a:t>
            </a:r>
            <a:r>
              <a:rPr lang="cs-CZ" dirty="0" smtClean="0"/>
              <a:t>19 999</a:t>
            </a:r>
            <a:r>
              <a:rPr lang="cs-CZ" dirty="0"/>
              <a:t>	_________</a:t>
            </a:r>
          </a:p>
          <a:p>
            <a:r>
              <a:rPr lang="cs-CZ" dirty="0"/>
              <a:t>	   </a:t>
            </a:r>
            <a:r>
              <a:rPr lang="cs-CZ" dirty="0" smtClean="0"/>
              <a:t>47 </a:t>
            </a:r>
            <a:r>
              <a:rPr lang="cs-CZ" dirty="0"/>
              <a:t>381	_________</a:t>
            </a:r>
          </a:p>
          <a:p>
            <a:r>
              <a:rPr lang="cs-CZ" dirty="0"/>
              <a:t>	 </a:t>
            </a:r>
            <a:r>
              <a:rPr lang="cs-CZ" dirty="0" smtClean="0"/>
              <a:t>237 989</a:t>
            </a:r>
            <a:r>
              <a:rPr lang="cs-CZ" dirty="0"/>
              <a:t>	_________</a:t>
            </a:r>
          </a:p>
          <a:p>
            <a:r>
              <a:rPr lang="cs-CZ" dirty="0"/>
              <a:t>	 </a:t>
            </a:r>
            <a:r>
              <a:rPr lang="cs-CZ" dirty="0" smtClean="0"/>
              <a:t>451 000</a:t>
            </a:r>
            <a:r>
              <a:rPr lang="cs-CZ" dirty="0"/>
              <a:t>	</a:t>
            </a:r>
            <a:r>
              <a:rPr lang="cs-CZ" dirty="0" smtClean="0"/>
              <a:t>_________</a:t>
            </a:r>
          </a:p>
          <a:p>
            <a:r>
              <a:rPr lang="cs-CZ" dirty="0" smtClean="0"/>
              <a:t>       389 946	_________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92896"/>
            <a:ext cx="2451946" cy="2486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347864" y="1522516"/>
            <a:ext cx="1603573" cy="4354756"/>
            <a:chOff x="3347864" y="1522516"/>
            <a:chExt cx="1603573" cy="4354756"/>
          </a:xfrm>
        </p:grpSpPr>
        <p:sp>
          <p:nvSpPr>
            <p:cNvPr id="7" name="TextovéPole 6"/>
            <p:cNvSpPr txBox="1"/>
            <p:nvPr/>
          </p:nvSpPr>
          <p:spPr>
            <a:xfrm>
              <a:off x="3639869" y="1522516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7 390</a:t>
              </a:r>
              <a:endParaRPr lang="cs-CZ" sz="32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490167" y="2045215"/>
              <a:ext cx="146013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24 159</a:t>
              </a:r>
              <a:endParaRPr lang="cs-CZ" sz="32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82701" y="2602636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35 946</a:t>
              </a:r>
              <a:endParaRPr lang="cs-CZ" sz="32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490167" y="3129123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20 000</a:t>
              </a:r>
              <a:endParaRPr lang="cs-CZ" sz="32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490167" y="3642458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47 382</a:t>
              </a:r>
              <a:endParaRPr lang="cs-CZ" sz="32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347864" y="4209811"/>
              <a:ext cx="158246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237 990</a:t>
              </a:r>
              <a:endParaRPr lang="cs-CZ" sz="32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367261" y="4736298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451 001</a:t>
              </a:r>
              <a:endParaRPr lang="cs-CZ" sz="32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347864" y="5292497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389 947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2636880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číslo, které je </a:t>
            </a:r>
            <a:br>
              <a:rPr lang="cs-CZ" dirty="0" smtClean="0"/>
            </a:br>
            <a:r>
              <a:rPr lang="cs-CZ" b="1" dirty="0" smtClean="0"/>
              <a:t>hned před</a:t>
            </a:r>
            <a:r>
              <a:rPr lang="cs-CZ" dirty="0" smtClean="0"/>
              <a:t> a </a:t>
            </a:r>
            <a:r>
              <a:rPr lang="cs-CZ" b="1" dirty="0" smtClean="0"/>
              <a:t>hned</a:t>
            </a:r>
            <a:r>
              <a:rPr lang="cs-CZ" dirty="0" smtClean="0"/>
              <a:t> </a:t>
            </a:r>
            <a:r>
              <a:rPr lang="cs-CZ" b="1" dirty="0" smtClean="0"/>
              <a:t>za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_________	    5 173	_________</a:t>
            </a:r>
          </a:p>
          <a:p>
            <a:r>
              <a:rPr lang="cs-CZ" dirty="0" smtClean="0"/>
              <a:t>_________	    9 149	_________</a:t>
            </a:r>
          </a:p>
          <a:p>
            <a:r>
              <a:rPr lang="cs-CZ" dirty="0" smtClean="0"/>
              <a:t>_________	  12 388	_________</a:t>
            </a:r>
          </a:p>
          <a:p>
            <a:r>
              <a:rPr lang="cs-CZ" dirty="0" smtClean="0"/>
              <a:t>_________	  34 520	</a:t>
            </a:r>
            <a:r>
              <a:rPr lang="cs-CZ" dirty="0"/>
              <a:t> _________</a:t>
            </a:r>
            <a:endParaRPr lang="cs-CZ" dirty="0" smtClean="0"/>
          </a:p>
          <a:p>
            <a:r>
              <a:rPr lang="cs-CZ" dirty="0" smtClean="0"/>
              <a:t>_________	  15 487	</a:t>
            </a:r>
            <a:r>
              <a:rPr lang="cs-CZ" dirty="0"/>
              <a:t> _________</a:t>
            </a:r>
            <a:endParaRPr lang="cs-CZ" dirty="0" smtClean="0"/>
          </a:p>
          <a:p>
            <a:r>
              <a:rPr lang="cs-CZ" dirty="0" smtClean="0"/>
              <a:t>_________	104 999	</a:t>
            </a:r>
            <a:r>
              <a:rPr lang="cs-CZ" dirty="0"/>
              <a:t> _________</a:t>
            </a:r>
            <a:endParaRPr lang="cs-CZ" dirty="0" smtClean="0"/>
          </a:p>
          <a:p>
            <a:r>
              <a:rPr lang="cs-CZ" dirty="0" smtClean="0"/>
              <a:t>_________	372 190	</a:t>
            </a:r>
            <a:r>
              <a:rPr lang="cs-CZ" dirty="0"/>
              <a:t> _________</a:t>
            </a:r>
            <a:endParaRPr lang="cs-CZ" dirty="0" smtClean="0"/>
          </a:p>
          <a:p>
            <a:r>
              <a:rPr lang="cs-CZ" dirty="0" smtClean="0"/>
              <a:t>_________	752 251	</a:t>
            </a:r>
            <a:r>
              <a:rPr lang="cs-CZ" dirty="0"/>
              <a:t> _________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092" y="2636912"/>
            <a:ext cx="2167908" cy="2198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200776" y="1533793"/>
            <a:ext cx="5535437" cy="602642"/>
            <a:chOff x="1200776" y="1533793"/>
            <a:chExt cx="5535437" cy="602642"/>
          </a:xfrm>
        </p:grpSpPr>
        <p:sp>
          <p:nvSpPr>
            <p:cNvPr id="6" name="TextovéPole 5"/>
            <p:cNvSpPr txBox="1"/>
            <p:nvPr/>
          </p:nvSpPr>
          <p:spPr>
            <a:xfrm>
              <a:off x="1200776" y="1533793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5 172</a:t>
              </a:r>
              <a:endParaRPr lang="cs-CZ" sz="32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440069" y="1551660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5 174</a:t>
              </a:r>
              <a:endParaRPr lang="cs-CZ" sz="32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215064" y="2056492"/>
            <a:ext cx="5535437" cy="602642"/>
            <a:chOff x="1215064" y="2056492"/>
            <a:chExt cx="5535437" cy="602642"/>
          </a:xfrm>
        </p:grpSpPr>
        <p:sp>
          <p:nvSpPr>
            <p:cNvPr id="7" name="TextovéPole 6"/>
            <p:cNvSpPr txBox="1"/>
            <p:nvPr/>
          </p:nvSpPr>
          <p:spPr>
            <a:xfrm>
              <a:off x="1215064" y="2056492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/>
                <a:t>9</a:t>
              </a:r>
              <a:r>
                <a:rPr lang="cs-CZ" sz="3200" dirty="0" smtClean="0"/>
                <a:t> 148</a:t>
              </a:r>
              <a:endParaRPr lang="cs-CZ" sz="32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454357" y="2074359"/>
              <a:ext cx="12961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/>
                <a:t>9</a:t>
              </a:r>
              <a:r>
                <a:rPr lang="cs-CZ" sz="3200" dirty="0" smtClean="0"/>
                <a:t> 150</a:t>
              </a:r>
              <a:endParaRPr lang="cs-CZ" sz="32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1043608" y="2613913"/>
            <a:ext cx="5679453" cy="602642"/>
            <a:chOff x="1043608" y="2613913"/>
            <a:chExt cx="5679453" cy="602642"/>
          </a:xfrm>
        </p:grpSpPr>
        <p:sp>
          <p:nvSpPr>
            <p:cNvPr id="8" name="TextovéPole 7"/>
            <p:cNvSpPr txBox="1"/>
            <p:nvPr/>
          </p:nvSpPr>
          <p:spPr>
            <a:xfrm>
              <a:off x="1043608" y="2613913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12 387</a:t>
              </a:r>
              <a:endParaRPr lang="cs-CZ" sz="32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282901" y="2631780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12 389</a:t>
              </a:r>
              <a:endParaRPr lang="cs-CZ" sz="32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051074" y="3140400"/>
            <a:ext cx="5679453" cy="602642"/>
            <a:chOff x="1051074" y="3140400"/>
            <a:chExt cx="5679453" cy="602642"/>
          </a:xfrm>
        </p:grpSpPr>
        <p:sp>
          <p:nvSpPr>
            <p:cNvPr id="9" name="TextovéPole 8"/>
            <p:cNvSpPr txBox="1"/>
            <p:nvPr/>
          </p:nvSpPr>
          <p:spPr>
            <a:xfrm>
              <a:off x="1051074" y="3140400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34 519</a:t>
              </a:r>
              <a:endParaRPr lang="cs-CZ" sz="32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90367" y="3158267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34 521</a:t>
              </a:r>
              <a:endParaRPr lang="cs-CZ" sz="3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051074" y="3653735"/>
            <a:ext cx="5679453" cy="602642"/>
            <a:chOff x="1051074" y="3653735"/>
            <a:chExt cx="5679453" cy="602642"/>
          </a:xfrm>
        </p:grpSpPr>
        <p:sp>
          <p:nvSpPr>
            <p:cNvPr id="10" name="TextovéPole 9"/>
            <p:cNvSpPr txBox="1"/>
            <p:nvPr/>
          </p:nvSpPr>
          <p:spPr>
            <a:xfrm>
              <a:off x="1051074" y="3653735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15 486</a:t>
              </a:r>
              <a:endParaRPr lang="cs-CZ" sz="32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290367" y="3671602"/>
              <a:ext cx="144016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15 488</a:t>
              </a:r>
              <a:endParaRPr lang="cs-CZ" sz="32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928168" y="4221088"/>
            <a:ext cx="5802359" cy="602642"/>
            <a:chOff x="928168" y="4221088"/>
            <a:chExt cx="5802359" cy="602642"/>
          </a:xfrm>
        </p:grpSpPr>
        <p:sp>
          <p:nvSpPr>
            <p:cNvPr id="11" name="TextovéPole 10"/>
            <p:cNvSpPr txBox="1"/>
            <p:nvPr/>
          </p:nvSpPr>
          <p:spPr>
            <a:xfrm>
              <a:off x="928168" y="4221088"/>
              <a:ext cx="156306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104 998</a:t>
              </a:r>
              <a:endParaRPr lang="cs-CZ" sz="32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148064" y="4238955"/>
              <a:ext cx="1582463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105 000</a:t>
              </a:r>
              <a:endParaRPr lang="cs-CZ" sz="32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928168" y="4747575"/>
            <a:ext cx="5823469" cy="602642"/>
            <a:chOff x="928168" y="4747575"/>
            <a:chExt cx="5823469" cy="602642"/>
          </a:xfrm>
        </p:grpSpPr>
        <p:sp>
          <p:nvSpPr>
            <p:cNvPr id="12" name="TextovéPole 11"/>
            <p:cNvSpPr txBox="1"/>
            <p:nvPr/>
          </p:nvSpPr>
          <p:spPr>
            <a:xfrm>
              <a:off x="928168" y="4747575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372 189</a:t>
              </a:r>
              <a:endParaRPr lang="cs-CZ" sz="32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167461" y="4765442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372 191</a:t>
              </a:r>
              <a:endParaRPr lang="cs-CZ" sz="3200" dirty="0"/>
            </a:p>
          </p:txBody>
        </p:sp>
      </p:grpSp>
      <p:grpSp>
        <p:nvGrpSpPr>
          <p:cNvPr id="3072" name="Skupina 3071"/>
          <p:cNvGrpSpPr/>
          <p:nvPr/>
        </p:nvGrpSpPr>
        <p:grpSpPr>
          <a:xfrm>
            <a:off x="908771" y="5303774"/>
            <a:ext cx="5823469" cy="602642"/>
            <a:chOff x="908771" y="5303774"/>
            <a:chExt cx="5823469" cy="602642"/>
          </a:xfrm>
        </p:grpSpPr>
        <p:sp>
          <p:nvSpPr>
            <p:cNvPr id="13" name="TextovéPole 12"/>
            <p:cNvSpPr txBox="1"/>
            <p:nvPr/>
          </p:nvSpPr>
          <p:spPr>
            <a:xfrm>
              <a:off x="908771" y="5303774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752 250</a:t>
              </a:r>
              <a:endParaRPr lang="cs-CZ" sz="32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148064" y="5321641"/>
              <a:ext cx="158417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752 252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85517022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prodejně nabízejí televizory s cenami:</a:t>
            </a:r>
          </a:p>
          <a:p>
            <a:pPr marL="0" indent="0">
              <a:buNone/>
            </a:pPr>
            <a:r>
              <a:rPr lang="cs-CZ" dirty="0" smtClean="0"/>
              <a:t>18 499 Kč, 27 990 Kč, 18 940 Kč, 16 989 Kč.</a:t>
            </a:r>
          </a:p>
          <a:p>
            <a:pPr marL="0" indent="0">
              <a:buNone/>
            </a:pPr>
            <a:r>
              <a:rPr lang="cs-CZ" dirty="0" smtClean="0"/>
              <a:t>Urči, který televizor je nejlevnější a který nejdražší. </a:t>
            </a:r>
          </a:p>
          <a:p>
            <a:pPr marL="0" indent="0">
              <a:buNone/>
            </a:pPr>
            <a:r>
              <a:rPr lang="cs-CZ" dirty="0" smtClean="0"/>
              <a:t>Seřaď ceny televizorů od nejlevnějšího k nejdražšímu.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092" y="4509120"/>
            <a:ext cx="3308288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98756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16 989 &lt; 18 499  &lt; 18 940 &lt; 27 990</a:t>
            </a:r>
          </a:p>
          <a:p>
            <a:pPr marL="0" indent="0">
              <a:buNone/>
            </a:pPr>
            <a:r>
              <a:rPr lang="cs-CZ" dirty="0" smtClean="0"/>
              <a:t>Nejlevnější televizor stojí 16 989 Kč, nejdražší televizor stojí 27 990.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8671" y="3789040"/>
            <a:ext cx="3121201" cy="2572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211960" y="3573016"/>
            <a:ext cx="3960440" cy="2304256"/>
          </a:xfrm>
          <a:prstGeom prst="wedgeEllipseCallout">
            <a:avLst>
              <a:gd name="adj1" fmla="val -94028"/>
              <a:gd name="adj2" fmla="val 697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Hodně úspěchů v dalším počítání !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5253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5890666"/>
          </a:xfrm>
        </p:spPr>
        <p:txBody>
          <a:bodyPr anchor="t">
            <a:normAutofit/>
          </a:bodyPr>
          <a:lstStyle/>
          <a:p>
            <a:pPr algn="l"/>
            <a:r>
              <a:rPr lang="cs-CZ" sz="3600" dirty="0" smtClean="0"/>
              <a:t>Použité zdroje:</a:t>
            </a:r>
            <a:br>
              <a:rPr lang="cs-CZ" sz="3600" dirty="0" smtClean="0"/>
            </a:br>
            <a:r>
              <a:rPr lang="cs-CZ" sz="2000" dirty="0" smtClean="0"/>
              <a:t>Čerpáno z otevřené galerie Microsoft Office v programu PowerPoint</a:t>
            </a:r>
            <a:br>
              <a:rPr lang="cs-CZ" sz="2000" dirty="0" smtClean="0"/>
            </a:br>
            <a:r>
              <a:rPr lang="cs-CZ" sz="2000" dirty="0" smtClean="0">
                <a:hlinkClick r:id="rId2"/>
              </a:rPr>
              <a:t>www.microsoft.office.com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kvesal: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http://officeimg.vo.msecnd.net/en-us/images/MC900435073.jpg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papoušek: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http://officeimg.vo.msecnd.net/en-us/images/MC900424702.jpg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páv: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officeimg.vo.msecnd.net/en-us/images/MC900424704.jpg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televizor:</a:t>
            </a:r>
            <a:br>
              <a:rPr lang="cs-CZ" sz="2000" dirty="0" smtClean="0"/>
            </a:b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officeimg.vo.msecnd.net/en-us/images/MC900396874.jpg </a:t>
            </a:r>
            <a:r>
              <a:rPr lang="cs-CZ" sz="2000" dirty="0">
                <a:hlinkClick r:id="rId4"/>
              </a:rPr>
              <a:t>http://officeimg.vo.msecnd.net/en-us/images/MC900237933.jpg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2639</TotalTime>
  <Words>630</Words>
  <Application>Microsoft Office PowerPoint</Application>
  <PresentationFormat>Předvádění na obrazovce (4:3)</PresentationFormat>
  <Paragraphs>184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Zapiš tři čísla, která jsou:</vt:lpstr>
      <vt:lpstr>Zapiš 3 čísla, která jsou:</vt:lpstr>
      <vt:lpstr>Napiš číslo, které je hned před:</vt:lpstr>
      <vt:lpstr>Napiš číslo, které je hned za:</vt:lpstr>
      <vt:lpstr>Napiš číslo, které je  hned před a hned za: </vt:lpstr>
      <vt:lpstr>Slovní úloha:</vt:lpstr>
      <vt:lpstr>Slovní úloha - řešení</vt:lpstr>
      <vt:lpstr>Použité zdroje: Čerpáno z otevřené galerie Microsoft Office v programu PowerPoint www.microsoft.office.com  kvesal: http://officeimg.vo.msecnd.net/en-us/images/MC900435073.jpg papoušek: http://officeimg.vo.msecnd.net/en-us/images/MC900424702.jpg páv: http://officeimg.vo.msecnd.net/en-us/images/MC900424704.jpg televizor: http://officeimg.vo.msecnd.net/en-us/images/MC900396874.jpg http://officeimg.vo.msecnd.net/en-us/images/MC900237933.jpg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218</cp:revision>
  <dcterms:created xsi:type="dcterms:W3CDTF">2012-03-26T21:10:22Z</dcterms:created>
  <dcterms:modified xsi:type="dcterms:W3CDTF">2012-05-01T17:41:44Z</dcterms:modified>
</cp:coreProperties>
</file>