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F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463225" y="2220883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DRUHY_11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b="1" dirty="0" smtClean="0">
                <a:solidFill>
                  <a:srgbClr val="FE2710"/>
                </a:solidFill>
              </a:rPr>
              <a:t>Číslovky - skloňování</a:t>
            </a:r>
            <a:endParaRPr lang="cs-CZ" sz="3200" dirty="0" smtClean="0">
              <a:solidFill>
                <a:srgbClr val="FE2710"/>
              </a:solidFill>
            </a:endParaRP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4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958880994"/>
              </p:ext>
            </p:extLst>
          </p:nvPr>
        </p:nvGraphicFramePr>
        <p:xfrm>
          <a:off x="457200" y="274638"/>
          <a:ext cx="8362950" cy="6050282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4.5.2011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učiva.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Skloňování podle vzorů podstatných jmen: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sz="2800" dirty="0" smtClean="0"/>
              <a:t>hrad      ----------     milion, tucet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stroj       ----------     tisíc, tisíců</a:t>
            </a:r>
          </a:p>
          <a:p>
            <a:pPr marL="0" indent="0">
              <a:buNone/>
            </a:pPr>
            <a:r>
              <a:rPr lang="cs-CZ" sz="2800" dirty="0" smtClean="0"/>
              <a:t>                    žena      ---------       miliarda, polovina,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tisícina, dvojka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růže       ---------       půle</a:t>
            </a:r>
          </a:p>
          <a:p>
            <a:pPr marL="0" indent="0">
              <a:buNone/>
            </a:pPr>
            <a:r>
              <a:rPr lang="cs-CZ" sz="2800" dirty="0" smtClean="0"/>
              <a:t>                    kost       ---------       tři, čtyři</a:t>
            </a:r>
          </a:p>
          <a:p>
            <a:pPr marL="0" indent="0">
              <a:buNone/>
            </a:pPr>
            <a:r>
              <a:rPr lang="cs-CZ" sz="2800" dirty="0" smtClean="0"/>
              <a:t>              kost i píseň ---------       čtvrt</a:t>
            </a:r>
          </a:p>
          <a:p>
            <a:pPr marL="0" indent="0">
              <a:buNone/>
            </a:pPr>
            <a:r>
              <a:rPr lang="cs-CZ" sz="2800" dirty="0" smtClean="0"/>
              <a:t>                   město     ---------       sto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1403648" y="1412776"/>
            <a:ext cx="2520280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rgbClr val="002060"/>
                </a:solidFill>
              </a:rPr>
              <a:t>VZOR</a:t>
            </a:r>
            <a:endParaRPr lang="cs-CZ" sz="2800" b="1" u="sng" dirty="0">
              <a:solidFill>
                <a:srgbClr val="00206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932040" y="1412776"/>
            <a:ext cx="2592288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rgbClr val="002060"/>
                </a:solidFill>
              </a:rPr>
              <a:t>ČÍSLOVKA</a:t>
            </a:r>
            <a:endParaRPr lang="cs-CZ" sz="2800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398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Skloňování podle vzorů přídavných jmen: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sz="2400" b="1" u="sng" dirty="0" smtClean="0">
                <a:solidFill>
                  <a:srgbClr val="002060"/>
                </a:solidFill>
              </a:rPr>
              <a:t>Mladý:</a:t>
            </a:r>
            <a:r>
              <a:rPr lang="cs-CZ" sz="2400" dirty="0" smtClean="0"/>
              <a:t> 1., 2., 4., 5., druhý, pátý, tisícový….</a:t>
            </a:r>
          </a:p>
          <a:p>
            <a:pPr marL="0" indent="0">
              <a:buNone/>
            </a:pPr>
            <a:r>
              <a:rPr lang="cs-CZ" sz="2400" b="1" u="sng" dirty="0" smtClean="0">
                <a:solidFill>
                  <a:srgbClr val="002060"/>
                </a:solidFill>
              </a:rPr>
              <a:t>Jarní:</a:t>
            </a:r>
            <a:r>
              <a:rPr lang="cs-CZ" sz="2400" dirty="0" smtClean="0"/>
              <a:t> 1., 3., 1000., první, třetí, obojí, trojí….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      </a:t>
            </a:r>
            <a:r>
              <a:rPr lang="cs-CZ" b="1" u="sng" dirty="0" smtClean="0">
                <a:solidFill>
                  <a:srgbClr val="002060"/>
                </a:solidFill>
              </a:rPr>
              <a:t>Tři, čtyři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1.p. </a:t>
            </a:r>
            <a:r>
              <a:rPr lang="cs-CZ" sz="2800" b="1" dirty="0" smtClean="0"/>
              <a:t>tři, čtyři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2.p. bez tří/</a:t>
            </a:r>
            <a:r>
              <a:rPr lang="cs-CZ" sz="2800" u="sng" dirty="0" smtClean="0"/>
              <a:t>třech</a:t>
            </a:r>
            <a:r>
              <a:rPr lang="cs-CZ" sz="2800" dirty="0" smtClean="0"/>
              <a:t>, čtyř/</a:t>
            </a:r>
            <a:r>
              <a:rPr lang="cs-CZ" sz="2800" u="sng" dirty="0" smtClean="0"/>
              <a:t>čtyřech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3.p. ke třem, čtyřem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4.p. </a:t>
            </a:r>
            <a:r>
              <a:rPr lang="cs-CZ" sz="2800" b="1" dirty="0" smtClean="0"/>
              <a:t>tři, čtyři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6.p. o </a:t>
            </a:r>
            <a:r>
              <a:rPr lang="cs-CZ" sz="2800" u="sng" dirty="0" smtClean="0"/>
              <a:t>třech, čtyřech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7.p. se třemi, čtyřmi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580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Dvoje, oboje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1.p. </a:t>
            </a:r>
            <a:r>
              <a:rPr lang="cs-CZ" b="1" dirty="0" smtClean="0"/>
              <a:t>dvoje, oboje</a:t>
            </a:r>
          </a:p>
          <a:p>
            <a:pPr marL="0" indent="0">
              <a:buNone/>
            </a:pPr>
            <a:r>
              <a:rPr lang="cs-CZ" dirty="0" smtClean="0"/>
              <a:t>2.p. bez </a:t>
            </a:r>
            <a:r>
              <a:rPr lang="cs-CZ" u="sng" dirty="0" smtClean="0"/>
              <a:t>dvojích, obojích</a:t>
            </a:r>
          </a:p>
          <a:p>
            <a:pPr marL="0" indent="0">
              <a:buNone/>
            </a:pPr>
            <a:r>
              <a:rPr lang="cs-CZ" dirty="0" smtClean="0"/>
              <a:t>3.p. ke dvojím, obojím</a:t>
            </a:r>
          </a:p>
          <a:p>
            <a:pPr marL="0" indent="0">
              <a:buNone/>
            </a:pPr>
            <a:r>
              <a:rPr lang="cs-CZ" dirty="0" smtClean="0"/>
              <a:t>4.p. </a:t>
            </a:r>
            <a:r>
              <a:rPr lang="cs-CZ" b="1" dirty="0" smtClean="0"/>
              <a:t>dvoje, oboje</a:t>
            </a:r>
          </a:p>
          <a:p>
            <a:pPr marL="0" indent="0">
              <a:buNone/>
            </a:pPr>
            <a:r>
              <a:rPr lang="cs-CZ" dirty="0" smtClean="0"/>
              <a:t>6.p. o </a:t>
            </a:r>
            <a:r>
              <a:rPr lang="cs-CZ" u="sng" dirty="0" smtClean="0"/>
              <a:t>dvojích, obojích</a:t>
            </a:r>
          </a:p>
          <a:p>
            <a:pPr marL="0" indent="0">
              <a:buNone/>
            </a:pPr>
            <a:r>
              <a:rPr lang="cs-CZ" dirty="0" smtClean="0"/>
              <a:t>7.p. s dvojími, obojími</a:t>
            </a:r>
            <a:endParaRPr lang="cs-CZ" dirty="0"/>
          </a:p>
        </p:txBody>
      </p:sp>
      <p:sp>
        <p:nvSpPr>
          <p:cNvPr id="6" name="Pěticípá hvězda 5"/>
          <p:cNvSpPr/>
          <p:nvPr/>
        </p:nvSpPr>
        <p:spPr>
          <a:xfrm>
            <a:off x="5868144" y="2564904"/>
            <a:ext cx="2232248" cy="1800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66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/>
              <a:t>Troje, čtvery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1.p. </a:t>
            </a:r>
            <a:r>
              <a:rPr lang="cs-CZ" b="1" dirty="0" smtClean="0"/>
              <a:t>troje, čtvery/čtvera</a:t>
            </a:r>
          </a:p>
          <a:p>
            <a:pPr marL="0" indent="0">
              <a:buNone/>
            </a:pPr>
            <a:r>
              <a:rPr lang="cs-CZ" dirty="0" smtClean="0"/>
              <a:t>2.p. bez </a:t>
            </a:r>
            <a:r>
              <a:rPr lang="cs-CZ" u="sng" dirty="0" smtClean="0"/>
              <a:t>trojích, čtverých</a:t>
            </a:r>
          </a:p>
          <a:p>
            <a:pPr marL="0" indent="0">
              <a:buNone/>
            </a:pPr>
            <a:r>
              <a:rPr lang="cs-CZ" dirty="0" smtClean="0"/>
              <a:t>3.p. ke trojím, čtverým</a:t>
            </a:r>
          </a:p>
          <a:p>
            <a:pPr marL="0" indent="0">
              <a:buNone/>
            </a:pPr>
            <a:r>
              <a:rPr lang="cs-CZ" dirty="0" smtClean="0"/>
              <a:t>4.p. </a:t>
            </a:r>
            <a:r>
              <a:rPr lang="cs-CZ" b="1" dirty="0" smtClean="0"/>
              <a:t>troje, čtvery/čtvera</a:t>
            </a:r>
          </a:p>
          <a:p>
            <a:pPr marL="0" indent="0">
              <a:buNone/>
            </a:pPr>
            <a:r>
              <a:rPr lang="cs-CZ" dirty="0" smtClean="0"/>
              <a:t>6.p. o </a:t>
            </a:r>
            <a:r>
              <a:rPr lang="cs-CZ" u="sng" dirty="0" smtClean="0"/>
              <a:t>trojích, čtverých</a:t>
            </a:r>
          </a:p>
          <a:p>
            <a:pPr marL="0" indent="0">
              <a:buNone/>
            </a:pPr>
            <a:r>
              <a:rPr lang="cs-CZ" dirty="0" smtClean="0"/>
              <a:t>7.p. s trojími, čtverými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96136" y="2996952"/>
            <a:ext cx="2160240" cy="1778496"/>
          </a:xfrm>
          <a:prstGeom prst="smileyFace">
            <a:avLst/>
          </a:prstGeom>
          <a:solidFill>
            <a:srgbClr val="EF4F1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31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Skloňování podle zájmena – vzoru ten: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Jeden(nejeden)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002060"/>
                </a:solidFill>
              </a:rPr>
              <a:t>Č.j.          RM                     RŽ                     </a:t>
            </a:r>
            <a:r>
              <a:rPr lang="cs-CZ" u="sng" dirty="0" err="1" smtClean="0">
                <a:solidFill>
                  <a:srgbClr val="002060"/>
                </a:solidFill>
              </a:rPr>
              <a:t>RStř</a:t>
            </a: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1.p. </a:t>
            </a:r>
            <a:r>
              <a:rPr lang="cs-CZ" b="1" dirty="0" smtClean="0"/>
              <a:t>jeden</a:t>
            </a:r>
            <a:r>
              <a:rPr lang="cs-CZ" dirty="0" smtClean="0"/>
              <a:t>                       </a:t>
            </a:r>
            <a:r>
              <a:rPr lang="cs-CZ" b="1" dirty="0" smtClean="0"/>
              <a:t>jedna                jedno</a:t>
            </a:r>
          </a:p>
          <a:p>
            <a:pPr marL="0" indent="0">
              <a:buNone/>
            </a:pPr>
            <a:r>
              <a:rPr lang="cs-CZ" dirty="0" smtClean="0"/>
              <a:t>2.p. jednoho                  jedné                jednoho</a:t>
            </a:r>
          </a:p>
          <a:p>
            <a:pPr marL="0" indent="0">
              <a:buNone/>
            </a:pPr>
            <a:r>
              <a:rPr lang="cs-CZ" dirty="0" smtClean="0"/>
              <a:t>3.p. jednomu                 jedné                jednomu</a:t>
            </a:r>
          </a:p>
          <a:p>
            <a:pPr marL="0" indent="0">
              <a:buNone/>
            </a:pPr>
            <a:r>
              <a:rPr lang="cs-CZ" dirty="0" smtClean="0"/>
              <a:t>4.p. jednoho/</a:t>
            </a:r>
            <a:r>
              <a:rPr lang="cs-CZ" b="1" dirty="0" smtClean="0"/>
              <a:t>jeden</a:t>
            </a:r>
            <a:r>
              <a:rPr lang="cs-CZ" dirty="0" smtClean="0"/>
              <a:t>      </a:t>
            </a:r>
            <a:r>
              <a:rPr lang="cs-CZ" b="1" dirty="0" smtClean="0"/>
              <a:t>jedna                 jedno</a:t>
            </a:r>
          </a:p>
          <a:p>
            <a:pPr marL="0" indent="0">
              <a:buNone/>
            </a:pPr>
            <a:r>
              <a:rPr lang="cs-CZ" dirty="0" smtClean="0"/>
              <a:t>6.p. o jednom                jedné                jednom</a:t>
            </a:r>
          </a:p>
          <a:p>
            <a:pPr marL="0" indent="0">
              <a:buNone/>
            </a:pPr>
            <a:r>
              <a:rPr lang="cs-CZ" dirty="0" smtClean="0"/>
              <a:t>7.p. jedním                    jednou              jedním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75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u="sng" dirty="0" smtClean="0">
                <a:solidFill>
                  <a:srgbClr val="002060"/>
                </a:solidFill>
              </a:rPr>
              <a:t>Č. mn.     RM                    RŽ                   </a:t>
            </a:r>
            <a:r>
              <a:rPr lang="cs-CZ" u="sng" dirty="0" err="1" smtClean="0">
                <a:solidFill>
                  <a:srgbClr val="002060"/>
                </a:solidFill>
              </a:rPr>
              <a:t>RStř</a:t>
            </a: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1.p. jedni, jedny         </a:t>
            </a:r>
            <a:r>
              <a:rPr lang="cs-CZ" dirty="0" err="1" smtClean="0"/>
              <a:t>jedny</a:t>
            </a:r>
            <a:r>
              <a:rPr lang="cs-CZ" dirty="0" smtClean="0"/>
              <a:t>                 jedna</a:t>
            </a:r>
          </a:p>
          <a:p>
            <a:pPr marL="0" indent="0">
              <a:buNone/>
            </a:pPr>
            <a:r>
              <a:rPr lang="cs-CZ" dirty="0" smtClean="0"/>
              <a:t>2.p. jedněch               </a:t>
            </a:r>
            <a:r>
              <a:rPr lang="cs-CZ" dirty="0" err="1" smtClean="0"/>
              <a:t>jedněch</a:t>
            </a:r>
            <a:r>
              <a:rPr lang="cs-CZ" dirty="0" smtClean="0"/>
              <a:t>             </a:t>
            </a:r>
            <a:r>
              <a:rPr lang="cs-CZ" dirty="0" err="1" smtClean="0"/>
              <a:t>jedněch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3.p. jedněm               </a:t>
            </a:r>
            <a:r>
              <a:rPr lang="cs-CZ" dirty="0" err="1" smtClean="0"/>
              <a:t>jedněm</a:t>
            </a:r>
            <a:r>
              <a:rPr lang="cs-CZ" dirty="0" smtClean="0"/>
              <a:t>              </a:t>
            </a:r>
            <a:r>
              <a:rPr lang="cs-CZ" dirty="0" err="1" smtClean="0"/>
              <a:t>jedněm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4.p. jedny                   </a:t>
            </a:r>
            <a:r>
              <a:rPr lang="cs-CZ" dirty="0" err="1" smtClean="0"/>
              <a:t>jedny</a:t>
            </a:r>
            <a:r>
              <a:rPr lang="cs-CZ" dirty="0" smtClean="0"/>
              <a:t>                  jedna</a:t>
            </a:r>
          </a:p>
          <a:p>
            <a:pPr marL="0" indent="0">
              <a:buNone/>
            </a:pPr>
            <a:r>
              <a:rPr lang="cs-CZ" dirty="0" smtClean="0"/>
              <a:t>6.p. o jedněch           </a:t>
            </a:r>
            <a:r>
              <a:rPr lang="cs-CZ" dirty="0" err="1" smtClean="0"/>
              <a:t>jedněch</a:t>
            </a:r>
            <a:r>
              <a:rPr lang="cs-CZ" dirty="0" smtClean="0"/>
              <a:t>              </a:t>
            </a:r>
            <a:r>
              <a:rPr lang="cs-CZ" dirty="0" err="1" smtClean="0"/>
              <a:t>jedněch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7.p. s jedněmi           </a:t>
            </a:r>
            <a:r>
              <a:rPr lang="cs-CZ" dirty="0" err="1" smtClean="0"/>
              <a:t>jedněmi</a:t>
            </a:r>
            <a:r>
              <a:rPr lang="cs-CZ" dirty="0" smtClean="0"/>
              <a:t>              </a:t>
            </a:r>
            <a:r>
              <a:rPr lang="cs-CZ" dirty="0" err="1" smtClean="0"/>
              <a:t>jedněmi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23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dva/dvě, oba/obě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                                   Ž                            </a:t>
            </a:r>
            <a:r>
              <a:rPr lang="cs-CZ" dirty="0" err="1" smtClean="0"/>
              <a:t>Stř</a:t>
            </a: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1.p. dva, oba                 dvě, obě                 dvě, obě</a:t>
            </a:r>
          </a:p>
          <a:p>
            <a:pPr marL="0" indent="0">
              <a:buNone/>
            </a:pPr>
            <a:r>
              <a:rPr lang="cs-CZ" sz="2800" dirty="0" smtClean="0"/>
              <a:t>2.p. dvou, obou            dvou, obou            dvou, obou</a:t>
            </a:r>
          </a:p>
          <a:p>
            <a:pPr marL="0" indent="0">
              <a:buNone/>
            </a:pPr>
            <a:r>
              <a:rPr lang="cs-CZ" sz="2800" dirty="0" smtClean="0"/>
              <a:t>3.p. dvěma, oběma     dvěma, oběma      dvěma, oběma</a:t>
            </a:r>
          </a:p>
          <a:p>
            <a:pPr marL="0" indent="0">
              <a:buNone/>
            </a:pPr>
            <a:r>
              <a:rPr lang="cs-CZ" sz="2800" dirty="0" smtClean="0"/>
              <a:t>4.p. dva, oba                 dvě, obě                 dvě, obě</a:t>
            </a:r>
          </a:p>
          <a:p>
            <a:pPr marL="0" indent="0">
              <a:buNone/>
            </a:pPr>
            <a:r>
              <a:rPr lang="cs-CZ" sz="2800" dirty="0" smtClean="0"/>
              <a:t>6.p. dvou, obou            dvou, obou            dvou, obou</a:t>
            </a:r>
          </a:p>
          <a:p>
            <a:pPr marL="0" indent="0">
              <a:buNone/>
            </a:pPr>
            <a:r>
              <a:rPr lang="cs-CZ" sz="2800" dirty="0" smtClean="0"/>
              <a:t>7.p. dvěma, oběma    dvěma, oběma       dvěma, oběma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731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Číslovky pět až devadesát devět (5-99):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1.p. pět                         několik (tolik, mnoho)</a:t>
            </a:r>
          </a:p>
          <a:p>
            <a:pPr marL="0" indent="0">
              <a:buNone/>
            </a:pPr>
            <a:r>
              <a:rPr lang="cs-CZ" dirty="0" smtClean="0"/>
              <a:t>2.p. bez pěti                 několika</a:t>
            </a:r>
          </a:p>
          <a:p>
            <a:pPr marL="0" indent="0">
              <a:buNone/>
            </a:pPr>
            <a:r>
              <a:rPr lang="cs-CZ" dirty="0" smtClean="0"/>
              <a:t>3.p. k pěti                     několika</a:t>
            </a:r>
          </a:p>
          <a:p>
            <a:pPr marL="0" indent="0">
              <a:buNone/>
            </a:pPr>
            <a:r>
              <a:rPr lang="cs-CZ" dirty="0" smtClean="0"/>
              <a:t>4.p. pět                         několik</a:t>
            </a:r>
          </a:p>
          <a:p>
            <a:pPr marL="0" indent="0">
              <a:buNone/>
            </a:pPr>
            <a:r>
              <a:rPr lang="cs-CZ" dirty="0" smtClean="0"/>
              <a:t>6.p. o pěti                     několika</a:t>
            </a:r>
          </a:p>
          <a:p>
            <a:pPr marL="0" indent="0">
              <a:buNone/>
            </a:pPr>
            <a:r>
              <a:rPr lang="cs-CZ" dirty="0" smtClean="0"/>
              <a:t>7.p. s pěti                      několika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861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Doplň: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Máme doma (2) ______ psy. Jeden bez (2.) ________</a:t>
            </a:r>
          </a:p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eudělá ani krok. Na procházku chodím s (2) _______ najednou. </a:t>
            </a:r>
          </a:p>
          <a:p>
            <a:pPr marL="0" indent="0">
              <a:buNone/>
            </a:pPr>
            <a:r>
              <a:rPr lang="cs-CZ" sz="2800" dirty="0" smtClean="0"/>
              <a:t>Mám (3) ______kamarády. Ten (1.) ______ se jmenuje David, ten (2.)______ Pavel a ten (3.) ______ Michal. Se všemi (3) ______ chodím do jedné třídy. </a:t>
            </a:r>
          </a:p>
          <a:p>
            <a:pPr marL="0" indent="0">
              <a:buNone/>
            </a:pPr>
            <a:r>
              <a:rPr lang="cs-CZ" sz="2800" dirty="0" smtClean="0"/>
              <a:t>O těch nových (4) _________ knihách už jsem slyšel. A tu (1.) ________ mám přečtenou. Ty zbývající (3)_____ si přečtu až o prázdninách. Na vysvědčení budu mít z (10) _________ známek </a:t>
            </a:r>
            <a:r>
              <a:rPr lang="cs-CZ" sz="2800" smtClean="0"/>
              <a:t>pouze (5)______ </a:t>
            </a:r>
            <a:r>
              <a:rPr lang="cs-CZ" sz="2800" dirty="0" smtClean="0"/>
              <a:t>jedniček.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119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Zapiš si do sešitu: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1.p</a:t>
            </a:r>
            <a:r>
              <a:rPr lang="cs-CZ" dirty="0" smtClean="0"/>
              <a:t>. dva, oba, tři, pět</a:t>
            </a:r>
          </a:p>
          <a:p>
            <a:pPr marL="0" indent="0">
              <a:buNone/>
            </a:pPr>
            <a:r>
              <a:rPr lang="cs-CZ" b="1" dirty="0" smtClean="0"/>
              <a:t>2.p</a:t>
            </a:r>
            <a:r>
              <a:rPr lang="cs-CZ" dirty="0" smtClean="0"/>
              <a:t>. </a:t>
            </a:r>
            <a:r>
              <a:rPr lang="cs-CZ" b="1" dirty="0" smtClean="0"/>
              <a:t>bez</a:t>
            </a:r>
            <a:r>
              <a:rPr lang="cs-CZ" dirty="0" smtClean="0"/>
              <a:t>, dvou, obou, tří</a:t>
            </a:r>
            <a:r>
              <a:rPr lang="cs-CZ" dirty="0"/>
              <a:t>, </a:t>
            </a:r>
            <a:r>
              <a:rPr lang="cs-CZ" dirty="0" smtClean="0"/>
              <a:t>třech, pěti</a:t>
            </a:r>
          </a:p>
          <a:p>
            <a:pPr marL="0" indent="0">
              <a:buNone/>
            </a:pPr>
            <a:r>
              <a:rPr lang="cs-CZ" b="1" dirty="0" smtClean="0"/>
              <a:t>3.p</a:t>
            </a:r>
            <a:r>
              <a:rPr lang="cs-CZ" dirty="0" smtClean="0"/>
              <a:t>. </a:t>
            </a:r>
            <a:r>
              <a:rPr lang="cs-CZ" b="1" dirty="0" smtClean="0"/>
              <a:t>ke</a:t>
            </a:r>
            <a:r>
              <a:rPr lang="cs-CZ" dirty="0" smtClean="0"/>
              <a:t> dvěma, oběma, třem, pěti</a:t>
            </a:r>
          </a:p>
          <a:p>
            <a:pPr marL="0" indent="0">
              <a:buNone/>
            </a:pPr>
            <a:r>
              <a:rPr lang="cs-CZ" b="1" dirty="0" smtClean="0"/>
              <a:t>4.p</a:t>
            </a:r>
            <a:r>
              <a:rPr lang="cs-CZ" dirty="0" smtClean="0"/>
              <a:t>. dva, oba, tři, pět</a:t>
            </a:r>
          </a:p>
          <a:p>
            <a:pPr marL="0" indent="0">
              <a:buNone/>
            </a:pPr>
            <a:r>
              <a:rPr lang="cs-CZ" b="1" dirty="0" smtClean="0"/>
              <a:t>6.p</a:t>
            </a:r>
            <a:r>
              <a:rPr lang="cs-CZ" dirty="0" smtClean="0"/>
              <a:t>. </a:t>
            </a:r>
            <a:r>
              <a:rPr lang="cs-CZ" b="1" dirty="0" smtClean="0"/>
              <a:t>o</a:t>
            </a:r>
            <a:r>
              <a:rPr lang="cs-CZ" dirty="0" smtClean="0"/>
              <a:t> dvou, obou, třech, pěti</a:t>
            </a:r>
          </a:p>
          <a:p>
            <a:pPr marL="0" indent="0">
              <a:buNone/>
            </a:pPr>
            <a:r>
              <a:rPr lang="cs-CZ" b="1" dirty="0" smtClean="0"/>
              <a:t>7.p</a:t>
            </a:r>
            <a:r>
              <a:rPr lang="cs-CZ" dirty="0" smtClean="0"/>
              <a:t>. </a:t>
            </a:r>
            <a:r>
              <a:rPr lang="cs-CZ" b="1" dirty="0" smtClean="0"/>
              <a:t>se</a:t>
            </a:r>
            <a:r>
              <a:rPr lang="cs-CZ" dirty="0" smtClean="0"/>
              <a:t> </a:t>
            </a:r>
            <a:r>
              <a:rPr lang="cs-CZ" u="sng" dirty="0" smtClean="0"/>
              <a:t>dvěma</a:t>
            </a:r>
            <a:r>
              <a:rPr lang="cs-CZ" dirty="0" smtClean="0"/>
              <a:t>, oběma, </a:t>
            </a:r>
            <a:r>
              <a:rPr lang="cs-CZ" u="sng" dirty="0" smtClean="0"/>
              <a:t>třemi</a:t>
            </a:r>
            <a:r>
              <a:rPr lang="cs-CZ" dirty="0" smtClean="0"/>
              <a:t>, pěti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24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663</Words>
  <Application>Microsoft Office PowerPoint</Application>
  <PresentationFormat>Předvádění na obrazovce (4:3)</PresentationFormat>
  <Paragraphs>104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Rastrový obrázek</vt:lpstr>
      <vt:lpstr>Číslovky - skloňování</vt:lpstr>
      <vt:lpstr>Prezentace aplikace PowerPoint</vt:lpstr>
      <vt:lpstr>Skloňování podle vzorů podstatných jmen:</vt:lpstr>
      <vt:lpstr>Skloňování podle vzorů přídavných jmen:</vt:lpstr>
      <vt:lpstr>Dvoje, oboje</vt:lpstr>
      <vt:lpstr>Troje, čtvery</vt:lpstr>
      <vt:lpstr>Skloňování podle zájmena – vzoru ten:</vt:lpstr>
      <vt:lpstr>Prezentace aplikace PowerPoint</vt:lpstr>
      <vt:lpstr>dva/dvě, oba/obě</vt:lpstr>
      <vt:lpstr>Číslovky pět až devadesát devět (5-99):</vt:lpstr>
      <vt:lpstr>Doplň:</vt:lpstr>
      <vt:lpstr>Zapiš si do sešitu: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20</cp:revision>
  <dcterms:created xsi:type="dcterms:W3CDTF">2011-03-19T07:06:37Z</dcterms:created>
  <dcterms:modified xsi:type="dcterms:W3CDTF">2011-07-22T19:25:47Z</dcterms:modified>
</cp:coreProperties>
</file>