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96" r:id="rId3"/>
    <p:sldId id="290" r:id="rId4"/>
    <p:sldId id="295" r:id="rId5"/>
    <p:sldId id="294" r:id="rId6"/>
    <p:sldId id="291" r:id="rId7"/>
    <p:sldId id="293" r:id="rId8"/>
    <p:sldId id="283" r:id="rId9"/>
    <p:sldId id="284" r:id="rId10"/>
    <p:sldId id="28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056" autoAdjust="0"/>
    <p:restoredTop sz="94660"/>
  </p:normalViewPr>
  <p:slideViewPr>
    <p:cSldViewPr snapToObjects="1">
      <p:cViewPr>
        <p:scale>
          <a:sx n="60" d="100"/>
          <a:sy n="60" d="100"/>
        </p:scale>
        <p:origin x="-2112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5/2/2012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YOTA_ist_Pikachu_Car.jpg" TargetMode="External"/><Relationship Id="rId2" Type="http://schemas.openxmlformats.org/officeDocument/2006/relationships/hyperlink" Target="http://commons.wikimedia.org/wiki/File:Well-clothed_baby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Pumpkin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ART.jpg" TargetMode="External"/><Relationship Id="rId2" Type="http://schemas.openxmlformats.org/officeDocument/2006/relationships/hyperlink" Target="http://commons.wikimedia.org/wiki/File:Palomino_Hors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Bass_drum.svg" TargetMode="External"/><Relationship Id="rId4" Type="http://schemas.openxmlformats.org/officeDocument/2006/relationships/hyperlink" Target="http://commons.wikimedia.org/wiki/File:Enamel_mug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gg.jpg" TargetMode="External"/><Relationship Id="rId2" Type="http://schemas.openxmlformats.org/officeDocument/2006/relationships/hyperlink" Target="http://commons.wikimedia.org/wiki/File:Mandeville_Maxens_telephon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3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VY_32_INOVACE_10_ČESKÝJAZYK  2_ABECEDA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ABECEDA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35996" y="3005953"/>
            <a:ext cx="403244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ABECEDA</a:t>
            </a: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30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552220" y="6093296"/>
            <a:ext cx="2124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dirty="0" smtClean="0">
                <a:latin typeface="Arial" pitchFamily="34" charset="0"/>
                <a:cs typeface="Arial" pitchFamily="34" charset="0"/>
              </a:rPr>
              <a:t>24.-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02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23" name="Picture 11" descr="loga_cele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16658" y="5679374"/>
            <a:ext cx="4638675" cy="752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21550" y="728700"/>
            <a:ext cx="78308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hravou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formou procvičují abecedu.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vičení žáky motivuje k větší aktivitě, spojením obrázků a psaného textu vede k lepšímu zapamatování si probírané látky. Pro některé žáky je takto připravený materiál motivací k zdokonalení svých znalostí i v oblasti výpočetní techniky. 	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Správnost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155" y="178886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47667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UMÍŠ ABECEDU?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762723">
            <a:off x="3376601" y="1801598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Ž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1398918">
            <a:off x="3367789" y="1720743"/>
            <a:ext cx="3240360" cy="3240000"/>
          </a:xfrm>
          <a:prstGeom prst="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Z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80161">
            <a:off x="3376602" y="1801598"/>
            <a:ext cx="3240360" cy="3240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218112">
            <a:off x="3376602" y="1801597"/>
            <a:ext cx="3240360" cy="3240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627812">
            <a:off x="3376602" y="1801598"/>
            <a:ext cx="3240360" cy="3240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W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89128">
            <a:off x="3376602" y="1801598"/>
            <a:ext cx="3240360" cy="3240000"/>
          </a:xfrm>
          <a:prstGeom prst="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2634326">
            <a:off x="3376602" y="1801598"/>
            <a:ext cx="3240360" cy="3240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762723">
            <a:off x="3376602" y="1801598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Ť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186971">
            <a:off x="3368496" y="1793519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609344">
            <a:off x="3376602" y="1801598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Š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334990">
            <a:off x="3376602" y="1801597"/>
            <a:ext cx="3240360" cy="3240000"/>
          </a:xfrm>
          <a:prstGeom prst="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1411380">
            <a:off x="3376602" y="1801598"/>
            <a:ext cx="3240360" cy="324000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Ř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762723">
            <a:off x="3376602" y="1729590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21349749">
            <a:off x="3389389" y="1742347"/>
            <a:ext cx="3240360" cy="3240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Q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 rot="229531">
            <a:off x="3376601" y="1729589"/>
            <a:ext cx="3240360" cy="3240000"/>
          </a:xfrm>
          <a:prstGeom prst="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0384">
            <a:off x="3376601" y="1729590"/>
            <a:ext cx="3240360" cy="3240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260845">
            <a:off x="3376602" y="1729589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Ň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>
            <a:spLocks noChangeAspect="1"/>
          </p:cNvSpPr>
          <p:nvPr/>
        </p:nvSpPr>
        <p:spPr>
          <a:xfrm rot="21413608">
            <a:off x="3376601" y="1729589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>
            <a:spLocks/>
          </p:cNvSpPr>
          <p:nvPr/>
        </p:nvSpPr>
        <p:spPr>
          <a:xfrm rot="20655548">
            <a:off x="3365737" y="1790688"/>
            <a:ext cx="3240000" cy="324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>
            <a:spLocks/>
          </p:cNvSpPr>
          <p:nvPr/>
        </p:nvSpPr>
        <p:spPr>
          <a:xfrm rot="1201993">
            <a:off x="3365738" y="1790688"/>
            <a:ext cx="3240000" cy="324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>
            <a:spLocks/>
          </p:cNvSpPr>
          <p:nvPr/>
        </p:nvSpPr>
        <p:spPr>
          <a:xfrm rot="21345516">
            <a:off x="3376603" y="1729589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>
            <a:spLocks/>
          </p:cNvSpPr>
          <p:nvPr/>
        </p:nvSpPr>
        <p:spPr>
          <a:xfrm rot="163711">
            <a:off x="3351138" y="1704090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J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1529872">
            <a:off x="3239362" y="1880434"/>
            <a:ext cx="3240360" cy="3240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>
            <a:spLocks/>
          </p:cNvSpPr>
          <p:nvPr/>
        </p:nvSpPr>
        <p:spPr>
          <a:xfrm rot="219236">
            <a:off x="3376602" y="1729590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>
            <a:spLocks/>
          </p:cNvSpPr>
          <p:nvPr/>
        </p:nvSpPr>
        <p:spPr>
          <a:xfrm rot="2205792">
            <a:off x="3275141" y="1844253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rot="20578186">
            <a:off x="3376601" y="1729590"/>
            <a:ext cx="3240360" cy="32400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G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>
            <a:spLocks/>
          </p:cNvSpPr>
          <p:nvPr/>
        </p:nvSpPr>
        <p:spPr>
          <a:xfrm rot="834189">
            <a:off x="3329619" y="1754572"/>
            <a:ext cx="3240000" cy="324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363868" y="1788862"/>
            <a:ext cx="3240360" cy="3240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>
            <a:spLocks/>
          </p:cNvSpPr>
          <p:nvPr/>
        </p:nvSpPr>
        <p:spPr>
          <a:xfrm rot="1629743">
            <a:off x="3351137" y="1704089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Ď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>
            <a:spLocks/>
          </p:cNvSpPr>
          <p:nvPr/>
        </p:nvSpPr>
        <p:spPr>
          <a:xfrm rot="21167904">
            <a:off x="3376602" y="1729590"/>
            <a:ext cx="3240360" cy="3240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>
            <a:spLocks/>
          </p:cNvSpPr>
          <p:nvPr/>
        </p:nvSpPr>
        <p:spPr>
          <a:xfrm rot="163711">
            <a:off x="3423145" y="1704089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Č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>
            <a:spLocks/>
          </p:cNvSpPr>
          <p:nvPr/>
        </p:nvSpPr>
        <p:spPr>
          <a:xfrm rot="20515014">
            <a:off x="3423145" y="1704090"/>
            <a:ext cx="3240360" cy="3240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>
            <a:spLocks/>
          </p:cNvSpPr>
          <p:nvPr/>
        </p:nvSpPr>
        <p:spPr>
          <a:xfrm rot="363405">
            <a:off x="3365736" y="1790689"/>
            <a:ext cx="3240000" cy="324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472768">
            <a:off x="3347864" y="1700808"/>
            <a:ext cx="3240360" cy="3240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9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241029" y="535867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7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8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0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7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2" grpId="0" animBg="1"/>
      <p:bldP spid="31" grpId="0" animBg="1"/>
      <p:bldP spid="16" grpId="0" animBg="1"/>
      <p:bldP spid="34" grpId="0" animBg="1"/>
      <p:bldP spid="36" grpId="0" animBg="1"/>
      <p:bldP spid="37" grpId="0" animBg="1"/>
      <p:bldP spid="38" grpId="0" animBg="1"/>
      <p:bldP spid="39" grpId="0" animBg="1"/>
      <p:bldP spid="17" grpId="0" animBg="1"/>
      <p:bldP spid="41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1" grpId="1" animBg="1"/>
      <p:bldP spid="15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obchody,pytle,pytle s peněz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5611" y="3141548"/>
            <a:ext cx="3226859" cy="322685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91099" y="489871"/>
            <a:ext cx="7998077" cy="8108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latin typeface="Arial" pitchFamily="34" charset="0"/>
                <a:ea typeface="+mj-ea"/>
                <a:cs typeface="Arial" pitchFamily="34" charset="0"/>
              </a:rPr>
              <a:t>KTERÁ PÍSMENKA SE ZTRATILA?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ZAPIŠ PÍSMENKA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NA VOLNÁ MÍSTA.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6535" y="1246361"/>
            <a:ext cx="706578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	B	_	Č	D	Ď	E	F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G	H	CH	I	_	K	L	_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	Ň	O	_	Q	R	Ř	S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	_	Ť	_	V	W	X	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Y	Z	Ž	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27195" y="432193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4469519"/>
            <a:ext cx="585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22249" y="4321937"/>
            <a:ext cx="675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16660" y="5077345"/>
            <a:ext cx="585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94702" y="4998948"/>
            <a:ext cx="585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79767" y="5077345"/>
            <a:ext cx="585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U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73318" y="6492874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upload.wikimedia.org/wikipedia/commons/a/a0/TOYOTA_ist_Pikachu_C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1458" y="1171733"/>
            <a:ext cx="1440160" cy="10801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219029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pic>
        <p:nvPicPr>
          <p:cNvPr id="4" name="Picture 2" descr="File:Pumpk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03948" y="1300671"/>
            <a:ext cx="2088232" cy="13886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7984" y="268934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pic>
        <p:nvPicPr>
          <p:cNvPr id="51204" name="Picture 4" descr="File:Palomino Hors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7275" y="1650238"/>
            <a:ext cx="1152128" cy="125210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47275" y="290234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pic>
        <p:nvPicPr>
          <p:cNvPr id="51208" name="Picture 8" descr="File:HEAR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689346"/>
            <a:ext cx="1440160" cy="14401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1560" y="364502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pic>
        <p:nvPicPr>
          <p:cNvPr id="51210" name="Picture 10" descr="File:Enamel mug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3248980"/>
            <a:ext cx="1512168" cy="151216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915816" y="477915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pic>
        <p:nvPicPr>
          <p:cNvPr id="51212" name="Picture 12" descr="File:Bass drum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47275" y="4149080"/>
            <a:ext cx="1368152" cy="148093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299303" y="562553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pic>
        <p:nvPicPr>
          <p:cNvPr id="51214" name="Picture 14" descr="File:Mandeville Maxens telephon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4779150"/>
            <a:ext cx="1656184" cy="124213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899592" y="609329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621873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73318" y="6492874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91099" y="489871"/>
            <a:ext cx="7998077" cy="8108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noProof="0" dirty="0" smtClean="0">
                <a:latin typeface="Arial" pitchFamily="34" charset="0"/>
                <a:ea typeface="+mj-ea"/>
                <a:cs typeface="Arial" pitchFamily="34" charset="0"/>
              </a:rPr>
              <a:t>POJMENUJ OBRÁZKY A SEŘAĎ JE PODLE </a:t>
            </a:r>
            <a:r>
              <a:rPr lang="cs-CZ" sz="2000" b="1" noProof="0" dirty="0" smtClean="0">
                <a:latin typeface="Arial" pitchFamily="34" charset="0"/>
                <a:ea typeface="+mj-ea"/>
                <a:cs typeface="Arial" pitchFamily="34" charset="0"/>
              </a:rPr>
              <a:t>ABECEDY</a:t>
            </a:r>
          </a:p>
          <a:p>
            <a:pPr algn="ctr">
              <a:spcBef>
                <a:spcPct val="0"/>
              </a:spcBef>
              <a:defRPr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ZAPIŠ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POČÁTEČNÍ PÍSMENA A POŘADÍ K OBRÁZKŮM.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219029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AUTO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4048" y="2689346"/>
            <a:ext cx="1188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DÝNĚ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51331" y="2904790"/>
            <a:ext cx="9378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KŮŇ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77582" y="5818620"/>
            <a:ext cx="12798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BUBEN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27984" y="4149080"/>
            <a:ext cx="13591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HRNEK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01907" y="3860468"/>
            <a:ext cx="11538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SRDCE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47968" y="6092764"/>
            <a:ext cx="14513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VAJÍČKO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51720" y="581862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TELEFON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55776" y="179018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201144" y="53947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09749" y="225185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499992" y="366784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4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27395" y="225185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5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79712" y="318335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339752" y="53947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7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847968" y="563163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8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1748" name="Picture 4" descr="File:Egg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53941" y="4761148"/>
            <a:ext cx="1133194" cy="1510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Well-clothed ba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20688"/>
            <a:ext cx="5760000" cy="576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5949281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15816" y="62068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36371" y="1613734"/>
            <a:ext cx="504056" cy="519351"/>
          </a:xfrm>
          <a:prstGeom prst="flowChartConnector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355976" y="62068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96136" y="206084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96136" y="62068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236296" y="494116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236296" y="350100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236296" y="206084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236296" y="62068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915816" y="206084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355976" y="206084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355976" y="350100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915816" y="494116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915816" y="350100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796136" y="350100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796136" y="494116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355976" y="4941168"/>
            <a:ext cx="1440000" cy="14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2132856"/>
            <a:ext cx="504056" cy="519351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620688"/>
            <a:ext cx="504056" cy="519351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67644" y="808355"/>
            <a:ext cx="504056" cy="519351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836712"/>
            <a:ext cx="504056" cy="519351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1484784"/>
            <a:ext cx="504056" cy="519351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1700808"/>
            <a:ext cx="504056" cy="519351"/>
          </a:xfrm>
          <a:prstGeom prst="flowChartConnector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2708920"/>
            <a:ext cx="504056" cy="519351"/>
          </a:xfrm>
          <a:prstGeom prst="flowChartConnector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2564904"/>
            <a:ext cx="504056" cy="519351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3284984"/>
            <a:ext cx="504056" cy="519351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3501008"/>
            <a:ext cx="504056" cy="519351"/>
          </a:xfrm>
          <a:prstGeom prst="flowChartConnector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35696" y="4581128"/>
            <a:ext cx="504056" cy="519351"/>
          </a:xfrm>
          <a:prstGeom prst="flowChartConnector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5661248"/>
            <a:ext cx="504056" cy="519351"/>
          </a:xfrm>
          <a:prstGeom prst="flowChartConnector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5576" y="4365104"/>
            <a:ext cx="504056" cy="519351"/>
          </a:xfrm>
          <a:prstGeom prst="flowChartConnector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301208"/>
            <a:ext cx="504056" cy="519351"/>
          </a:xfrm>
          <a:prstGeom prst="flowChartConnector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3933056"/>
            <a:ext cx="504056" cy="519351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-1198984" y="286787"/>
            <a:ext cx="8229600" cy="104313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noProof="0" dirty="0" smtClean="0">
                <a:latin typeface="Arial" pitchFamily="34" charset="0"/>
                <a:ea typeface="+mj-ea"/>
                <a:cs typeface="Arial" pitchFamily="34" charset="0"/>
              </a:rPr>
              <a:t>SEŘAĎ PÍSMENA, SPOJ JE S ČÍSLEM.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21 0.00347 C 0.11545 -0.01064 0.20069 -0.02475 0.23472 -0.0303 " pathEditMode="relative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008E-7 C 0.22135 0.11124 0.44288 0.22271 0.5316 0.2664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00" y="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12303E-7 C 0.32899 0.11425 0.65798 0.22849 0.78958 0.27428 " pathEditMode="relative" ptsTypes="aA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24699E-6 C 0.13611 -0.12766 0.27239 -0.25509 0.32691 -0.3062 " pathEditMode="relative" ptsTypes="aA">
                                      <p:cBhvr>
                                        <p:cTn id="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8.03885E-6 C 0.125 0.01157 0.25017 0.02313 0.3 0.02776 " pathEditMode="relative" ptsTypes="aA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6.89177E-6 C 0.1257 0.22455 0.25139 0.44911 0.30156 0.53884 " pathEditMode="relative" ptsTypes="aA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956E-6 C 0.28108 -0.01318 0.56215 -0.02636 0.67465 -0.03168 " pathEditMode="relative" ptsTypes="aA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37558E-6 C 0.31962 -0.1982 0.63924 -0.39616 0.76719 -0.47526 " pathEditMode="relative" ptsTypes="aA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3469E-6 C 0.08645 -0.05065 0.17291 -0.10107 0.20746 -0.12119 " pathEditMode="relative" ptsTypes="aA">
                                      <p:cBhvr>
                                        <p:cTn id="9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59389E-6 C 0.13368 0.08858 0.26736 0.17739 0.32084 0.21277 " pathEditMode="relative" ptsTypes="aA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92044E-6 C 0.23126 0.12418 0.46268 0.2486 0.55521 0.29833 " pathEditMode="relative" ptsTypes="aA">
                                      <p:cBhvr>
                                        <p:cTn id="1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0093 C 0.25642 -0.14338 0.51267 -0.28746 0.61493 -0.34505 " pathEditMode="relative" ptsTypes="aA">
                                      <p:cBhvr>
                                        <p:cTn id="1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2.39593E-6 C 0.20104 0.16143 0.40225 0.32285 0.48211 0.38576 " pathEditMode="relative" ptsTypes="aA">
                                      <p:cBhvr>
                                        <p:cTn id="1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000"/>
                            </p:stCondLst>
                            <p:childTnLst>
                              <p:par>
                                <p:cTn id="141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0007 C 0.31701 -0.07956 0.63489 -0.15819 0.76198 -0.18964 " pathEditMode="relative" ptsTypes="aA">
                                      <p:cBhvr>
                                        <p:cTn id="1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000"/>
                            </p:stCondLst>
                            <p:childTnLst>
                              <p:par>
                                <p:cTn id="152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96115E-6 C 0.06406 0.0895 0.12812 0.179 0.15364 0.21485 " pathEditMode="relative" ptsTypes="aA">
                                      <p:cBhvr>
                                        <p:cTn id="1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73543E-7 C 0.18473 0.15888 0.36945 0.31799 0.44323 0.38159 " pathEditMode="relative" ptsTypes="aA">
                                      <p:cBhvr>
                                        <p:cTn id="1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2000"/>
                            </p:stCondLst>
                            <p:childTnLst>
                              <p:par>
                                <p:cTn id="174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9" grpId="1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12" grpId="0" animBg="1"/>
      <p:bldP spid="12" grpId="1" animBg="1"/>
      <p:bldP spid="14" grpId="0" animBg="1"/>
      <p:bldP spid="14" grpId="1" animBg="1"/>
      <p:bldP spid="10" grpId="0" animBg="1"/>
      <p:bldP spid="10" grpId="1" animBg="1"/>
      <p:bldP spid="15" grpId="0" animBg="1"/>
      <p:bldP spid="15" grpId="1" animBg="1"/>
      <p:bldP spid="16" grpId="0" animBg="1"/>
      <p:bldP spid="16" grpId="1" animBg="1"/>
      <p:bldP spid="11" grpId="0" animBg="1"/>
      <p:bldP spid="11" grpId="1" animBg="1"/>
      <p:bldP spid="13" grpId="0" animBg="1"/>
      <p:bldP spid="13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3" grpId="0" animBg="1"/>
      <p:bldP spid="23" grpId="1" animBg="1"/>
      <p:bldP spid="17" grpId="0" animBg="1"/>
      <p:bldP spid="17" grpId="1" animBg="1"/>
      <p:bldP spid="22" grpId="0" animBg="1"/>
      <p:bldP spid="22" grpId="1" animBg="1"/>
      <p:bldP spid="24" grpId="0" animBg="1"/>
      <p:bldP spid="24" grpId="1" animBg="1"/>
      <p:bldP spid="21" grpId="0" animBg="1"/>
      <p:bldP spid="2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4" descr="File:Egg.jpg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7110137" y="4899788"/>
            <a:ext cx="1080000" cy="1800000"/>
          </a:xfrm>
          <a:prstGeom prst="rect">
            <a:avLst/>
          </a:prstGeom>
          <a:noFill/>
        </p:spPr>
      </p:pic>
      <p:pic>
        <p:nvPicPr>
          <p:cNvPr id="28" name="Picture 2" descr="http://upload.wikimedia.org/wikipedia/commons/a/a0/TOYOTA_ist_Pikachu_Car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8909" y="875038"/>
            <a:ext cx="1800000" cy="1080000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</p:pic>
      <p:pic>
        <p:nvPicPr>
          <p:cNvPr id="30" name="Picture 2" descr="File:Pumpkin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0740" y="910587"/>
            <a:ext cx="1800000" cy="1080000"/>
          </a:xfrm>
          <a:prstGeom prst="rect">
            <a:avLst/>
          </a:prstGeom>
          <a:noFill/>
        </p:spPr>
      </p:pic>
      <p:pic>
        <p:nvPicPr>
          <p:cNvPr id="32" name="Picture 4" descr="File:Palomino Horse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594" y="5232995"/>
            <a:ext cx="1800000" cy="1080000"/>
          </a:xfrm>
          <a:prstGeom prst="rect">
            <a:avLst/>
          </a:prstGeom>
          <a:noFill/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73318" y="6492874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77120" y="192580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Obr.04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909" y="5994249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Obr.05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58909" y="5232995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8" descr="File:HEART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90368" y="2307096"/>
            <a:ext cx="180000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6" name="Obdélník 15"/>
          <p:cNvSpPr/>
          <p:nvPr/>
        </p:nvSpPr>
        <p:spPr>
          <a:xfrm>
            <a:off x="4727636" y="882869"/>
            <a:ext cx="1800200" cy="108012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27635" y="882989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1462" y="3789040"/>
            <a:ext cx="18002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1594" y="3773431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10" descr="File:Enamel mug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27278" y="895096"/>
            <a:ext cx="1800000" cy="1080000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727636" y="2307096"/>
            <a:ext cx="18002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27836" y="2307096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730739" y="2307096"/>
            <a:ext cx="18000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T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724027" y="2302774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12" descr="File:Bass drum.svg"/>
          <p:cNvPicPr preferRelativeResize="0">
            <a:picLocks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1662" y="2301766"/>
            <a:ext cx="180000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5" name="Nadpis 1"/>
          <p:cNvSpPr txBox="1">
            <a:spLocks/>
          </p:cNvSpPr>
          <p:nvPr/>
        </p:nvSpPr>
        <p:spPr>
          <a:xfrm>
            <a:off x="484260" y="353470"/>
            <a:ext cx="8229600" cy="104313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noProof="0" dirty="0" smtClean="0">
                <a:latin typeface="Arial" pitchFamily="34" charset="0"/>
                <a:ea typeface="+mj-ea"/>
                <a:cs typeface="Arial" pitchFamily="34" charset="0"/>
              </a:rPr>
              <a:t>NAJDI SPRÁVNÉ DVOJICE (OBRÁZEK + POČÁTEČNÍ PÍSMENO).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36" name="Picture 14" descr="File:Mandeville Maxens telephone.JPG"/>
          <p:cNvPicPr preferRelativeResize="0">
            <a:picLocks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27836" y="3789040"/>
            <a:ext cx="1800000" cy="1080000"/>
          </a:xfrm>
          <a:prstGeom prst="rect">
            <a:avLst/>
          </a:prstGeom>
          <a:noFill/>
        </p:spPr>
      </p:pic>
      <p:sp>
        <p:nvSpPr>
          <p:cNvPr id="39" name="Obdélník 38"/>
          <p:cNvSpPr/>
          <p:nvPr/>
        </p:nvSpPr>
        <p:spPr>
          <a:xfrm>
            <a:off x="2527278" y="5232995"/>
            <a:ext cx="18000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533455" y="5246412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527278" y="3789040"/>
            <a:ext cx="18000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516478" y="3773431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27836" y="5232995"/>
            <a:ext cx="18000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731680" y="5246412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30740" y="3789040"/>
            <a:ext cx="1800000" cy="1080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H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724027" y="3789040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41594" y="1737102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Obr.03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41598" y="882989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2527278" y="174754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475384" y="895096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6737743" y="172734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Obr.04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750137" y="882869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374065" y="3183559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55259" y="2301766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527278" y="3148219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90368" y="2319003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727836" y="463798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Obr.09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727635" y="3773428"/>
            <a:ext cx="1800000" cy="1080003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6706059" y="612434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6750137" y="5259788"/>
            <a:ext cx="1800000" cy="1080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33" grpId="0" animBg="1"/>
      <p:bldP spid="33" grpId="1" animBg="1"/>
      <p:bldP spid="17" grpId="0" animBg="1"/>
      <p:bldP spid="17" grpId="1" animBg="1"/>
      <p:bldP spid="19" grpId="0" animBg="1"/>
      <p:bldP spid="19" grpId="1" animBg="1"/>
      <p:bldP spid="24" grpId="0" animBg="1"/>
      <p:bldP spid="24" grpId="1" animBg="1"/>
      <p:bldP spid="26" grpId="0" animBg="1"/>
      <p:bldP spid="26" grpId="1" animBg="1"/>
      <p:bldP spid="40" grpId="0" animBg="1"/>
      <p:bldP spid="40" grpId="1" animBg="1"/>
      <p:bldP spid="42" grpId="0" animBg="1"/>
      <p:bldP spid="42" grpId="1" animBg="1"/>
      <p:bldP spid="44" grpId="0" animBg="1"/>
      <p:bldP spid="44" grpId="1" animBg="1"/>
      <p:bldP spid="46" grpId="0" animBg="1"/>
      <p:bldP spid="46" grpId="1" animBg="1"/>
      <p:bldP spid="29" grpId="0" animBg="1"/>
      <p:bldP spid="29" grpId="1" animBg="1"/>
      <p:bldP spid="21" grpId="0" animBg="1"/>
      <p:bldP spid="21" grpId="1" animBg="1"/>
      <p:bldP spid="31" grpId="0" animBg="1"/>
      <p:bldP spid="31" grpId="1" animBg="1"/>
      <p:bldP spid="34" grpId="0" animBg="1"/>
      <p:bldP spid="34" grpId="1" animBg="1"/>
      <p:bldP spid="15" grpId="0" animBg="1"/>
      <p:bldP spid="15" grpId="1" animBg="1"/>
      <p:bldP spid="37" grpId="0" animBg="1"/>
      <p:bldP spid="37" grpId="1" animBg="1"/>
      <p:bldP spid="48" grpId="0" animBg="1"/>
      <p:bldP spid="4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galerie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office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2012-04-30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Vargas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Andrew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Well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clothed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baby.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07-12-24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http://commons.wikimedia.org/wiki/File:Well-clothed_baby.jpg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Gnsin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TOYOTA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ist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Pikachu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Car.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2005-06-28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http://commons.wikimedia.org/wiki/File:TOYOTA_ist_Pikachu_Car.jpg.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Fredde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 99.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/>
              <a:t>Pumpkin.jpg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2008-10-29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http://commons.wikimedia.org/wiki/File:Pumpkin.jpg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KISSGIRL.,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Palomino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Horse.jpg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07-09-28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http://commons.wikimedia.org/wiki/File:Palomino_Horse.jpg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JJORTIZ.,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HEART.jpg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11-11-25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http://commons.wikimedia.org/wiki/File:HEART.jpg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WJ32,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Enamel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mug.jpg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2012-04-23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http://commons.wikimedia.org/wiki/File:Enamel_mug.jpg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ARTFAVOR.,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Bass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drum.svg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2010-04-09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http://commons.wikimedia.org/wiki/File:Bass_drum.svg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86635" y="6119336"/>
            <a:ext cx="6570730" cy="382470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Infrogmation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 New Orleans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Mandeville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Maxens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telephone.JPG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10-07-03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-25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http://commons.wikimedia.org/wiki/File:Mandeville_Maxens_telephone.JPG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10: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err="1" smtClean="0"/>
              <a:t>Kacper</a:t>
            </a:r>
            <a:r>
              <a:rPr lang="cs-CZ" sz="1600" cap="all" dirty="0" smtClean="0"/>
              <a:t> "</a:t>
            </a:r>
            <a:r>
              <a:rPr lang="cs-CZ" sz="1600" cap="all" dirty="0" err="1" smtClean="0"/>
              <a:t>Kangel</a:t>
            </a:r>
            <a:r>
              <a:rPr lang="cs-CZ" sz="1600" cap="all" dirty="0" smtClean="0"/>
              <a:t>" </a:t>
            </a:r>
            <a:r>
              <a:rPr lang="cs-CZ" sz="1600" cap="all" dirty="0" err="1" smtClean="0"/>
              <a:t>Aniołek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Egg.jpg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07-01-27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2012-04-30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http://commons.wikimedia.org/wiki/File:Egg.jpg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60888" y="6051549"/>
            <a:ext cx="66222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1166</TotalTime>
  <Words>761</Words>
  <Application>Microsoft Office PowerPoint</Application>
  <PresentationFormat>Předvádění na obrazovce (4:3)</PresentationFormat>
  <Paragraphs>164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Aspekt</vt:lpstr>
      <vt:lpstr>Acrobat Document</vt:lpstr>
      <vt:lpstr>Název školy: Svobodná základní škola,o.p.s. Autor: Karolína Bryczová Vasková Název materiálu: VY_32_INOVACE_10_ČESKÝJAZYK  2_ABECEDA Název: ABECEDA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188</cp:revision>
  <dcterms:created xsi:type="dcterms:W3CDTF">2012-03-31T12:09:58Z</dcterms:created>
  <dcterms:modified xsi:type="dcterms:W3CDTF">2012-05-02T10:40:26Z</dcterms:modified>
</cp:coreProperties>
</file>