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3" r:id="rId2"/>
    <p:sldId id="257" r:id="rId3"/>
    <p:sldId id="259" r:id="rId4"/>
    <p:sldId id="260" r:id="rId5"/>
    <p:sldId id="264" r:id="rId6"/>
    <p:sldId id="261" r:id="rId7"/>
    <p:sldId id="265" r:id="rId8"/>
    <p:sldId id="266" r:id="rId9"/>
    <p:sldId id="267" r:id="rId10"/>
    <p:sldId id="262" r:id="rId11"/>
    <p:sldId id="258" r:id="rId12"/>
    <p:sldId id="268" r:id="rId13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5166B-05D0-4334-AC97-B51E5FA97ACF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BC3F-6565-47A8-8A62-B5295165B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778213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5166B-05D0-4334-AC97-B51E5FA97ACF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BC3F-6565-47A8-8A62-B5295165B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690739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5166B-05D0-4334-AC97-B51E5FA97ACF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BC3F-6565-47A8-8A62-B5295165B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698642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5166B-05D0-4334-AC97-B51E5FA97ACF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BC3F-6565-47A8-8A62-B5295165B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241909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5166B-05D0-4334-AC97-B51E5FA97ACF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BC3F-6565-47A8-8A62-B5295165B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4801473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5166B-05D0-4334-AC97-B51E5FA97ACF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BC3F-6565-47A8-8A62-B5295165B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023861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5166B-05D0-4334-AC97-B51E5FA97ACF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BC3F-6565-47A8-8A62-B5295165B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8181959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5166B-05D0-4334-AC97-B51E5FA97ACF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BC3F-6565-47A8-8A62-B5295165B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581632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5166B-05D0-4334-AC97-B51E5FA97ACF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BC3F-6565-47A8-8A62-B5295165B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0131062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5166B-05D0-4334-AC97-B51E5FA97ACF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BC3F-6565-47A8-8A62-B5295165B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875216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B5166B-05D0-4334-AC97-B51E5FA97ACF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D22BC3F-6565-47A8-8A62-B5295165B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84179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BB5166B-05D0-4334-AC97-B51E5FA97ACF}" type="datetimeFigureOut">
              <a:rPr lang="cs-CZ" smtClean="0"/>
              <a:t>9.11.2011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D22BC3F-6565-47A8-8A62-B5295165B095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14049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260648"/>
            <a:ext cx="8229600" cy="6120680"/>
          </a:xfrm>
        </p:spPr>
        <p:txBody>
          <a:bodyPr>
            <a:normAutofit/>
          </a:bodyPr>
          <a:lstStyle/>
          <a:p>
            <a:r>
              <a:rPr lang="cs-CZ" sz="3200" dirty="0" smtClean="0"/>
              <a:t>ŠABLONA III/2</a:t>
            </a:r>
            <a:br>
              <a:rPr lang="cs-CZ" sz="3200" dirty="0" smtClean="0"/>
            </a:br>
            <a:r>
              <a:rPr lang="cs-CZ" sz="3200" dirty="0" smtClean="0"/>
              <a:t>Jan Hus, literatura 8.roč.,</a:t>
            </a:r>
            <a:br>
              <a:rPr lang="cs-CZ" sz="3200" dirty="0" smtClean="0"/>
            </a:br>
            <a:r>
              <a:rPr lang="cs-CZ" sz="3200" dirty="0" smtClean="0"/>
              <a:t>Mgr. L. Junová, ZŠ Horní Slavkov</a:t>
            </a:r>
            <a:br>
              <a:rPr lang="cs-CZ" sz="3200" dirty="0" smtClean="0"/>
            </a:br>
            <a:r>
              <a:rPr lang="cs-CZ" sz="3200" dirty="0" smtClean="0"/>
              <a:t>VY_32_INOVACE_268_Jan Hus</a:t>
            </a:r>
            <a:br>
              <a:rPr lang="cs-CZ" sz="3200" dirty="0" smtClean="0"/>
            </a:br>
            <a:r>
              <a:rPr lang="cs-CZ" sz="3200" dirty="0"/>
              <a:t/>
            </a:r>
            <a:br>
              <a:rPr lang="cs-CZ" sz="3200" dirty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/>
              <a:t/>
            </a:r>
            <a:br>
              <a:rPr lang="cs-CZ" sz="3200" dirty="0"/>
            </a:b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200" dirty="0"/>
              <a:t/>
            </a:r>
            <a:br>
              <a:rPr lang="cs-CZ" sz="3200" dirty="0"/>
            </a:br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2316" y="3212976"/>
            <a:ext cx="7128791" cy="25202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8938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Literatura 8.ročník</a:t>
            </a:r>
            <a:br>
              <a:rPr lang="cs-CZ" sz="3600" dirty="0" smtClean="0"/>
            </a:br>
            <a:r>
              <a:rPr lang="cs-CZ" sz="3600" dirty="0" smtClean="0"/>
              <a:t>Mistr Jan Hus</a:t>
            </a:r>
            <a:br>
              <a:rPr lang="cs-CZ" sz="3600" dirty="0" smtClean="0"/>
            </a:br>
            <a:r>
              <a:rPr lang="cs-CZ" sz="3600" dirty="0" smtClean="0"/>
              <a:t>(asi 1371 – 1415)</a:t>
            </a:r>
            <a:br>
              <a:rPr lang="cs-CZ" sz="3600" dirty="0" smtClean="0"/>
            </a:br>
            <a:r>
              <a:rPr lang="cs-CZ" sz="3600" dirty="0"/>
              <a:t/>
            </a:r>
            <a:br>
              <a:rPr lang="cs-CZ" sz="3600" dirty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/>
              <a:t/>
            </a:r>
            <a:br>
              <a:rPr lang="cs-CZ" sz="3600" dirty="0"/>
            </a:br>
            <a:endParaRPr lang="cs-CZ" sz="3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4131" y="3501008"/>
            <a:ext cx="2415902" cy="29320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04289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322714"/>
          </a:xfrm>
        </p:spPr>
        <p:txBody>
          <a:bodyPr>
            <a:normAutofit/>
          </a:bodyPr>
          <a:lstStyle/>
          <a:p>
            <a:r>
              <a:rPr lang="cs-CZ" sz="3600" dirty="0" smtClean="0"/>
              <a:t>Byl myšlenkovým vůdcem reformace, zabýval se úpravou českého pravopisu</a:t>
            </a:r>
            <a:br>
              <a:rPr lang="cs-CZ" sz="3600" dirty="0" smtClean="0"/>
            </a:br>
            <a:r>
              <a:rPr lang="cs-CZ" sz="3600" dirty="0" smtClean="0"/>
              <a:t>( tzv. spřežkový nahradil diakritickým ),</a:t>
            </a:r>
            <a:br>
              <a:rPr lang="cs-CZ" sz="3600" dirty="0" smtClean="0"/>
            </a:br>
            <a:r>
              <a:rPr lang="cs-CZ" sz="3600" dirty="0" smtClean="0"/>
              <a:t>působil jako profesor a rektor na Pražské univerzitě, byl knězem (kázal v kapli Betlémské ).</a:t>
            </a:r>
            <a:br>
              <a:rPr lang="cs-CZ" sz="3600" dirty="0" smtClean="0"/>
            </a:b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2065814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178698"/>
          </a:xfrm>
        </p:spPr>
        <p:txBody>
          <a:bodyPr>
            <a:normAutofit/>
          </a:bodyPr>
          <a:lstStyle/>
          <a:p>
            <a:r>
              <a:rPr lang="cs-CZ" sz="3600" dirty="0" smtClean="0"/>
              <a:t>Jako spisovatel po sobě zanechal rozsáhlé dílo:</a:t>
            </a:r>
            <a:br>
              <a:rPr lang="cs-CZ" sz="3600" dirty="0" smtClean="0"/>
            </a:br>
            <a:r>
              <a:rPr lang="cs-CZ" sz="3600" dirty="0" smtClean="0"/>
              <a:t>nejznámější je spis </a:t>
            </a:r>
            <a:r>
              <a:rPr lang="cs-CZ" sz="3600" dirty="0" smtClean="0">
                <a:solidFill>
                  <a:srgbClr val="FF0000"/>
                </a:solidFill>
              </a:rPr>
              <a:t>„O církvi“</a:t>
            </a:r>
            <a:br>
              <a:rPr lang="cs-CZ" sz="3600" dirty="0" smtClean="0">
                <a:solidFill>
                  <a:srgbClr val="FF0000"/>
                </a:solidFill>
              </a:rPr>
            </a:br>
            <a:r>
              <a:rPr lang="cs-CZ" sz="3600" dirty="0" smtClean="0"/>
              <a:t>(kritizuje v něm poměry v tehdejší katolické církvi)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34193835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/>
          <a:lstStyle/>
          <a:p>
            <a:r>
              <a:rPr lang="cs-CZ" dirty="0" smtClean="0"/>
              <a:t>Za své názory byl dán do klatby a musel tedy opustit Prahu.</a:t>
            </a:r>
            <a:br>
              <a:rPr lang="cs-CZ" dirty="0" smtClean="0"/>
            </a:br>
            <a:r>
              <a:rPr lang="cs-CZ" dirty="0" smtClean="0"/>
              <a:t>Kázal v přírodě na Kozím Hrádku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42763335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548680"/>
            <a:ext cx="7789804" cy="499978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2216015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034682"/>
          </a:xfrm>
        </p:spPr>
        <p:txBody>
          <a:bodyPr/>
          <a:lstStyle/>
          <a:p>
            <a:r>
              <a:rPr lang="cs-CZ" dirty="0" smtClean="0"/>
              <a:t>Na pozvání císaře Zikmunda jel své učení obhajovat na církevní koncil do Kostnice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27942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Německá Kostnice</a:t>
            </a:r>
            <a:endParaRPr lang="cs-CZ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2132856"/>
            <a:ext cx="7620000" cy="41814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164354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426170"/>
          </a:xfrm>
        </p:spPr>
        <p:txBody>
          <a:bodyPr>
            <a:normAutofit fontScale="90000"/>
          </a:bodyPr>
          <a:lstStyle/>
          <a:p>
            <a:r>
              <a:rPr lang="cs-CZ" dirty="0" smtClean="0"/>
              <a:t>Dům, ve kterém Jan Hus prožil poslední dny svého života </a:t>
            </a:r>
            <a:endParaRPr lang="cs-CZ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676" y="2348880"/>
            <a:ext cx="7620000" cy="36004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144075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6250706"/>
          </a:xfrm>
        </p:spPr>
        <p:txBody>
          <a:bodyPr>
            <a:normAutofit/>
          </a:bodyPr>
          <a:lstStyle/>
          <a:p>
            <a:r>
              <a:rPr lang="cs-CZ" sz="3600" dirty="0" smtClean="0"/>
              <a:t>Za své názory byl upálen jako kacíř  v německé Kostnici</a:t>
            </a:r>
            <a:br>
              <a:rPr lang="cs-CZ" sz="3600" dirty="0" smtClean="0"/>
            </a:br>
            <a:r>
              <a:rPr lang="cs-CZ" sz="3600" dirty="0"/>
              <a:t/>
            </a:r>
            <a:br>
              <a:rPr lang="cs-CZ" sz="3600" dirty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/>
              <a:t/>
            </a:r>
            <a:br>
              <a:rPr lang="cs-CZ" sz="3600" dirty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3600" dirty="0"/>
              <a:t/>
            </a:r>
            <a:br>
              <a:rPr lang="cs-CZ" sz="3600" dirty="0"/>
            </a:br>
            <a:r>
              <a:rPr lang="cs-CZ" sz="3600" dirty="0" smtClean="0"/>
              <a:t/>
            </a:r>
            <a:br>
              <a:rPr lang="cs-CZ" sz="3600" dirty="0" smtClean="0"/>
            </a:br>
            <a:endParaRPr lang="cs-CZ" sz="36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7" y="2155030"/>
            <a:ext cx="6768752" cy="42981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559988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075240" cy="6034682"/>
          </a:xfrm>
        </p:spPr>
        <p:txBody>
          <a:bodyPr>
            <a:normAutofit fontScale="90000"/>
          </a:bodyPr>
          <a:lstStyle/>
          <a:p>
            <a:r>
              <a:rPr lang="cs-CZ" sz="1600" dirty="0" smtClean="0"/>
              <a:t>http://www.google.cz/imgres?imgurl=http://civilizace.mysteria.cz/image/clanky/slechta/mistr-jan-hus-2.jpg&amp;imgrefurl=http://civilizace.mysteria.cz/view.php%3Fcisloclanku%3D2007030801&amp;h=267&amp;w=220&amp;sz=5&amp;tbnid=Qg1rBRKT0VnrwM:&amp;tbnh=95&amp;tbnw=78&amp;prev=/search%3Fq%3Dobr%25C3%25A1zky%2BMistr%2BJan%2BHus%26tbm%3Disch%26tbo%3Du&amp;zoom=1&amp;q=obr%C3%A1zky+Mistr+Jan+Hus&amp;docid=-I_kp644Webq9M&amp;hl=cs&amp;sa=X&amp;ei=2h93Tu_&amp;dur=6396</a:t>
            </a:r>
            <a:br>
              <a:rPr lang="cs-CZ" sz="1600" dirty="0" smtClean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 smtClean="0"/>
              <a:t>http://www.google.cz/imgres?imgurl=http://www.ceska-konference.cz/uploads/obr/prispevky/historie-ceskeho-naroda/jan-hus-3.jpg&amp;imgrefurl=http://www.ceska-konference.cz/prispevky/historie-ceskeho-naroda/jan-hus&amp;h=629&amp;w=980&amp;sz=229&amp;tbnid=ieLavQm1GZRCfM:&amp;tbnh=90&amp;tbnw=140&amp;prev=/search%3Fq%3Dobr%25C3%25A1zky%2BMistr%2BJan%2BHus%26tbm%3Disch%26tbo%3Du&amp;zoom=1&amp;q=obr%C3%A1zky+Mistr+Jan+Hus&amp;docid=eMHtNCPAdCPDFM&amp;hl=cs&amp;sa=X&amp;ei=2h93Tu_BCaPc4QSUs7S3DQ&amp;sqi=2&amp;ve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>http://www.google.cz/imgres?imgurl=http://www.husitstvi.cz/pic/g107.jpg&amp;imgrefurl=http://www.husitstvi.cz/g107.php&amp;h=368&amp;w=490&amp;sz=81&amp;tbnid=SFPm-69ipiKm6M:&amp;tbnh=93&amp;tbnw=124&amp;prev=/search%3Fq%3Dobr%25C3%25A1zky%2BMistr%2BJan%2BHus%26tbm%3Disch%26tbo%3Du&amp;zoom=1&amp;q=obr%C3%A1zky+Mistr+Jan+Hus&amp;docid=XS-a5nUF_41MQM&amp;hl=cs&amp;sa=X&amp;ei=2h93Tu_BCaPc4QSUs7S3DQ&amp;sqi=2&amp;ved=0CC4Q9QEwAw&amp;dur=223</a:t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/>
            </a:r>
            <a:br>
              <a:rPr lang="cs-CZ" sz="1600" dirty="0"/>
            </a:br>
            <a:r>
              <a:rPr lang="cs-CZ" sz="1600" dirty="0" smtClean="0"/>
              <a:t/>
            </a:r>
            <a:br>
              <a:rPr lang="cs-CZ" sz="1600" dirty="0" smtClean="0"/>
            </a:br>
            <a:r>
              <a:rPr lang="cs-CZ" sz="1600" dirty="0"/>
              <a:t> </a:t>
            </a:r>
            <a:r>
              <a:rPr lang="cs-CZ" sz="1600" dirty="0" smtClean="0"/>
              <a:t>                                                                                                                                                           d=0CDEQ9QEwBA&amp;dur=820</a:t>
            </a:r>
            <a:endParaRPr lang="cs-CZ" sz="1600" dirty="0"/>
          </a:p>
        </p:txBody>
      </p:sp>
    </p:spTree>
    <p:extLst>
      <p:ext uri="{BB962C8B-B14F-4D97-AF65-F5344CB8AC3E}">
        <p14:creationId xmlns:p14="http://schemas.microsoft.com/office/powerpoint/2010/main" val="399021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Obdélník 2"/>
          <p:cNvSpPr/>
          <p:nvPr/>
        </p:nvSpPr>
        <p:spPr>
          <a:xfrm>
            <a:off x="395536" y="1443841"/>
            <a:ext cx="8424936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http://8301754197506517567-a-1802744773732722657-s-sites.googlegroups.com/site/pikasek/kostnice-konstanz-/D%C5%AFm%20mistra%20Jana%20Husa%20Kostnice.JPG?attachauth=ANoY7crbnt2KzY1C1tcSs9HL62kb70rzKif-73du9sJDk2EFFS4rFPyprG44CZRGEF5DH8plNEHV5gNFLcwU_2BGw45NO1aAWxkHeuimYBlA598glkVErNr_V16mi4Z5r_guER9YReGsHj-1x4vFM_PiEh57EWFBBlO4y9dh5yCUeLA2som3Jko4JZO8o9Sipk5mTRwXSDBpn6LLU5_CQDmX74AsRaK19N6wcZy13osrM2jDhM2g1yqWHGSaLzyKDRy4lUYMoO0A&amp;attredirects=0</a:t>
            </a:r>
          </a:p>
        </p:txBody>
      </p:sp>
      <p:sp>
        <p:nvSpPr>
          <p:cNvPr id="4" name="Obdélník 3"/>
          <p:cNvSpPr/>
          <p:nvPr/>
        </p:nvSpPr>
        <p:spPr>
          <a:xfrm>
            <a:off x="539552" y="4005064"/>
            <a:ext cx="813690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1600" dirty="0"/>
              <a:t>http://8301754197506517567-a-1802744773732722657-s-sites.googlegroups.com/site/pikasek/kostnice-konstanz-/Kostnice-Konstanz.JPG?attachauth=ANoY7cpI0aQl4m4WXK5CaSTxOlQwEOY667dh3nTCG6UZz0SnzP9LsH9PbrtHQl-1V-9d6R-KxjHkgav5wxVEjHnT9Vq7pGLGvEGdfRsU-mLKayt2YAya1hLfkTA0-o93PymabyJHSkih3AcTTGA5bHFr2e0TZ_1HW7ZIE3JJlKxoFfPu_dTYVu5BJiNpN9taTc0z2MJIb-DcY8Mgq8KXgk9hX0F8tTZHS2ZZwSpsIiO8v9WK026yVzc%3D&amp;attredirects=0</a:t>
            </a:r>
          </a:p>
        </p:txBody>
      </p:sp>
    </p:spTree>
    <p:extLst>
      <p:ext uri="{BB962C8B-B14F-4D97-AF65-F5344CB8AC3E}">
        <p14:creationId xmlns:p14="http://schemas.microsoft.com/office/powerpoint/2010/main" val="15922198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84</TotalTime>
  <Words>96</Words>
  <Application>Microsoft Office PowerPoint</Application>
  <PresentationFormat>Předvádění na obrazovce (4:3)</PresentationFormat>
  <Paragraphs>12</Paragraphs>
  <Slides>12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12</vt:i4>
      </vt:variant>
    </vt:vector>
  </HeadingPairs>
  <TitlesOfParts>
    <vt:vector size="13" baseType="lpstr">
      <vt:lpstr>Motiv systému Office</vt:lpstr>
      <vt:lpstr>ŠABLONA III/2 Jan Hus, literatura 8.roč., Mgr. L. Junová, ZŠ Horní Slavkov VY_32_INOVACE_268_Jan Hus      </vt:lpstr>
      <vt:lpstr>Literatura 8.ročník Mistr Jan Hus (asi 1371 – 1415)    </vt:lpstr>
      <vt:lpstr>Byl myšlenkovým vůdcem reformace, zabýval se úpravou českého pravopisu ( tzv. spřežkový nahradil diakritickým ), působil jako profesor a rektor na Pražské univerzitě, byl knězem (kázal v kapli Betlémské ). </vt:lpstr>
      <vt:lpstr>Jako spisovatel po sobě zanechal rozsáhlé dílo: nejznámější je spis „O církvi“ (kritizuje v něm poměry v tehdejší katolické církvi)</vt:lpstr>
      <vt:lpstr>Za své názory byl dán do klatby a musel tedy opustit Prahu. Kázal v přírodě na Kozím Hrádku</vt:lpstr>
      <vt:lpstr>Prezentace aplikace PowerPoint</vt:lpstr>
      <vt:lpstr>Na pozvání císaře Zikmunda jel své učení obhajovat na církevní koncil do Kostnice</vt:lpstr>
      <vt:lpstr>Německá Kostnice</vt:lpstr>
      <vt:lpstr>Dům, ve kterém Jan Hus prožil poslední dny svého života </vt:lpstr>
      <vt:lpstr>Za své názory byl upálen jako kacíř  v německé Kostnici       </vt:lpstr>
      <vt:lpstr>http://www.google.cz/imgres?imgurl=http://civilizace.mysteria.cz/image/clanky/slechta/mistr-jan-hus-2.jpg&amp;imgrefurl=http://civilizace.mysteria.cz/view.php%3Fcisloclanku%3D2007030801&amp;h=267&amp;w=220&amp;sz=5&amp;tbnid=Qg1rBRKT0VnrwM:&amp;tbnh=95&amp;tbnw=78&amp;prev=/search%3Fq%3Dobr%25C3%25A1zky%2BMistr%2BJan%2BHus%26tbm%3Disch%26tbo%3Du&amp;zoom=1&amp;q=obr%C3%A1zky+Mistr+Jan+Hus&amp;docid=-I_kp644Webq9M&amp;hl=cs&amp;sa=X&amp;ei=2h93Tu_&amp;dur=6396  http://www.google.cz/imgres?imgurl=http://www.ceska-konference.cz/uploads/obr/prispevky/historie-ceskeho-naroda/jan-hus-3.jpg&amp;imgrefurl=http://www.ceska-konference.cz/prispevky/historie-ceskeho-naroda/jan-hus&amp;h=629&amp;w=980&amp;sz=229&amp;tbnid=ieLavQm1GZRCfM:&amp;tbnh=90&amp;tbnw=140&amp;prev=/search%3Fq%3Dobr%25C3%25A1zky%2BMistr%2BJan%2BHus%26tbm%3Disch%26tbo%3Du&amp;zoom=1&amp;q=obr%C3%A1zky+Mistr+Jan+Hus&amp;docid=eMHtNCPAdCPDFM&amp;hl=cs&amp;sa=X&amp;ei=2h93Tu_BCaPc4QSUs7S3DQ&amp;sqi=2&amp;ve    http://www.google.cz/imgres?imgurl=http://www.husitstvi.cz/pic/g107.jpg&amp;imgrefurl=http://www.husitstvi.cz/g107.php&amp;h=368&amp;w=490&amp;sz=81&amp;tbnid=SFPm-69ipiKm6M:&amp;tbnh=93&amp;tbnw=124&amp;prev=/search%3Fq%3Dobr%25C3%25A1zky%2BMistr%2BJan%2BHus%26tbm%3Disch%26tbo%3Du&amp;zoom=1&amp;q=obr%C3%A1zky+Mistr+Jan+Hus&amp;docid=XS-a5nUF_41MQM&amp;hl=cs&amp;sa=X&amp;ei=2h93Tu_BCaPc4QSUs7S3DQ&amp;sqi=2&amp;ved=0CC4Q9QEwAw&amp;dur=223                                                                                                                                                                 d=0CDEQ9QEwBA&amp;dur=820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Literatura 8.ročník Mistr Jan Hus (asi 1371 – 1415)</dc:title>
  <dc:creator>Junová Libuše</dc:creator>
  <cp:lastModifiedBy>Junová Libuše</cp:lastModifiedBy>
  <cp:revision>12</cp:revision>
  <dcterms:created xsi:type="dcterms:W3CDTF">2011-09-19T10:52:04Z</dcterms:created>
  <dcterms:modified xsi:type="dcterms:W3CDTF">2011-11-09T12:10:24Z</dcterms:modified>
</cp:coreProperties>
</file>