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6" r:id="rId3"/>
    <p:sldId id="262" r:id="rId4"/>
    <p:sldId id="257" r:id="rId5"/>
    <p:sldId id="259" r:id="rId6"/>
    <p:sldId id="266" r:id="rId7"/>
    <p:sldId id="260" r:id="rId8"/>
    <p:sldId id="261" r:id="rId9"/>
    <p:sldId id="264" r:id="rId10"/>
    <p:sldId id="263" r:id="rId11"/>
    <p:sldId id="265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7F5BE-3C9F-455C-A4C6-3643B7DAAF50}" type="datetimeFigureOut">
              <a:rPr lang="cs-CZ" smtClean="0"/>
              <a:t>31.10.2011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3C87999-BB4F-4D01-958A-ABACEC1EF31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7F5BE-3C9F-455C-A4C6-3643B7DAAF50}" type="datetimeFigureOut">
              <a:rPr lang="cs-CZ" smtClean="0"/>
              <a:t>31.10.2011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87999-BB4F-4D01-958A-ABACEC1EF3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7F5BE-3C9F-455C-A4C6-3643B7DAAF50}" type="datetimeFigureOut">
              <a:rPr lang="cs-CZ" smtClean="0"/>
              <a:t>31.10.2011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87999-BB4F-4D01-958A-ABACEC1EF31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7F5BE-3C9F-455C-A4C6-3643B7DAAF50}" type="datetimeFigureOut">
              <a:rPr lang="cs-CZ" smtClean="0"/>
              <a:t>31.10.2011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87999-BB4F-4D01-958A-ABACEC1EF31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7F5BE-3C9F-455C-A4C6-3643B7DAAF50}" type="datetimeFigureOut">
              <a:rPr lang="cs-CZ" smtClean="0"/>
              <a:t>31.10.2011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87999-BB4F-4D01-958A-ABACEC1EF31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7F5BE-3C9F-455C-A4C6-3643B7DAAF50}" type="datetimeFigureOut">
              <a:rPr lang="cs-CZ" smtClean="0"/>
              <a:t>31.10.2011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87999-BB4F-4D01-958A-ABACEC1EF3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7F5BE-3C9F-455C-A4C6-3643B7DAAF50}" type="datetimeFigureOut">
              <a:rPr lang="cs-CZ" smtClean="0"/>
              <a:t>31.10.2011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87999-BB4F-4D01-958A-ABACEC1EF3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7F5BE-3C9F-455C-A4C6-3643B7DAAF50}" type="datetimeFigureOut">
              <a:rPr lang="cs-CZ" smtClean="0"/>
              <a:t>31.10.2011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87999-BB4F-4D01-958A-ABACEC1EF3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7F5BE-3C9F-455C-A4C6-3643B7DAAF50}" type="datetimeFigureOut">
              <a:rPr lang="cs-CZ" smtClean="0"/>
              <a:t>31.10.2011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87999-BB4F-4D01-958A-ABACEC1EF3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7F5BE-3C9F-455C-A4C6-3643B7DAAF50}" type="datetimeFigureOut">
              <a:rPr lang="cs-CZ" smtClean="0"/>
              <a:t>31.10.2011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87999-BB4F-4D01-958A-ABACEC1EF3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7F5BE-3C9F-455C-A4C6-3643B7DAAF50}" type="datetimeFigureOut">
              <a:rPr lang="cs-CZ" smtClean="0"/>
              <a:t>31.10.2011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87999-BB4F-4D01-958A-ABACEC1EF3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BA7F5BE-3C9F-455C-A4C6-3643B7DAAF50}" type="datetimeFigureOut">
              <a:rPr lang="cs-CZ" smtClean="0"/>
              <a:t>31.10.2011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D3C87999-BB4F-4D01-958A-ABACEC1EF31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36704"/>
          </a:xfrm>
        </p:spPr>
        <p:txBody>
          <a:bodyPr/>
          <a:lstStyle/>
          <a:p>
            <a:r>
              <a:rPr lang="cs-CZ" sz="3600" dirty="0" smtClean="0">
                <a:solidFill>
                  <a:schemeClr val="tx1"/>
                </a:solidFill>
              </a:rPr>
              <a:t>ŠABLONA III/2</a:t>
            </a:r>
            <a:br>
              <a:rPr lang="cs-CZ" sz="3600" dirty="0" smtClean="0">
                <a:solidFill>
                  <a:schemeClr val="tx1"/>
                </a:solidFill>
              </a:rPr>
            </a:br>
            <a:r>
              <a:rPr lang="cs-CZ" sz="3200" dirty="0" smtClean="0">
                <a:solidFill>
                  <a:schemeClr val="tx1"/>
                </a:solidFill>
              </a:rPr>
              <a:t>Karel </a:t>
            </a:r>
            <a:r>
              <a:rPr lang="cs-CZ" sz="3200" dirty="0">
                <a:solidFill>
                  <a:schemeClr val="tx1"/>
                </a:solidFill>
              </a:rPr>
              <a:t>J</a:t>
            </a:r>
            <a:r>
              <a:rPr lang="cs-CZ" sz="3200" dirty="0" smtClean="0">
                <a:solidFill>
                  <a:schemeClr val="tx1"/>
                </a:solidFill>
              </a:rPr>
              <a:t>aromír Erben, literatura 8.roč.</a:t>
            </a:r>
            <a:br>
              <a:rPr lang="cs-CZ" sz="3200" dirty="0" smtClean="0">
                <a:solidFill>
                  <a:schemeClr val="tx1"/>
                </a:solidFill>
              </a:rPr>
            </a:br>
            <a:r>
              <a:rPr lang="cs-CZ" sz="3200" dirty="0" smtClean="0">
                <a:solidFill>
                  <a:schemeClr val="tx1"/>
                </a:solidFill>
              </a:rPr>
              <a:t>Mgr. L. Junová, ZŠ Horní Slavkov</a:t>
            </a:r>
            <a:r>
              <a:rPr lang="cs-CZ" sz="3600" dirty="0" smtClean="0">
                <a:solidFill>
                  <a:schemeClr val="tx1"/>
                </a:solidFill>
              </a:rPr>
              <a:t/>
            </a:r>
            <a:br>
              <a:rPr lang="cs-CZ" sz="3600" dirty="0" smtClean="0">
                <a:solidFill>
                  <a:schemeClr val="tx1"/>
                </a:solidFill>
              </a:rPr>
            </a:br>
            <a:r>
              <a:rPr lang="cs-CZ" sz="3600" dirty="0" smtClean="0">
                <a:solidFill>
                  <a:schemeClr val="tx1"/>
                </a:solidFill>
              </a:rPr>
              <a:t>VY_32_INOVACE_272 </a:t>
            </a:r>
            <a:br>
              <a:rPr lang="cs-CZ" sz="3600" dirty="0" smtClean="0">
                <a:solidFill>
                  <a:schemeClr val="tx1"/>
                </a:solidFill>
              </a:rPr>
            </a:br>
            <a:r>
              <a:rPr lang="cs-CZ" sz="3600" dirty="0" smtClean="0">
                <a:solidFill>
                  <a:schemeClr val="tx1"/>
                </a:solidFill>
              </a:rPr>
              <a:t> Karel Jaromír Erben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716" y="260648"/>
            <a:ext cx="7331812" cy="25920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53277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20689"/>
            <a:ext cx="7772400" cy="3024335"/>
          </a:xfrm>
        </p:spPr>
        <p:txBody>
          <a:bodyPr/>
          <a:lstStyle/>
          <a:p>
            <a:r>
              <a:rPr lang="cs-CZ" sz="5400" dirty="0" smtClean="0"/>
              <a:t>Karel Jaromír Erben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221088"/>
            <a:ext cx="6400800" cy="122413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1811 - 1870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9318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268760"/>
            <a:ext cx="4035155" cy="4176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7265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6192688"/>
          </a:xfrm>
        </p:spPr>
        <p:txBody>
          <a:bodyPr/>
          <a:lstStyle/>
          <a:p>
            <a:r>
              <a:rPr lang="cs-CZ" sz="3600" dirty="0" smtClean="0">
                <a:solidFill>
                  <a:schemeClr val="tx1"/>
                </a:solidFill>
              </a:rPr>
              <a:t>Básník a spisovatel, který napsal pouze jedinou původní sbírku balad a tím vstoupil do dějin české literatury.</a:t>
            </a:r>
            <a:br>
              <a:rPr lang="cs-CZ" sz="3600" dirty="0" smtClean="0">
                <a:solidFill>
                  <a:schemeClr val="tx1"/>
                </a:solidFill>
              </a:rPr>
            </a:br>
            <a:r>
              <a:rPr lang="cs-CZ" sz="3600" dirty="0" smtClean="0">
                <a:solidFill>
                  <a:schemeClr val="tx1"/>
                </a:solidFill>
              </a:rPr>
              <a:t>Čerpal z ústní lidové slovesnosti.</a:t>
            </a:r>
            <a:br>
              <a:rPr lang="cs-CZ" sz="3600" dirty="0" smtClean="0">
                <a:solidFill>
                  <a:schemeClr val="tx1"/>
                </a:solidFill>
              </a:rPr>
            </a:br>
            <a:r>
              <a:rPr lang="cs-CZ" sz="3600" dirty="0" smtClean="0">
                <a:solidFill>
                  <a:schemeClr val="tx1"/>
                </a:solidFill>
              </a:rPr>
              <a:t>Sebral, napsal a uspořádal velké množství lidových přísloví, pořekadel, písní, pohádek, bájí a pověstí.</a:t>
            </a:r>
            <a:r>
              <a:rPr lang="cs-CZ" sz="4400" dirty="0" smtClean="0">
                <a:solidFill>
                  <a:schemeClr val="tx1"/>
                </a:solidFill>
              </a:rPr>
              <a:t/>
            </a:r>
            <a:br>
              <a:rPr lang="cs-CZ" sz="4400" dirty="0" smtClean="0">
                <a:solidFill>
                  <a:schemeClr val="tx1"/>
                </a:solidFill>
              </a:rPr>
            </a:br>
            <a:endParaRPr lang="cs-CZ" sz="4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7311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6192688"/>
          </a:xfrm>
        </p:spPr>
        <p:txBody>
          <a:bodyPr/>
          <a:lstStyle/>
          <a:p>
            <a:r>
              <a:rPr lang="cs-CZ" sz="3600" dirty="0" smtClean="0"/>
              <a:t>Dílo: </a:t>
            </a:r>
            <a:r>
              <a:rPr lang="cs-CZ" sz="3600" dirty="0" smtClean="0">
                <a:solidFill>
                  <a:schemeClr val="tx1"/>
                </a:solidFill>
              </a:rPr>
              <a:t>Písně národní v Čechách</a:t>
            </a:r>
            <a:br>
              <a:rPr lang="cs-CZ" sz="3600" dirty="0" smtClean="0">
                <a:solidFill>
                  <a:schemeClr val="tx1"/>
                </a:solidFill>
              </a:rPr>
            </a:br>
            <a:r>
              <a:rPr lang="cs-CZ" sz="3600" dirty="0" smtClean="0">
                <a:solidFill>
                  <a:schemeClr val="tx1"/>
                </a:solidFill>
              </a:rPr>
              <a:t>Prostonárodní písně a říkadla</a:t>
            </a:r>
            <a:br>
              <a:rPr lang="cs-CZ" sz="3600" dirty="0" smtClean="0">
                <a:solidFill>
                  <a:schemeClr val="tx1"/>
                </a:solidFill>
              </a:rPr>
            </a:br>
            <a:r>
              <a:rPr lang="cs-CZ" sz="3600" dirty="0" smtClean="0">
                <a:solidFill>
                  <a:schemeClr val="tx1"/>
                </a:solidFill>
              </a:rPr>
              <a:t>České pohádky</a:t>
            </a:r>
            <a:br>
              <a:rPr lang="cs-CZ" sz="3600" dirty="0" smtClean="0">
                <a:solidFill>
                  <a:schemeClr val="tx1"/>
                </a:solidFill>
              </a:rPr>
            </a:br>
            <a:r>
              <a:rPr lang="cs-CZ" sz="3600" dirty="0" smtClean="0">
                <a:solidFill>
                  <a:schemeClr val="tx1"/>
                </a:solidFill>
              </a:rPr>
              <a:t>Kytice z pověstí národních</a:t>
            </a:r>
            <a:br>
              <a:rPr lang="cs-CZ" sz="3600" dirty="0" smtClean="0">
                <a:solidFill>
                  <a:schemeClr val="tx1"/>
                </a:solidFill>
              </a:rPr>
            </a:br>
            <a:r>
              <a:rPr lang="cs-CZ" sz="3600" dirty="0">
                <a:solidFill>
                  <a:schemeClr val="tx1"/>
                </a:solidFill>
              </a:rPr>
              <a:t/>
            </a:r>
            <a:br>
              <a:rPr lang="cs-CZ" sz="3600" dirty="0">
                <a:solidFill>
                  <a:schemeClr val="tx1"/>
                </a:solidFill>
              </a:rPr>
            </a:br>
            <a:r>
              <a:rPr lang="cs-CZ" sz="3600" dirty="0" smtClean="0">
                <a:solidFill>
                  <a:schemeClr val="tx1"/>
                </a:solidFill>
              </a:rPr>
              <a:t/>
            </a:r>
            <a:br>
              <a:rPr lang="cs-CZ" sz="3600" dirty="0" smtClean="0">
                <a:solidFill>
                  <a:schemeClr val="tx1"/>
                </a:solidFill>
              </a:rPr>
            </a:b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133432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04664"/>
            <a:ext cx="4896544" cy="3672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7930" y="2708920"/>
            <a:ext cx="4559829" cy="34198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79090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6264696"/>
          </a:xfrm>
        </p:spPr>
        <p:txBody>
          <a:bodyPr/>
          <a:lstStyle/>
          <a:p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 smtClean="0"/>
              <a:t>Sbírka „Kytice“</a:t>
            </a:r>
            <a:br>
              <a:rPr lang="cs-CZ" sz="3600" dirty="0" smtClean="0"/>
            </a:br>
            <a:r>
              <a:rPr lang="cs-CZ" sz="3600" dirty="0" smtClean="0">
                <a:solidFill>
                  <a:schemeClr val="tx1"/>
                </a:solidFill>
              </a:rPr>
              <a:t>obsahuje 11 balad, pohádku „Zlatý </a:t>
            </a:r>
            <a:br>
              <a:rPr lang="cs-CZ" sz="3600" dirty="0" smtClean="0">
                <a:solidFill>
                  <a:schemeClr val="tx1"/>
                </a:solidFill>
              </a:rPr>
            </a:br>
            <a:r>
              <a:rPr lang="cs-CZ" sz="3600" dirty="0" smtClean="0">
                <a:solidFill>
                  <a:schemeClr val="tx1"/>
                </a:solidFill>
              </a:rPr>
              <a:t>kolovrat“ a úvodní báseň Kytice</a:t>
            </a:r>
            <a:br>
              <a:rPr lang="cs-CZ" sz="3600" dirty="0" smtClean="0">
                <a:solidFill>
                  <a:schemeClr val="tx1"/>
                </a:solidFill>
              </a:rPr>
            </a:br>
            <a:r>
              <a:rPr lang="cs-CZ" sz="3200" dirty="0" smtClean="0"/>
              <a:t>Balada – epická báseň se smutným dějem a tragickým koncem, smrt hlavního hrdiny je často způsobena střetem s nadpřirozenou silou</a:t>
            </a:r>
            <a:r>
              <a:rPr lang="cs-CZ" sz="3200" dirty="0" smtClean="0">
                <a:solidFill>
                  <a:schemeClr val="tx1"/>
                </a:solidFill>
              </a:rPr>
              <a:t/>
            </a:r>
            <a:br>
              <a:rPr lang="cs-CZ" sz="3200" dirty="0" smtClean="0">
                <a:solidFill>
                  <a:schemeClr val="tx1"/>
                </a:solidFill>
              </a:rPr>
            </a:br>
            <a:r>
              <a:rPr lang="cs-CZ" sz="3200" dirty="0">
                <a:solidFill>
                  <a:schemeClr val="tx1"/>
                </a:solidFill>
              </a:rPr>
              <a:t> </a:t>
            </a:r>
            <a:r>
              <a:rPr lang="cs-CZ" sz="3200" dirty="0" smtClean="0">
                <a:solidFill>
                  <a:schemeClr val="tx1"/>
                </a:solidFill>
              </a:rPr>
              <a:t>   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419470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6192688"/>
          </a:xfrm>
        </p:spPr>
        <p:txBody>
          <a:bodyPr/>
          <a:lstStyle/>
          <a:p>
            <a:r>
              <a:rPr lang="cs-CZ" sz="3600" dirty="0" smtClean="0"/>
              <a:t>Sbírka „Kytice“ obsahuje tyto balady:</a:t>
            </a:r>
            <a:br>
              <a:rPr lang="cs-CZ" sz="3600" dirty="0" smtClean="0"/>
            </a:br>
            <a:r>
              <a:rPr lang="cs-CZ" sz="3200" dirty="0" smtClean="0">
                <a:solidFill>
                  <a:schemeClr val="tx1"/>
                </a:solidFill>
              </a:rPr>
              <a:t>Poklad, Polednice, Štědrý den, Holoubek,</a:t>
            </a:r>
            <a:br>
              <a:rPr lang="cs-CZ" sz="3200" dirty="0" smtClean="0">
                <a:solidFill>
                  <a:schemeClr val="tx1"/>
                </a:solidFill>
              </a:rPr>
            </a:br>
            <a:r>
              <a:rPr lang="cs-CZ" sz="3200" dirty="0" smtClean="0">
                <a:solidFill>
                  <a:schemeClr val="tx1"/>
                </a:solidFill>
              </a:rPr>
              <a:t>Svatební košile, Záhořovo lože, Vodník, Vrba, Lilie, Dceřina kletba, Věštkyně </a:t>
            </a:r>
            <a:br>
              <a:rPr lang="cs-CZ" sz="3200" dirty="0" smtClean="0">
                <a:solidFill>
                  <a:schemeClr val="tx1"/>
                </a:solidFill>
              </a:rPr>
            </a:br>
            <a:r>
              <a:rPr lang="cs-CZ" sz="3600" dirty="0" smtClean="0">
                <a:solidFill>
                  <a:schemeClr val="tx1"/>
                </a:solidFill>
              </a:rPr>
              <a:t/>
            </a:r>
            <a:br>
              <a:rPr lang="cs-CZ" sz="3600" dirty="0" smtClean="0">
                <a:solidFill>
                  <a:schemeClr val="tx1"/>
                </a:solidFill>
              </a:rPr>
            </a:b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590603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7238" y="3424238"/>
            <a:ext cx="7937" cy="7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9638" y="3576638"/>
            <a:ext cx="7937" cy="7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2038" y="3729038"/>
            <a:ext cx="7937" cy="7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8950" y="1130300"/>
            <a:ext cx="3086100" cy="4595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59042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8964488" cy="4896544"/>
          </a:xfrm>
        </p:spPr>
        <p:txBody>
          <a:bodyPr/>
          <a:lstStyle/>
          <a:p>
            <a:r>
              <a:rPr lang="cs-CZ" sz="1600" dirty="0"/>
              <a:t>http://www.google.cz/imgres?imgurl=http://svornost.com/wp-content/uploads/karel-jaromir-erben.jpg&amp;imgrefurl=http://svornost.com/%3Fp%3D2226&amp;h=266&amp;w=257&amp;sz=10&amp;tbnid=Rra3dlG4qs4LtM:&amp;tbnh=90&amp;tbnw=87&amp;prev=/search%3Fq%3Dobr%25C3%25A1zky%2Bkarel%2Bjarom%25C3%25ADr%2BErben%26tbm%3Disch%26tbo%3Du&amp;zoom=1&amp;q=obr%C3%A1zky+karel+jarom%C3%ADr+Erben&amp;docid=-QJVPK2bl5OXNM&amp;hl=cs&amp;sa=X&amp;ei=B72nTtKuO8TKtAbKqYmEDg&amp;sqi=2&amp;ved=0CDEQ9QEwBA&amp;dur=187</a:t>
            </a:r>
          </a:p>
        </p:txBody>
      </p:sp>
    </p:spTree>
    <p:extLst>
      <p:ext uri="{BB962C8B-B14F-4D97-AF65-F5344CB8AC3E}">
        <p14:creationId xmlns:p14="http://schemas.microsoft.com/office/powerpoint/2010/main" val="3916421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424936" cy="6480720"/>
          </a:xfrm>
        </p:spPr>
        <p:txBody>
          <a:bodyPr/>
          <a:lstStyle/>
          <a:p>
            <a:r>
              <a:rPr lang="cs-CZ" sz="1600" dirty="0"/>
              <a:t>http://www.google.cz/imgres?imgurl=http://www.sberatel-ksk.cz/obrazky/201008031839_kytice-karel-jaromir-erben.jpg&amp;imgrefurl=http://www.sberatel-ksk.cz/clanek-kytice-karel-jaromir-erben-sbirka-ing-arch-karla-cermaka-2010080010&amp;h=603&amp;w=405&amp;sz=68&amp;tbnid=ZMrRyHrsovpsFM:&amp;tbnh=90&amp;tbnw=60&amp;prev=/search%3Fq%3Dobr%25C3%25A1zky%2BKarel%2BJarom%25C3%25ADr%2BErben%2B-%2BKytice%26tbm%3Disch%26tbo%3Du&amp;zoom=1&amp;q=obr%C3%A1zky+Karel+Jarom%C3%ADr+Erben+-+Kytice&amp;docid=Ly5erP8VcAD_lM&amp;hl=cs&amp;sa=X&amp;ei=lb-nTqHzMIOwhAfxsemiDg&amp;sqi=2&amp;ved=0CCsQ9QEwAg&amp;dur=6162</a:t>
            </a:r>
          </a:p>
        </p:txBody>
      </p:sp>
    </p:spTree>
    <p:extLst>
      <p:ext uri="{BB962C8B-B14F-4D97-AF65-F5344CB8AC3E}">
        <p14:creationId xmlns:p14="http://schemas.microsoft.com/office/powerpoint/2010/main" val="467997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080120"/>
          </a:xfrm>
        </p:spPr>
        <p:txBody>
          <a:bodyPr/>
          <a:lstStyle/>
          <a:p>
            <a:r>
              <a:rPr lang="cs-CZ" sz="2000" dirty="0"/>
              <a:t>http://www.mimibazar.cz/foto_detail.php?id=34943835&amp;tab=2</a:t>
            </a:r>
          </a:p>
        </p:txBody>
      </p:sp>
      <p:sp>
        <p:nvSpPr>
          <p:cNvPr id="3" name="Obdélník 2"/>
          <p:cNvSpPr/>
          <p:nvPr/>
        </p:nvSpPr>
        <p:spPr>
          <a:xfrm>
            <a:off x="1043608" y="1412776"/>
            <a:ext cx="72008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http://www.mimibazar.cz/foto_detail.php?id=34943845&amp;tab=2</a:t>
            </a:r>
          </a:p>
        </p:txBody>
      </p:sp>
    </p:spTree>
    <p:extLst>
      <p:ext uri="{BB962C8B-B14F-4D97-AF65-F5344CB8AC3E}">
        <p14:creationId xmlns:p14="http://schemas.microsoft.com/office/powerpoint/2010/main" val="3193578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87</TotalTime>
  <Words>77</Words>
  <Application>Microsoft Office PowerPoint</Application>
  <PresentationFormat>Předvádění na obrazovce (4:3)</PresentationFormat>
  <Paragraphs>11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Exekutivní</vt:lpstr>
      <vt:lpstr>ŠABLONA III/2 Karel Jaromír Erben, literatura 8.roč. Mgr. L. Junová, ZŠ Horní Slavkov VY_32_INOVACE_272   Karel Jaromír Erben</vt:lpstr>
      <vt:lpstr>Karel Jaromír Erben</vt:lpstr>
      <vt:lpstr>Prezentace aplikace PowerPoint</vt:lpstr>
      <vt:lpstr>Básník a spisovatel, který napsal pouze jedinou původní sbírku balad a tím vstoupil do dějin české literatury. Čerpal z ústní lidové slovesnosti. Sebral, napsal a uspořádal velké množství lidových přísloví, pořekadel, písní, pohádek, bájí a pověstí. </vt:lpstr>
      <vt:lpstr>Dílo: Písně národní v Čechách Prostonárodní písně a říkadla České pohádky Kytice z pověstí národních   </vt:lpstr>
      <vt:lpstr>Prezentace aplikace PowerPoint</vt:lpstr>
      <vt:lpstr>               Sbírka „Kytice“ obsahuje 11 balad, pohádku „Zlatý  kolovrat“ a úvodní báseň Kytice Balada – epická báseň se smutným dějem a tragickým koncem, smrt hlavního hrdiny je často způsobena střetem s nadpřirozenou silou      </vt:lpstr>
      <vt:lpstr>Sbírka „Kytice“ obsahuje tyto balady: Poklad, Polednice, Štědrý den, Holoubek, Svatební košile, Záhořovo lože, Vodník, Vrba, Lilie, Dceřina kletba, Věštkyně   </vt:lpstr>
      <vt:lpstr>Prezentace aplikace PowerPoint</vt:lpstr>
      <vt:lpstr>http://www.google.cz/imgres?imgurl=http://svornost.com/wp-content/uploads/karel-jaromir-erben.jpg&amp;imgrefurl=http://svornost.com/%3Fp%3D2226&amp;h=266&amp;w=257&amp;sz=10&amp;tbnid=Rra3dlG4qs4LtM:&amp;tbnh=90&amp;tbnw=87&amp;prev=/search%3Fq%3Dobr%25C3%25A1zky%2Bkarel%2Bjarom%25C3%25ADr%2BErben%26tbm%3Disch%26tbo%3Du&amp;zoom=1&amp;q=obr%C3%A1zky+karel+jarom%C3%ADr+Erben&amp;docid=-QJVPK2bl5OXNM&amp;hl=cs&amp;sa=X&amp;ei=B72nTtKuO8TKtAbKqYmEDg&amp;sqi=2&amp;ved=0CDEQ9QEwBA&amp;dur=187</vt:lpstr>
      <vt:lpstr>http://www.google.cz/imgres?imgurl=http://www.sberatel-ksk.cz/obrazky/201008031839_kytice-karel-jaromir-erben.jpg&amp;imgrefurl=http://www.sberatel-ksk.cz/clanek-kytice-karel-jaromir-erben-sbirka-ing-arch-karla-cermaka-2010080010&amp;h=603&amp;w=405&amp;sz=68&amp;tbnid=ZMrRyHrsovpsFM:&amp;tbnh=90&amp;tbnw=60&amp;prev=/search%3Fq%3Dobr%25C3%25A1zky%2BKarel%2BJarom%25C3%25ADr%2BErben%2B-%2BKytice%26tbm%3Disch%26tbo%3Du&amp;zoom=1&amp;q=obr%C3%A1zky+Karel+Jarom%C3%ADr+Erben+-+Kytice&amp;docid=Ly5erP8VcAD_lM&amp;hl=cs&amp;sa=X&amp;ei=lb-nTqHzMIOwhAfxsemiDg&amp;sqi=2&amp;ved=0CCsQ9QEwAg&amp;dur=6162</vt:lpstr>
      <vt:lpstr>http://www.mimibazar.cz/foto_detail.php?id=34943835&amp;tab=2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Karel Jaromír Erben</dc:title>
  <dc:creator>Junová Libuše</dc:creator>
  <cp:lastModifiedBy>Junová Libuše</cp:lastModifiedBy>
  <cp:revision>10</cp:revision>
  <dcterms:created xsi:type="dcterms:W3CDTF">2011-10-25T17:01:25Z</dcterms:created>
  <dcterms:modified xsi:type="dcterms:W3CDTF">2011-10-31T10:28:48Z</dcterms:modified>
</cp:coreProperties>
</file>