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5"/>
  </p:notesMasterIdLst>
  <p:sldIdLst>
    <p:sldId id="256" r:id="rId2"/>
    <p:sldId id="329" r:id="rId3"/>
    <p:sldId id="262" r:id="rId4"/>
    <p:sldId id="257" r:id="rId5"/>
    <p:sldId id="258" r:id="rId6"/>
    <p:sldId id="259" r:id="rId7"/>
    <p:sldId id="260" r:id="rId8"/>
    <p:sldId id="261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8" r:id="rId31"/>
    <p:sldId id="285" r:id="rId32"/>
    <p:sldId id="286" r:id="rId33"/>
    <p:sldId id="287" r:id="rId34"/>
    <p:sldId id="289" r:id="rId35"/>
    <p:sldId id="290" r:id="rId36"/>
    <p:sldId id="291" r:id="rId37"/>
    <p:sldId id="292" r:id="rId38"/>
    <p:sldId id="294" r:id="rId39"/>
    <p:sldId id="293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 varScale="1">
        <p:scale>
          <a:sx n="39" d="100"/>
          <a:sy n="39" d="100"/>
        </p:scale>
        <p:origin x="-13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56A751-D4FF-407A-BB2B-C2CFADB086B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F72F98-AE4D-4385-B52E-D4C1FAEB6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915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F72F98-AE4D-4385-B52E-D4C1FAEB6A4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243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994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393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4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516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913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350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511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308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743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184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784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CE450D-123F-4C7C-88C0-0908D1D907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17529-8F7E-4E0F-A31A-DB95DC507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445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20.xml"/><Relationship Id="rId18" Type="http://schemas.openxmlformats.org/officeDocument/2006/relationships/slide" Target="slide36.xml"/><Relationship Id="rId26" Type="http://schemas.openxmlformats.org/officeDocument/2006/relationships/slide" Target="slide40.xml"/><Relationship Id="rId3" Type="http://schemas.openxmlformats.org/officeDocument/2006/relationships/image" Target="../media/image1.jpeg"/><Relationship Id="rId21" Type="http://schemas.openxmlformats.org/officeDocument/2006/relationships/slide" Target="slide38.xml"/><Relationship Id="rId34" Type="http://schemas.openxmlformats.org/officeDocument/2006/relationships/slide" Target="slide72.xml"/><Relationship Id="rId7" Type="http://schemas.openxmlformats.org/officeDocument/2006/relationships/slide" Target="slide14.xml"/><Relationship Id="rId12" Type="http://schemas.openxmlformats.org/officeDocument/2006/relationships/slide" Target="slide18.xml"/><Relationship Id="rId17" Type="http://schemas.openxmlformats.org/officeDocument/2006/relationships/slide" Target="slide62.xml"/><Relationship Id="rId25" Type="http://schemas.openxmlformats.org/officeDocument/2006/relationships/slide" Target="slide68.xml"/><Relationship Id="rId33" Type="http://schemas.openxmlformats.org/officeDocument/2006/relationships/slide" Target="slide44.xml"/><Relationship Id="rId2" Type="http://schemas.openxmlformats.org/officeDocument/2006/relationships/notesSlide" Target="../notesSlides/notesSlide1.xml"/><Relationship Id="rId16" Type="http://schemas.openxmlformats.org/officeDocument/2006/relationships/slide" Target="slide34.xml"/><Relationship Id="rId20" Type="http://schemas.openxmlformats.org/officeDocument/2006/relationships/slide" Target="slide52.xml"/><Relationship Id="rId29" Type="http://schemas.openxmlformats.org/officeDocument/2006/relationships/slide" Target="slide5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11" Type="http://schemas.openxmlformats.org/officeDocument/2006/relationships/slide" Target="slide32.xml"/><Relationship Id="rId24" Type="http://schemas.openxmlformats.org/officeDocument/2006/relationships/slide" Target="slide50.xml"/><Relationship Id="rId32" Type="http://schemas.openxmlformats.org/officeDocument/2006/relationships/slide" Target="slide56.xml"/><Relationship Id="rId5" Type="http://schemas.openxmlformats.org/officeDocument/2006/relationships/slide" Target="slide10.xml"/><Relationship Id="rId15" Type="http://schemas.openxmlformats.org/officeDocument/2006/relationships/slide" Target="slide48.xml"/><Relationship Id="rId23" Type="http://schemas.openxmlformats.org/officeDocument/2006/relationships/slide" Target="slide64.xml"/><Relationship Id="rId28" Type="http://schemas.openxmlformats.org/officeDocument/2006/relationships/slide" Target="slide26.xml"/><Relationship Id="rId36" Type="http://schemas.openxmlformats.org/officeDocument/2006/relationships/slide" Target="slide58.xml"/><Relationship Id="rId10" Type="http://schemas.openxmlformats.org/officeDocument/2006/relationships/slide" Target="slide46.xml"/><Relationship Id="rId19" Type="http://schemas.openxmlformats.org/officeDocument/2006/relationships/slide" Target="slide22.xml"/><Relationship Id="rId31" Type="http://schemas.openxmlformats.org/officeDocument/2006/relationships/slide" Target="slide42.xml"/><Relationship Id="rId4" Type="http://schemas.openxmlformats.org/officeDocument/2006/relationships/slide" Target="slide6.xml"/><Relationship Id="rId9" Type="http://schemas.openxmlformats.org/officeDocument/2006/relationships/slide" Target="slide60.xml"/><Relationship Id="rId14" Type="http://schemas.openxmlformats.org/officeDocument/2006/relationships/slide" Target="slide8.xml"/><Relationship Id="rId22" Type="http://schemas.openxmlformats.org/officeDocument/2006/relationships/slide" Target="slide24.xml"/><Relationship Id="rId27" Type="http://schemas.openxmlformats.org/officeDocument/2006/relationships/slide" Target="slide28.xml"/><Relationship Id="rId30" Type="http://schemas.openxmlformats.org/officeDocument/2006/relationships/slide" Target="slide30.xml"/><Relationship Id="rId35" Type="http://schemas.openxmlformats.org/officeDocument/2006/relationships/slide" Target="slide7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6120679"/>
          </a:xfrm>
          <a:blipFill>
            <a:blip r:embed="rId2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Slovní druhy (hra)</a:t>
            </a:r>
            <a:br>
              <a:rPr lang="cs-CZ" dirty="0" smtClean="0"/>
            </a:br>
            <a:r>
              <a:rPr lang="cs-CZ" sz="2700" dirty="0" smtClean="0"/>
              <a:t>VY_32_INOVACE_274_Slovní druhy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1800" dirty="0" smtClean="0"/>
              <a:t>šablona III/32</a:t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Mgr. Jablečníková Jarmila</a:t>
            </a:r>
            <a:br>
              <a:rPr lang="cs-CZ" sz="3200" dirty="0" smtClean="0"/>
            </a:br>
            <a:r>
              <a:rPr lang="cs-CZ" sz="3200" dirty="0" smtClean="0"/>
              <a:t>ZŠ Nádražní 683</a:t>
            </a:r>
            <a:br>
              <a:rPr lang="cs-CZ" sz="3200" dirty="0" smtClean="0"/>
            </a:br>
            <a:r>
              <a:rPr lang="cs-CZ" sz="3200" dirty="0" smtClean="0"/>
              <a:t>Horní Slavkov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000" dirty="0" smtClean="0"/>
              <a:t>šablona III/2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5656" y="5013176"/>
            <a:ext cx="6400800" cy="1129680"/>
          </a:xfrm>
        </p:spPr>
        <p:txBody>
          <a:bodyPr>
            <a:normAutofit/>
          </a:bodyPr>
          <a:lstStyle/>
          <a:p>
            <a:endParaRPr lang="cs-CZ" dirty="0" smtClean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594" y="4653136"/>
            <a:ext cx="5057547" cy="1104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8339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Soutěží jednotlivci nebo dvě skupiny žáků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(dle rozhodnutí učitele)</a:t>
            </a:r>
          </a:p>
          <a:p>
            <a:r>
              <a:rPr lang="cs-CZ" dirty="0"/>
              <a:t> </a:t>
            </a:r>
            <a:r>
              <a:rPr lang="cs-CZ" dirty="0" smtClean="0"/>
              <a:t>Žáci symbolem ručičky kliknou na zvolené číslo </a:t>
            </a:r>
          </a:p>
          <a:p>
            <a:r>
              <a:rPr lang="cs-CZ" dirty="0" smtClean="0"/>
              <a:t>Za kladné vyřešení úkolu se získá jeden bod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074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31106"/>
          </a:xfr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Urči slovní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18856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smicípá hvězda 3">
            <a:hlinkClick r:id="rId4" action="ppaction://hlinksldjump" highlightClick="1"/>
          </p:cNvPr>
          <p:cNvSpPr/>
          <p:nvPr/>
        </p:nvSpPr>
        <p:spPr>
          <a:xfrm>
            <a:off x="1844080" y="1305744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smicípá hvězda 4">
            <a:hlinkClick r:id="rId5" action="ppaction://hlinksldjump" highlightClick="1"/>
          </p:cNvPr>
          <p:cNvSpPr/>
          <p:nvPr/>
        </p:nvSpPr>
        <p:spPr>
          <a:xfrm>
            <a:off x="4211960" y="1329261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Osmicípá hvězda 5">
            <a:hlinkClick r:id="rId6" action="ppaction://hlinksldjump" highlightClick="1"/>
          </p:cNvPr>
          <p:cNvSpPr/>
          <p:nvPr/>
        </p:nvSpPr>
        <p:spPr>
          <a:xfrm>
            <a:off x="5364088" y="1329261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smicípá hvězda 6">
            <a:hlinkClick r:id="rId7" action="ppaction://hlinksldjump" highlightClick="1"/>
          </p:cNvPr>
          <p:cNvSpPr/>
          <p:nvPr/>
        </p:nvSpPr>
        <p:spPr>
          <a:xfrm>
            <a:off x="6516216" y="1329261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smicípá hvězda 7">
            <a:hlinkClick r:id="rId8" action="ppaction://hlinksldjump" highlightClick="1"/>
          </p:cNvPr>
          <p:cNvSpPr/>
          <p:nvPr/>
        </p:nvSpPr>
        <p:spPr>
          <a:xfrm>
            <a:off x="7713775" y="1329261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smicípá hvězda 8">
            <a:hlinkClick r:id="rId9" action="ppaction://hlinksldjump" highlightClick="1"/>
          </p:cNvPr>
          <p:cNvSpPr/>
          <p:nvPr/>
        </p:nvSpPr>
        <p:spPr>
          <a:xfrm>
            <a:off x="614652" y="5373216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smicípá hvězda 9">
            <a:hlinkClick r:id="rId10" action="ppaction://hlinksldjump" highlightClick="1"/>
          </p:cNvPr>
          <p:cNvSpPr/>
          <p:nvPr/>
        </p:nvSpPr>
        <p:spPr>
          <a:xfrm>
            <a:off x="616612" y="4376820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22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1" name="Osmicípá hvězda 10">
            <a:hlinkClick r:id="rId11" action="ppaction://hlinksldjump" highlightClick="1"/>
          </p:cNvPr>
          <p:cNvSpPr/>
          <p:nvPr/>
        </p:nvSpPr>
        <p:spPr>
          <a:xfrm>
            <a:off x="611560" y="3356992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smicípá hvězda 11">
            <a:hlinkClick r:id="rId12" action="ppaction://hlinksldjump" highlightClick="1"/>
          </p:cNvPr>
          <p:cNvSpPr/>
          <p:nvPr/>
        </p:nvSpPr>
        <p:spPr>
          <a:xfrm>
            <a:off x="611560" y="2353722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8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3" name="Osmicípá hvězda 12">
            <a:hlinkClick r:id="" action="ppaction://hlinkshowjump?jump=nextslide"/>
          </p:cNvPr>
          <p:cNvSpPr/>
          <p:nvPr/>
        </p:nvSpPr>
        <p:spPr>
          <a:xfrm>
            <a:off x="611560" y="1305744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smicípá hvězda 13">
            <a:hlinkClick r:id="rId13" action="ppaction://hlinksldjump" highlightClick="1"/>
          </p:cNvPr>
          <p:cNvSpPr/>
          <p:nvPr/>
        </p:nvSpPr>
        <p:spPr>
          <a:xfrm>
            <a:off x="1844080" y="2325238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9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5" name="Osmicípá hvězda 14">
            <a:hlinkClick r:id="rId14" action="ppaction://hlinksldjump" highlightClick="1"/>
          </p:cNvPr>
          <p:cNvSpPr/>
          <p:nvPr/>
        </p:nvSpPr>
        <p:spPr>
          <a:xfrm>
            <a:off x="3059832" y="1329261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smicípá hvězda 15">
            <a:hlinkClick r:id="rId15" action="ppaction://hlinksldjump" highlightClick="1"/>
          </p:cNvPr>
          <p:cNvSpPr/>
          <p:nvPr/>
        </p:nvSpPr>
        <p:spPr>
          <a:xfrm>
            <a:off x="1845505" y="4376820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23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7" name="Osmicípá hvězda 16">
            <a:hlinkClick r:id="rId16" action="ppaction://hlinksldjump" highlightClick="1"/>
          </p:cNvPr>
          <p:cNvSpPr/>
          <p:nvPr/>
        </p:nvSpPr>
        <p:spPr>
          <a:xfrm>
            <a:off x="1845505" y="3356992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smicípá hvězda 17">
            <a:hlinkClick r:id="rId17" action="ppaction://hlinksldjump" highlightClick="1"/>
          </p:cNvPr>
          <p:cNvSpPr/>
          <p:nvPr/>
        </p:nvSpPr>
        <p:spPr>
          <a:xfrm>
            <a:off x="1845505" y="5373216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Osmicípá hvězda 18">
            <a:hlinkClick r:id="rId18" action="ppaction://hlinksldjump" highlightClick="1"/>
          </p:cNvPr>
          <p:cNvSpPr/>
          <p:nvPr/>
        </p:nvSpPr>
        <p:spPr>
          <a:xfrm>
            <a:off x="3059832" y="3404234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smicípá hvězda 19">
            <a:hlinkClick r:id="rId19" action="ppaction://hlinksldjump" highlightClick="1"/>
          </p:cNvPr>
          <p:cNvSpPr/>
          <p:nvPr/>
        </p:nvSpPr>
        <p:spPr>
          <a:xfrm>
            <a:off x="3043599" y="2368646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1" name="Osmicípá hvězda 20">
            <a:hlinkClick r:id="rId20" action="ppaction://hlinksldjump" highlightClick="1"/>
          </p:cNvPr>
          <p:cNvSpPr/>
          <p:nvPr/>
        </p:nvSpPr>
        <p:spPr>
          <a:xfrm>
            <a:off x="4208753" y="4376820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25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2" name="Osmicípá hvězda 21">
            <a:hlinkClick r:id="rId21" action="ppaction://hlinksldjump" highlightClick="1"/>
          </p:cNvPr>
          <p:cNvSpPr/>
          <p:nvPr/>
        </p:nvSpPr>
        <p:spPr>
          <a:xfrm>
            <a:off x="4208753" y="3404234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smicípá hvězda 22">
            <a:hlinkClick r:id="rId22" action="ppaction://hlinksldjump" highlightClick="1"/>
          </p:cNvPr>
          <p:cNvSpPr/>
          <p:nvPr/>
        </p:nvSpPr>
        <p:spPr>
          <a:xfrm>
            <a:off x="4211960" y="2353722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11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4" name="Osmicípá hvězda 23">
            <a:hlinkClick r:id="rId23" action="ppaction://hlinksldjump" highlightClick="1"/>
          </p:cNvPr>
          <p:cNvSpPr/>
          <p:nvPr/>
        </p:nvSpPr>
        <p:spPr>
          <a:xfrm>
            <a:off x="3059832" y="5373216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smicípá hvězda 24">
            <a:hlinkClick r:id="rId24" action="ppaction://hlinksldjump" highlightClick="1"/>
          </p:cNvPr>
          <p:cNvSpPr/>
          <p:nvPr/>
        </p:nvSpPr>
        <p:spPr>
          <a:xfrm>
            <a:off x="3059832" y="4376820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24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6" name="Osmicípá hvězda 25">
            <a:hlinkClick r:id="rId25" action="ppaction://hlinksldjump" highlightClick="1"/>
          </p:cNvPr>
          <p:cNvSpPr/>
          <p:nvPr/>
        </p:nvSpPr>
        <p:spPr>
          <a:xfrm>
            <a:off x="4205903" y="5373216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smicípá hvězda 26">
            <a:hlinkClick r:id="rId26" action="ppaction://hlinksldjump" highlightClick="1"/>
          </p:cNvPr>
          <p:cNvSpPr/>
          <p:nvPr/>
        </p:nvSpPr>
        <p:spPr>
          <a:xfrm>
            <a:off x="5364088" y="3404234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smicípá hvězda 27">
            <a:hlinkClick r:id="rId27" action="ppaction://hlinksldjump" highlightClick="1"/>
          </p:cNvPr>
          <p:cNvSpPr/>
          <p:nvPr/>
        </p:nvSpPr>
        <p:spPr>
          <a:xfrm>
            <a:off x="6516216" y="2361309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13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9" name="Osmicípá hvězda 28">
            <a:hlinkClick r:id="rId28" action="ppaction://hlinksldjump" highlightClick="1"/>
          </p:cNvPr>
          <p:cNvSpPr/>
          <p:nvPr/>
        </p:nvSpPr>
        <p:spPr>
          <a:xfrm>
            <a:off x="5335666" y="2353722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12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0" name="Osmicípá hvězda 29">
            <a:hlinkClick r:id="rId29" action="ppaction://hlinksldjump" highlightClick="1"/>
          </p:cNvPr>
          <p:cNvSpPr/>
          <p:nvPr/>
        </p:nvSpPr>
        <p:spPr>
          <a:xfrm>
            <a:off x="5363617" y="4376820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26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1" name="Osmicípá hvězda 30">
            <a:hlinkClick r:id="rId30" action="ppaction://hlinksldjump" highlightClick="1"/>
          </p:cNvPr>
          <p:cNvSpPr/>
          <p:nvPr/>
        </p:nvSpPr>
        <p:spPr>
          <a:xfrm>
            <a:off x="7713775" y="2368646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2" name="Osmicípá hvězda 31">
            <a:hlinkClick r:id="rId31" action="ppaction://hlinksldjump" highlightClick="1"/>
          </p:cNvPr>
          <p:cNvSpPr/>
          <p:nvPr/>
        </p:nvSpPr>
        <p:spPr>
          <a:xfrm>
            <a:off x="6516216" y="3404234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3" name="Osmicípá hvězda 32">
            <a:hlinkClick r:id="rId25" action="ppaction://hlinksldjump" highlightClick="1"/>
          </p:cNvPr>
          <p:cNvSpPr/>
          <p:nvPr/>
        </p:nvSpPr>
        <p:spPr>
          <a:xfrm>
            <a:off x="5334953" y="5370868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4" name="Osmicípá hvězda 33">
            <a:hlinkClick r:id="rId32" action="ppaction://hlinksldjump" highlightClick="1"/>
          </p:cNvPr>
          <p:cNvSpPr/>
          <p:nvPr/>
        </p:nvSpPr>
        <p:spPr>
          <a:xfrm>
            <a:off x="6508786" y="4376820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27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5" name="Osmicípá hvězda 34">
            <a:hlinkClick r:id="rId33" action="ppaction://hlinksldjump" highlightClick="1"/>
          </p:cNvPr>
          <p:cNvSpPr/>
          <p:nvPr/>
        </p:nvSpPr>
        <p:spPr>
          <a:xfrm>
            <a:off x="7701586" y="3404234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Osmicípá hvězda 35">
            <a:hlinkClick r:id="rId34" action="ppaction://hlinksldjump" highlightClick="1"/>
          </p:cNvPr>
          <p:cNvSpPr/>
          <p:nvPr/>
        </p:nvSpPr>
        <p:spPr>
          <a:xfrm>
            <a:off x="7701586" y="5373216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7" name="Osmicípá hvězda 36">
            <a:hlinkClick r:id="rId35" action="ppaction://hlinksldjump" highlightClick="1"/>
          </p:cNvPr>
          <p:cNvSpPr/>
          <p:nvPr/>
        </p:nvSpPr>
        <p:spPr>
          <a:xfrm>
            <a:off x="6509739" y="5373216"/>
            <a:ext cx="914400" cy="914400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8" name="Osmicípá hvězda 37">
            <a:hlinkClick r:id="rId36" action="ppaction://hlinksldjump" highlightClick="1"/>
          </p:cNvPr>
          <p:cNvSpPr/>
          <p:nvPr/>
        </p:nvSpPr>
        <p:spPr>
          <a:xfrm>
            <a:off x="7701586" y="4376820"/>
            <a:ext cx="914400" cy="914400"/>
          </a:xfrm>
          <a:prstGeom prst="star8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28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04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 algn="ctr">
              <a:buNone/>
            </a:pPr>
            <a:r>
              <a:rPr lang="cs-CZ" sz="4800" dirty="0"/>
              <a:t> </a:t>
            </a:r>
            <a:r>
              <a:rPr lang="cs-CZ" sz="4800" dirty="0" smtClean="0"/>
              <a:t>1.  </a:t>
            </a:r>
          </a:p>
          <a:p>
            <a:pPr marL="0" indent="0" algn="ctr">
              <a:buNone/>
            </a:pPr>
            <a:r>
              <a:rPr lang="cs-CZ" sz="4800" dirty="0" smtClean="0"/>
              <a:t> Nastalo krásné </a:t>
            </a:r>
            <a:r>
              <a:rPr lang="cs-CZ" sz="4800" dirty="0" smtClean="0">
                <a:solidFill>
                  <a:srgbClr val="FF0000"/>
                </a:solidFill>
              </a:rPr>
              <a:t>ráno.</a:t>
            </a:r>
          </a:p>
          <a:p>
            <a:pPr marL="0" indent="0" algn="ctr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8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800" dirty="0" smtClean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0217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832648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1.</a:t>
            </a:r>
            <a:endParaRPr lang="cs-CZ" dirty="0"/>
          </a:p>
        </p:txBody>
      </p:sp>
      <p:sp>
        <p:nvSpPr>
          <p:cNvPr id="5" name="Osmicípá hvězda 4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PODSTATNÉ JMÉNO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161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2.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Brzy </a:t>
            </a:r>
            <a:r>
              <a:rPr lang="cs-CZ" sz="4400" dirty="0" smtClean="0">
                <a:solidFill>
                  <a:srgbClr val="FF0000"/>
                </a:solidFill>
              </a:rPr>
              <a:t>ráno </a:t>
            </a:r>
            <a:r>
              <a:rPr lang="cs-CZ" sz="4400" dirty="0" smtClean="0"/>
              <a:t>jsme odjeli na hory.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6" name="Obdélník 5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6327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2.</a:t>
            </a:r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PŘÍSLOVCE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33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3.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Děti slušně </a:t>
            </a:r>
            <a:r>
              <a:rPr lang="cs-CZ" sz="4400" dirty="0" smtClean="0">
                <a:solidFill>
                  <a:srgbClr val="FF0000"/>
                </a:solidFill>
              </a:rPr>
              <a:t>zdraví.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1335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3.</a:t>
            </a:r>
            <a:endParaRPr lang="cs-CZ" dirty="0"/>
          </a:p>
          <a:p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SLOVESO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1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4.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Zdraví </a:t>
            </a:r>
            <a:r>
              <a:rPr lang="cs-CZ" sz="4400" dirty="0" smtClean="0"/>
              <a:t>lidé jsou šťastní.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129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4.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PŘÍDAVNÉ JMÉNO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62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5.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Zdraví </a:t>
            </a:r>
            <a:r>
              <a:rPr lang="cs-CZ" sz="4400" dirty="0" smtClean="0"/>
              <a:t>je pro nás důležité.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599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5.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smicípá hvězda 4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PODSTATNÉ JMÉNO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77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6.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Šli jsme </a:t>
            </a:r>
            <a:r>
              <a:rPr lang="cs-CZ" sz="4400" dirty="0" smtClean="0">
                <a:solidFill>
                  <a:srgbClr val="FF0000"/>
                </a:solidFill>
              </a:rPr>
              <a:t>okolo.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7153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6.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smicípá hvězda 4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PŘÍSLOVCE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93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7.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Okolo </a:t>
            </a:r>
            <a:r>
              <a:rPr lang="cs-CZ" sz="4400" dirty="0" smtClean="0"/>
              <a:t>rybníka rostly vysoké stromy.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007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7.</a:t>
            </a:r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PŘEDLOŽKA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608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8.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Nemocný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smtClean="0"/>
              <a:t>sténal na lůžku.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68343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8.</a:t>
            </a:r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PODSTATNÉ JMÉNO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4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9.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Nemocný </a:t>
            </a:r>
            <a:r>
              <a:rPr lang="cs-CZ" sz="4400" dirty="0" smtClean="0"/>
              <a:t>člověk odešel k lékaři.</a:t>
            </a:r>
          </a:p>
          <a:p>
            <a:pPr marL="0" indent="0" algn="ctr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5318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9.</a:t>
            </a:r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PŘÍDAVNÉ JMÉNO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61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10.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Přál si, </a:t>
            </a:r>
            <a:r>
              <a:rPr lang="cs-CZ" sz="4400" dirty="0" smtClean="0">
                <a:solidFill>
                  <a:srgbClr val="C00000"/>
                </a:solidFill>
              </a:rPr>
              <a:t>aby </a:t>
            </a:r>
            <a:r>
              <a:rPr lang="cs-CZ" sz="4400" dirty="0" smtClean="0"/>
              <a:t>tam mohl být.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1049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5865515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10.</a:t>
            </a:r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SPOJKA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31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11.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Večer </a:t>
            </a:r>
            <a:r>
              <a:rPr lang="cs-CZ" sz="4400" dirty="0" smtClean="0"/>
              <a:t>se zatáhlo.</a:t>
            </a:r>
          </a:p>
          <a:p>
            <a:pPr marL="0" indent="0" algn="ctr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2557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11.</a:t>
            </a:r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PŘÍSLOVCE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693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12.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Aby </a:t>
            </a:r>
            <a:r>
              <a:rPr lang="cs-CZ" sz="4400" dirty="0" smtClean="0"/>
              <a:t>se to tak dozvěděla maminka!</a:t>
            </a:r>
          </a:p>
          <a:p>
            <a:pPr marL="0" indent="0" algn="ctr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88669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120680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12.</a:t>
            </a:r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ČÁSTICE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99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13.</a:t>
            </a:r>
          </a:p>
          <a:p>
            <a:pPr marL="0" indent="0" algn="ctr">
              <a:buNone/>
            </a:pPr>
            <a:r>
              <a:rPr lang="cs-CZ" sz="4400" dirty="0" smtClean="0"/>
              <a:t>Nastal krásný </a:t>
            </a:r>
            <a:r>
              <a:rPr lang="cs-CZ" sz="4400" dirty="0" smtClean="0">
                <a:solidFill>
                  <a:srgbClr val="C00000"/>
                </a:solidFill>
              </a:rPr>
              <a:t>večer.</a:t>
            </a:r>
          </a:p>
          <a:p>
            <a:pPr marL="0" indent="0" algn="ctr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8589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13.</a:t>
            </a:r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971600" y="1051457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PODSTATNÉ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JMÉNO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7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14.</a:t>
            </a: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Přijdu k vám až </a:t>
            </a:r>
            <a:r>
              <a:rPr lang="cs-CZ" sz="4400" dirty="0" smtClean="0">
                <a:solidFill>
                  <a:srgbClr val="C00000"/>
                </a:solidFill>
              </a:rPr>
              <a:t>večer.</a:t>
            </a:r>
          </a:p>
          <a:p>
            <a:pPr marL="0" indent="0" algn="ctr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400" dirty="0" smtClean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49080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9610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264696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PŘÍSLOVCE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14.</a:t>
            </a:r>
            <a:endParaRPr lang="cs-CZ" dirty="0"/>
          </a:p>
        </p:txBody>
      </p:sp>
      <p:sp>
        <p:nvSpPr>
          <p:cNvPr id="8" name="Tlačítko akce: Dopředu nebo Další 7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40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</a:t>
            </a:r>
          </a:p>
          <a:p>
            <a:pPr marL="0" indent="0" algn="ctr">
              <a:buNone/>
            </a:pPr>
            <a:r>
              <a:rPr lang="cs-CZ" dirty="0" smtClean="0"/>
              <a:t>15.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Rozhlížel se zvědavě </a:t>
            </a:r>
            <a:r>
              <a:rPr lang="cs-CZ" sz="4400" dirty="0" smtClean="0">
                <a:solidFill>
                  <a:srgbClr val="FF0000"/>
                </a:solidFill>
              </a:rPr>
              <a:t>kolem.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211069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072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15.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343562" y="927151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PŘÍSLOVCE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47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16.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Chlapec se pyšnil svým </a:t>
            </a:r>
            <a:r>
              <a:rPr lang="cs-CZ" sz="4400" dirty="0" smtClean="0">
                <a:solidFill>
                  <a:srgbClr val="FF0000"/>
                </a:solidFill>
              </a:rPr>
              <a:t>kolem.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211069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3677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16.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5" name="Osmicípá hvězda 4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PODSTATNÉ JMÉNO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27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17.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Šli jsme </a:t>
            </a:r>
            <a:r>
              <a:rPr lang="cs-CZ" sz="4400" dirty="0" smtClean="0">
                <a:solidFill>
                  <a:srgbClr val="FF0000"/>
                </a:solidFill>
              </a:rPr>
              <a:t>kolem </a:t>
            </a:r>
            <a:r>
              <a:rPr lang="cs-CZ" sz="4400" dirty="0" smtClean="0"/>
              <a:t>vašeho domu.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211069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0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17.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PŘEDLOŽKA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573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18.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Několik </a:t>
            </a:r>
            <a:r>
              <a:rPr lang="cs-CZ" sz="4400" dirty="0" smtClean="0"/>
              <a:t>dětí běhalo po hřišti.</a:t>
            </a: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211069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686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18.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ČÍSLOVKA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2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19.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Viděli jsme </a:t>
            </a:r>
            <a:r>
              <a:rPr lang="cs-CZ" sz="4400" dirty="0" smtClean="0">
                <a:solidFill>
                  <a:srgbClr val="FF0000"/>
                </a:solidFill>
              </a:rPr>
              <a:t>je </a:t>
            </a:r>
            <a:r>
              <a:rPr lang="cs-CZ" sz="4400" dirty="0" smtClean="0"/>
              <a:t>pracovat na zahradě.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211069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385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19.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ZÁJMENO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853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20.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Je </a:t>
            </a:r>
            <a:r>
              <a:rPr lang="cs-CZ" sz="4400" dirty="0" smtClean="0"/>
              <a:t>už Adélka doma?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211069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5689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20.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SLOVESO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38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21.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Pro </a:t>
            </a:r>
            <a:r>
              <a:rPr lang="cs-CZ" sz="4400" dirty="0" smtClean="0"/>
              <a:t>nemoc nepřišel do školy.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211069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7154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21.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PŘEDLOŽKA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1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22.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Jejich obrazy </a:t>
            </a:r>
            <a:r>
              <a:rPr lang="cs-CZ" sz="4400" dirty="0" smtClean="0">
                <a:solidFill>
                  <a:srgbClr val="FF0000"/>
                </a:solidFill>
              </a:rPr>
              <a:t>zdobí</a:t>
            </a:r>
            <a:r>
              <a:rPr lang="cs-CZ" sz="4400" dirty="0" smtClean="0"/>
              <a:t> stěny zámku.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211069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12448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22.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SLOVESO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985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23.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Umyl </a:t>
            </a:r>
            <a:r>
              <a:rPr lang="cs-CZ" sz="4400" dirty="0" smtClean="0">
                <a:solidFill>
                  <a:srgbClr val="FF0000"/>
                </a:solidFill>
              </a:rPr>
              <a:t>se </a:t>
            </a:r>
            <a:r>
              <a:rPr lang="cs-CZ" sz="4400" dirty="0" smtClean="0"/>
              <a:t>ve studené vodě.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211069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3020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23.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ZÁJMENO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56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24.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Se</a:t>
            </a:r>
            <a:r>
              <a:rPr lang="cs-CZ" sz="4400" dirty="0" smtClean="0"/>
              <a:t> sestrou odešla do kina.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4141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24.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PŘEDLOŽKA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68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25.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A před chalupou z koně </a:t>
            </a:r>
            <a:r>
              <a:rPr lang="cs-CZ" sz="4400" dirty="0" smtClean="0">
                <a:solidFill>
                  <a:srgbClr val="FF0000"/>
                </a:solidFill>
              </a:rPr>
              <a:t>hop!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26087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25.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CITOSLOVCE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11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26.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Polévku jíme z </a:t>
            </a:r>
            <a:r>
              <a:rPr lang="cs-CZ" sz="4400" dirty="0" smtClean="0">
                <a:solidFill>
                  <a:srgbClr val="FF0000"/>
                </a:solidFill>
              </a:rPr>
              <a:t>hlubokého </a:t>
            </a:r>
            <a:r>
              <a:rPr lang="cs-CZ" sz="4400" dirty="0" smtClean="0"/>
              <a:t>talíře.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410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26.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PŘÍDAVNÉ JMÉNO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0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27.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Slyšeli </a:t>
            </a:r>
            <a:r>
              <a:rPr lang="cs-CZ" sz="4400" dirty="0" smtClean="0">
                <a:solidFill>
                  <a:srgbClr val="FF0000"/>
                </a:solidFill>
              </a:rPr>
              <a:t>jsme </a:t>
            </a:r>
            <a:r>
              <a:rPr lang="cs-CZ" sz="4400" dirty="0" smtClean="0"/>
              <a:t>nádhernou hudbu.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3482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27.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SLOVESO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12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28.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Otcovi </a:t>
            </a:r>
            <a:r>
              <a:rPr lang="cs-CZ" sz="4400" dirty="0" smtClean="0"/>
              <a:t>synové už tu nebydlí.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5882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28.</a:t>
            </a:r>
          </a:p>
          <a:p>
            <a:pPr marL="0" indent="0" algn="ctr">
              <a:buNone/>
            </a:pPr>
            <a:endParaRPr lang="cs-CZ" dirty="0" smtClean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PŘÍDAVNÉ JMÉNO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86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29.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Kdo </a:t>
            </a:r>
            <a:r>
              <a:rPr lang="cs-CZ" sz="4400" dirty="0" smtClean="0"/>
              <a:t>z vás to udělal?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5637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29.</a:t>
            </a:r>
          </a:p>
          <a:p>
            <a:pPr marL="0" indent="0" algn="ctr">
              <a:buNone/>
            </a:pPr>
            <a:endParaRPr lang="cs-CZ" dirty="0" smtClean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ZÁJMENO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259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30.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Věděl, </a:t>
            </a:r>
            <a:r>
              <a:rPr lang="cs-CZ" sz="4400" dirty="0" smtClean="0">
                <a:solidFill>
                  <a:srgbClr val="FF0000"/>
                </a:solidFill>
              </a:rPr>
              <a:t>že </a:t>
            </a:r>
            <a:r>
              <a:rPr lang="cs-CZ" sz="4400" dirty="0" smtClean="0"/>
              <a:t>to neudělal.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9170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30.</a:t>
            </a: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SPOJKA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93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31.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Skok </a:t>
            </a:r>
            <a:r>
              <a:rPr lang="cs-CZ" sz="4400" dirty="0" smtClean="0"/>
              <a:t>do vody se mu povedl.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7028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31.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PODSTATNÉ JMÉNO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40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32.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Běžel jsem </a:t>
            </a:r>
            <a:r>
              <a:rPr lang="cs-CZ" sz="4400" dirty="0" smtClean="0">
                <a:solidFill>
                  <a:srgbClr val="FF0000"/>
                </a:solidFill>
              </a:rPr>
              <a:t>rychle </a:t>
            </a:r>
            <a:r>
              <a:rPr lang="cs-CZ" sz="4400" dirty="0" smtClean="0"/>
              <a:t>domů.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4072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32.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PŘÍSLOVCE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70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33.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Jeden </a:t>
            </a:r>
            <a:r>
              <a:rPr lang="cs-CZ" sz="4400" dirty="0" smtClean="0"/>
              <a:t>nesl pušku na rameně.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480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33.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ČÍSLOVKA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063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34.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smtClean="0">
                <a:solidFill>
                  <a:srgbClr val="FF0000"/>
                </a:solidFill>
              </a:rPr>
              <a:t>Psí </a:t>
            </a:r>
            <a:r>
              <a:rPr lang="cs-CZ" sz="4400" smtClean="0"/>
              <a:t>bouda </a:t>
            </a:r>
            <a:r>
              <a:rPr lang="cs-CZ" sz="4400" dirty="0" smtClean="0"/>
              <a:t>stála na dvoře.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6704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34.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PŘÍDAVNÉ JMÉNO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395476" y="5229199"/>
            <a:ext cx="1042416" cy="803979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794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35.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Brzy </a:t>
            </a:r>
            <a:r>
              <a:rPr lang="cs-CZ" sz="4400" dirty="0" smtClean="0"/>
              <a:t>bude konec hodiny.</a:t>
            </a: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bdélník 3">
            <a:hlinkClick r:id="" action="ppaction://hlinkshowjump?jump=nextslide" highlightClick="1"/>
          </p:cNvPr>
          <p:cNvSpPr/>
          <p:nvPr/>
        </p:nvSpPr>
        <p:spPr>
          <a:xfrm>
            <a:off x="2987824" y="4154938"/>
            <a:ext cx="2858616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7997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35.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smicípá hvězda 3">
            <a:hlinkClick r:id="rId2" action="ppaction://hlinksldjump" highlightClick="1"/>
          </p:cNvPr>
          <p:cNvSpPr/>
          <p:nvPr/>
        </p:nvSpPr>
        <p:spPr>
          <a:xfrm>
            <a:off x="1115616" y="980728"/>
            <a:ext cx="6552728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PŘÍSLOVCE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586964" y="5220624"/>
            <a:ext cx="1042416" cy="737232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14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521</Words>
  <Application>Microsoft Office PowerPoint</Application>
  <PresentationFormat>Předvádění na obrazovce (4:3)</PresentationFormat>
  <Paragraphs>328</Paragraphs>
  <Slides>73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73</vt:i4>
      </vt:variant>
    </vt:vector>
  </HeadingPairs>
  <TitlesOfParts>
    <vt:vector size="74" baseType="lpstr">
      <vt:lpstr>Motiv systému Office</vt:lpstr>
      <vt:lpstr> Slovní druhy (hra) VY_32_INOVACE_274_Slovní druhy  šablona III/32  Mgr. Jablečníková Jarmila ZŠ Nádražní 683 Horní Slavkov  šablona III/2  </vt:lpstr>
      <vt:lpstr>NÁVOD</vt:lpstr>
      <vt:lpstr>Urči slovní druhy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Nováková Lenka</cp:lastModifiedBy>
  <cp:revision>39</cp:revision>
  <dcterms:created xsi:type="dcterms:W3CDTF">2011-11-07T19:42:13Z</dcterms:created>
  <dcterms:modified xsi:type="dcterms:W3CDTF">2011-11-29T09:02:39Z</dcterms:modified>
</cp:coreProperties>
</file>