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2" r:id="rId3"/>
    <p:sldId id="257" r:id="rId4"/>
    <p:sldId id="263" r:id="rId5"/>
    <p:sldId id="268" r:id="rId6"/>
    <p:sldId id="258" r:id="rId7"/>
    <p:sldId id="265" r:id="rId8"/>
    <p:sldId id="269" r:id="rId9"/>
    <p:sldId id="259" r:id="rId10"/>
    <p:sldId id="266" r:id="rId11"/>
    <p:sldId id="267" r:id="rId12"/>
    <p:sldId id="260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84" y="-3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AC515B68-49C9-4270-84D7-3DA0106719E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6879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E34ED1D0-F7DB-4AD9-9B9B-1A3E65A43AE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64178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/>
              <a:t>VÝVOJ DĚTSKÉHO VÝTVARNÉHO PROJEVU podle Victora </a:t>
            </a:r>
            <a:r>
              <a:rPr lang="cs-CZ" b="1" u="sng" dirty="0" err="1" smtClean="0"/>
              <a:t>Löwenfelda</a:t>
            </a:r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dirty="0"/>
              <a:t>= tzv. stadiální </a:t>
            </a:r>
            <a:r>
              <a:rPr lang="cs-CZ" dirty="0" smtClean="0"/>
              <a:t>vývoj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0070C0"/>
                </a:solidFill>
              </a:rPr>
              <a:t>1.část</a:t>
            </a:r>
            <a:endParaRPr lang="cs-CZ" sz="6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1078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332656"/>
            <a:ext cx="7772400" cy="1470025"/>
          </a:xfrm>
        </p:spPr>
        <p:txBody>
          <a:bodyPr/>
          <a:lstStyle/>
          <a:p>
            <a:pPr algn="l"/>
            <a:r>
              <a:rPr lang="cs-CZ" b="1" u="sng" dirty="0" smtClean="0"/>
              <a:t>STADIUM ČÁRANIC</a:t>
            </a:r>
            <a:endParaRPr lang="cs-CZ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2681536"/>
            <a:ext cx="8424936" cy="4176464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a) kolem 2.roku – </a:t>
            </a:r>
            <a:r>
              <a:rPr lang="cs-CZ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chaotické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bezzáměrné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					čáranice</a:t>
            </a:r>
          </a:p>
          <a:p>
            <a:pPr algn="l"/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) po 6 měsících od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začátku chaotického čárání </a:t>
            </a:r>
          </a:p>
          <a:p>
            <a:pPr algn="l"/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          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kontrolované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čáranice</a:t>
            </a:r>
          </a:p>
          <a:p>
            <a:pPr algn="l"/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) před 4. rokem – </a:t>
            </a:r>
            <a:r>
              <a:rPr lang="cs-CZ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nazývané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čáranice</a:t>
            </a:r>
          </a:p>
          <a:p>
            <a:pPr algn="l"/>
            <a:r>
              <a:rPr lang="cs-CZ" dirty="0">
                <a:solidFill>
                  <a:schemeClr val="tx1"/>
                </a:solidFill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312966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229600" cy="609600"/>
          </a:xfrm>
        </p:spPr>
        <p:txBody>
          <a:bodyPr>
            <a:normAutofit fontScale="90000"/>
          </a:bodyPr>
          <a:lstStyle/>
          <a:p>
            <a:r>
              <a:rPr lang="cs-CZ" sz="4000" b="1" dirty="0">
                <a:solidFill>
                  <a:srgbClr val="0070C0"/>
                </a:solidFill>
              </a:rPr>
              <a:t>Chaotické čáranice</a:t>
            </a:r>
          </a:p>
        </p:txBody>
      </p:sp>
      <p:pic>
        <p:nvPicPr>
          <p:cNvPr id="4102" name="Picture 6" descr="obr1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1133475"/>
            <a:ext cx="8229600" cy="54594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7849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ve stadiu </a:t>
            </a:r>
            <a:r>
              <a:rPr lang="cs-CZ" u="sng" dirty="0"/>
              <a:t>chaotických čáranic</a:t>
            </a:r>
            <a:r>
              <a:rPr lang="cs-CZ" dirty="0"/>
              <a:t> převládá motorika nad zrakovou kontrolou, proto dítě často odvrací hlavu a přitom kreslí dál, nerespektuje formát</a:t>
            </a:r>
          </a:p>
          <a:p>
            <a:endParaRPr lang="cs-CZ" dirty="0"/>
          </a:p>
        </p:txBody>
      </p:sp>
      <p:pic>
        <p:nvPicPr>
          <p:cNvPr id="1026" name="Picture 2" descr="C:\Documents and Settings\Uživatel\Plocha\Nová složka\fig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564904"/>
            <a:ext cx="4032448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živatel\Plocha\Nová složka\fig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708920"/>
            <a:ext cx="3840427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3164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Uživatel\Plocha\Nová složka\5-Scat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7920880" cy="6019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72228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 type="title"/>
          </p:nvPr>
        </p:nvSpPr>
        <p:spPr>
          <a:xfrm>
            <a:off x="533400" y="1219200"/>
            <a:ext cx="8229600" cy="1417712"/>
          </a:xfrm>
        </p:spPr>
        <p:txBody>
          <a:bodyPr>
            <a:noAutofit/>
          </a:bodyPr>
          <a:lstStyle/>
          <a:p>
            <a:pPr algn="l"/>
            <a:r>
              <a:rPr lang="cs-CZ" sz="2400" b="1" dirty="0"/>
              <a:t>Čáranice nabývají na pestrosti. Linie mohou být kresleny různými směry, okrouhle, vzácněji se setkáme s tečkami nebo krátkými čarami. (Dítě v této fázi nerado odtrhává tužku od papíru a přerušuje kresbu.)</a:t>
            </a:r>
          </a:p>
        </p:txBody>
      </p:sp>
      <p:sp>
        <p:nvSpPr>
          <p:cNvPr id="6154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1447800" y="304800"/>
            <a:ext cx="6019800" cy="914400"/>
          </a:xfrm>
        </p:spPr>
        <p:txBody>
          <a:bodyPr/>
          <a:lstStyle/>
          <a:p>
            <a:pPr algn="ctr">
              <a:buFontTx/>
              <a:buNone/>
            </a:pPr>
            <a:r>
              <a:rPr lang="cs-CZ" sz="4000" b="1" dirty="0">
                <a:solidFill>
                  <a:srgbClr val="0070C0"/>
                </a:solidFill>
              </a:rPr>
              <a:t>Kontrolované čáranice</a:t>
            </a:r>
          </a:p>
        </p:txBody>
      </p:sp>
      <p:pic>
        <p:nvPicPr>
          <p:cNvPr id="6152" name="Picture 8" descr="obr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0" y="2971800"/>
            <a:ext cx="4572000" cy="32019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153" name="Picture 9" descr="obr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2971800"/>
            <a:ext cx="4419600" cy="317976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78592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887724" y="476672"/>
            <a:ext cx="7776864" cy="2664296"/>
          </a:xfrm>
        </p:spPr>
        <p:txBody>
          <a:bodyPr>
            <a:normAutofit/>
          </a:bodyPr>
          <a:lstStyle/>
          <a:p>
            <a:pPr algn="l"/>
            <a:r>
              <a:rPr lang="cs-CZ" dirty="0">
                <a:solidFill>
                  <a:schemeClr val="tx1"/>
                </a:solidFill>
              </a:rPr>
              <a:t>ve stadiu </a:t>
            </a:r>
            <a:r>
              <a:rPr lang="cs-CZ" u="sng" dirty="0">
                <a:solidFill>
                  <a:schemeClr val="tx1"/>
                </a:solidFill>
              </a:rPr>
              <a:t>kontrolovaných čáranic</a:t>
            </a:r>
            <a:r>
              <a:rPr lang="cs-CZ" dirty="0">
                <a:solidFill>
                  <a:schemeClr val="tx1"/>
                </a:solidFill>
              </a:rPr>
              <a:t> si dítě začíná všímat stopy, experimentuje s ní, respektuje formát papíru, objevuje izolovanou linii, křížící se linie, uzavřený tvar</a:t>
            </a:r>
          </a:p>
          <a:p>
            <a:pPr algn="l"/>
            <a:endParaRPr lang="cs-CZ" dirty="0"/>
          </a:p>
        </p:txBody>
      </p:sp>
      <p:pic>
        <p:nvPicPr>
          <p:cNvPr id="2050" name="Picture 2" descr="C:\Documents and Settings\Uživatel\Plocha\Nová složka\fig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948470"/>
            <a:ext cx="2808312" cy="3276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Uživatel\Plocha\Nová složka\KinsScrib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1963" y="2948470"/>
            <a:ext cx="5044098" cy="3909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1620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Uživatel\Plocha\Nová složka\CScrib2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067" y="332656"/>
            <a:ext cx="7632848" cy="6092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26018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990600"/>
            <a:ext cx="7558608" cy="1862336"/>
          </a:xfrm>
        </p:spPr>
        <p:txBody>
          <a:bodyPr>
            <a:normAutofit fontScale="92500"/>
          </a:bodyPr>
          <a:lstStyle/>
          <a:p>
            <a:pPr>
              <a:buFontTx/>
              <a:buNone/>
            </a:pPr>
            <a:r>
              <a:rPr lang="cs-CZ" sz="1200" dirty="0"/>
              <a:t>     </a:t>
            </a:r>
            <a:r>
              <a:rPr lang="cs-CZ" sz="1200" dirty="0" smtClean="0"/>
              <a:t>	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Ačkoli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se vzhled čáranic příliš nezměnil, dítě již může mít od počátku jasnou představu o tom, co chce nakreslit. Nyní, když vytváří různé znaky na papíře, zároveň si pod nimi představuje něco, 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co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může být obsahem jeho kresby.</a:t>
            </a:r>
          </a:p>
        </p:txBody>
      </p:sp>
      <p:pic>
        <p:nvPicPr>
          <p:cNvPr id="9223" name="Picture 7" descr="obr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743201" y="2988781"/>
            <a:ext cx="3484983" cy="3869218"/>
          </a:xfrm>
          <a:noFill/>
          <a:ln w="9525">
            <a:solidFill>
              <a:srgbClr val="0070C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224" name="Rectangle 8"/>
          <p:cNvSpPr>
            <a:spLocks noGrp="1" noChangeArrowheads="1"/>
          </p:cNvSpPr>
          <p:nvPr>
            <p:ph type="title"/>
          </p:nvPr>
        </p:nvSpPr>
        <p:spPr>
          <a:xfrm>
            <a:off x="381000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dirty="0">
                <a:solidFill>
                  <a:srgbClr val="0070C0"/>
                </a:solidFill>
              </a:rPr>
              <a:t>Nazývané čáranice</a:t>
            </a:r>
          </a:p>
        </p:txBody>
      </p:sp>
    </p:spTree>
    <p:extLst>
      <p:ext uri="{BB962C8B-B14F-4D97-AF65-F5344CB8AC3E}">
        <p14:creationId xmlns:p14="http://schemas.microsoft.com/office/powerpoint/2010/main" val="1617118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67544" y="260649"/>
            <a:ext cx="8208912" cy="30963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ve stadiu </a:t>
            </a:r>
            <a:r>
              <a:rPr lang="cs-CZ" u="sng" dirty="0"/>
              <a:t>nazývaných čáranic</a:t>
            </a:r>
            <a:r>
              <a:rPr lang="cs-CZ" dirty="0"/>
              <a:t> se kresba pozvolna dostává pod nadvládu představy, spojení kresby a představy je ale labilní, často na základě určité části kresby, navenek nelze tuto fázi rozpoznat, pouze dítě čáranici dodatečně nazve, pojmenuje</a:t>
            </a:r>
          </a:p>
          <a:p>
            <a:endParaRPr lang="cs-CZ" dirty="0"/>
          </a:p>
        </p:txBody>
      </p:sp>
      <p:pic>
        <p:nvPicPr>
          <p:cNvPr id="3074" name="Picture 2" descr="C:\Documents and Settings\Uživatel\Plocha\Nová složka\fig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140968"/>
            <a:ext cx="432048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694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683568" y="620688"/>
            <a:ext cx="7776864" cy="5184576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 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Existuje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vztah mezi způsobem čárání a vlivy prostředí.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Děti citlivé a bázlivé jsou takové i při čárání (jako v ostatních situacích).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	Dítě, které ztratilo sebedůvěru ve své schopnosti přizpůsobení se novým situacím, se uchyluje ke stereotypii a opakování</a:t>
            </a:r>
            <a:r>
              <a:rPr lang="cs-CZ" sz="1800" b="1" dirty="0"/>
              <a:t>. </a:t>
            </a:r>
          </a:p>
        </p:txBody>
      </p:sp>
      <p:pic>
        <p:nvPicPr>
          <p:cNvPr id="4098" name="Picture 2" descr="C:\Documents and Settings\Uživatel\Plocha\Nová složka\fig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789040"/>
            <a:ext cx="2016224" cy="2370930"/>
          </a:xfrm>
          <a:prstGeom prst="rect">
            <a:avLst/>
          </a:prstGeom>
          <a:noFill/>
          <a:ln w="34925"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4013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71" name="Picture 7" descr="obr5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260647"/>
            <a:ext cx="9756576" cy="65458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384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/>
              <a:t>p</a:t>
            </a:r>
            <a:r>
              <a:rPr lang="cs-CZ" dirty="0" smtClean="0"/>
              <a:t>oužité zdroje: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147248" cy="4525963"/>
          </a:xfrm>
        </p:spPr>
        <p:txBody>
          <a:bodyPr>
            <a:normAutofit/>
          </a:bodyPr>
          <a:lstStyle/>
          <a:p>
            <a:r>
              <a:rPr lang="cs-CZ" sz="2000" dirty="0" err="1"/>
              <a:t>Lowenfeld</a:t>
            </a:r>
            <a:r>
              <a:rPr lang="cs-CZ" sz="2000" dirty="0"/>
              <a:t>, V, </a:t>
            </a:r>
            <a:r>
              <a:rPr lang="cs-CZ" sz="2000" dirty="0" err="1"/>
              <a:t>Brittain</a:t>
            </a:r>
            <a:r>
              <a:rPr lang="cs-CZ" sz="2000" dirty="0"/>
              <a:t>, L.: </a:t>
            </a:r>
            <a:r>
              <a:rPr lang="cs-CZ" sz="2000" dirty="0" err="1"/>
              <a:t>Creative</a:t>
            </a:r>
            <a:r>
              <a:rPr lang="cs-CZ" sz="2000" dirty="0"/>
              <a:t> and </a:t>
            </a:r>
            <a:r>
              <a:rPr lang="cs-CZ" sz="2000" dirty="0" err="1"/>
              <a:t>Mental</a:t>
            </a:r>
            <a:r>
              <a:rPr lang="cs-CZ" sz="2000" dirty="0"/>
              <a:t> </a:t>
            </a:r>
            <a:r>
              <a:rPr lang="cs-CZ" sz="2000" dirty="0" err="1"/>
              <a:t>Growth</a:t>
            </a:r>
            <a:r>
              <a:rPr lang="cs-CZ" sz="2000" dirty="0"/>
              <a:t>. New York, </a:t>
            </a:r>
            <a:r>
              <a:rPr lang="cs-CZ" sz="2000" dirty="0" err="1"/>
              <a:t>Macmillan</a:t>
            </a:r>
            <a:r>
              <a:rPr lang="cs-CZ" sz="2000" dirty="0"/>
              <a:t> </a:t>
            </a:r>
            <a:r>
              <a:rPr lang="cs-CZ" sz="2000" dirty="0" smtClean="0"/>
              <a:t>1964</a:t>
            </a:r>
          </a:p>
          <a:p>
            <a:r>
              <a:rPr lang="cs-CZ" sz="2000" dirty="0" err="1"/>
              <a:t>Arnheim</a:t>
            </a:r>
            <a:r>
              <a:rPr lang="cs-CZ" sz="2000" dirty="0"/>
              <a:t>, R.: Art and </a:t>
            </a:r>
            <a:r>
              <a:rPr lang="cs-CZ" sz="2000" dirty="0" err="1"/>
              <a:t>Visual</a:t>
            </a:r>
            <a:r>
              <a:rPr lang="cs-CZ" sz="2000" dirty="0"/>
              <a:t> </a:t>
            </a:r>
            <a:r>
              <a:rPr lang="cs-CZ" sz="2000" dirty="0" err="1"/>
              <a:t>Perception</a:t>
            </a:r>
            <a:r>
              <a:rPr lang="cs-CZ" sz="2000" dirty="0"/>
              <a:t>. Psychology </a:t>
            </a:r>
            <a:r>
              <a:rPr lang="cs-CZ" sz="2000" dirty="0" err="1"/>
              <a:t>of</a:t>
            </a:r>
            <a:r>
              <a:rPr lang="cs-CZ" sz="2000" dirty="0"/>
              <a:t> </a:t>
            </a:r>
            <a:r>
              <a:rPr lang="cs-CZ" sz="2000" dirty="0" err="1"/>
              <a:t>the</a:t>
            </a:r>
            <a:r>
              <a:rPr lang="cs-CZ" sz="2000" dirty="0"/>
              <a:t> </a:t>
            </a:r>
            <a:r>
              <a:rPr lang="cs-CZ" sz="2000" dirty="0" err="1"/>
              <a:t>Creative</a:t>
            </a:r>
            <a:r>
              <a:rPr lang="cs-CZ" sz="2000" dirty="0"/>
              <a:t> </a:t>
            </a:r>
            <a:r>
              <a:rPr lang="cs-CZ" sz="2000" dirty="0" err="1"/>
              <a:t>Eye</a:t>
            </a:r>
            <a:r>
              <a:rPr lang="cs-CZ" sz="2000" dirty="0"/>
              <a:t>. </a:t>
            </a:r>
            <a:r>
              <a:rPr lang="cs-CZ" sz="2000" dirty="0" err="1"/>
              <a:t>Regents</a:t>
            </a:r>
            <a:r>
              <a:rPr lang="cs-CZ" sz="2000" dirty="0"/>
              <a:t> </a:t>
            </a:r>
            <a:r>
              <a:rPr lang="cs-CZ" sz="2000" dirty="0" err="1"/>
              <a:t>of</a:t>
            </a:r>
            <a:r>
              <a:rPr lang="cs-CZ" sz="2000" dirty="0"/>
              <a:t> University </a:t>
            </a:r>
            <a:r>
              <a:rPr lang="cs-CZ" sz="2000" dirty="0" err="1"/>
              <a:t>of</a:t>
            </a:r>
            <a:r>
              <a:rPr lang="cs-CZ" sz="2000" dirty="0"/>
              <a:t> </a:t>
            </a:r>
            <a:r>
              <a:rPr lang="cs-CZ" sz="2000" dirty="0" err="1"/>
              <a:t>California</a:t>
            </a:r>
            <a:r>
              <a:rPr lang="cs-CZ" sz="2000" dirty="0"/>
              <a:t> 1974</a:t>
            </a:r>
          </a:p>
          <a:p>
            <a:r>
              <a:rPr lang="cs-CZ" sz="2000" dirty="0" err="1"/>
              <a:t>Arnheim</a:t>
            </a:r>
            <a:r>
              <a:rPr lang="cs-CZ" sz="2000" dirty="0"/>
              <a:t>, R.: Zamyšlení nad výtvarnou výchovou. Listy České sekce INSEA </a:t>
            </a:r>
            <a:r>
              <a:rPr lang="cs-CZ" sz="2000" dirty="0" smtClean="0"/>
              <a:t>3/1997</a:t>
            </a:r>
          </a:p>
          <a:p>
            <a:r>
              <a:rPr lang="cs-CZ" sz="2000" dirty="0" err="1"/>
              <a:t>Read</a:t>
            </a:r>
            <a:r>
              <a:rPr lang="cs-CZ" sz="2000" dirty="0"/>
              <a:t>, H.: Výchova uměním. Praha, SPN </a:t>
            </a:r>
            <a:r>
              <a:rPr lang="cs-CZ" sz="2000" dirty="0" smtClean="0"/>
              <a:t>1967</a:t>
            </a:r>
          </a:p>
          <a:p>
            <a:r>
              <a:rPr lang="cs-CZ" sz="2000" dirty="0" err="1" smtClean="0"/>
              <a:t>Linaj</a:t>
            </a:r>
            <a:r>
              <a:rPr lang="cs-CZ" sz="2000" dirty="0" smtClean="0"/>
              <a:t>, E.: PROZATIMNÍ </a:t>
            </a:r>
            <a:r>
              <a:rPr lang="cs-CZ" sz="2000" dirty="0"/>
              <a:t>STUDIJNÍ TEXTY Z DIDAKTIKY A TEORIE VÝTVARNÉ </a:t>
            </a:r>
            <a:r>
              <a:rPr lang="cs-CZ" sz="2000" dirty="0" smtClean="0"/>
              <a:t>VÝCHOVY</a:t>
            </a:r>
            <a:r>
              <a:rPr lang="cs-CZ" sz="2000" dirty="0"/>
              <a:t> </a:t>
            </a:r>
            <a:r>
              <a:rPr lang="cs-CZ" sz="2000" dirty="0" smtClean="0"/>
              <a:t>pro </a:t>
            </a:r>
            <a:r>
              <a:rPr lang="cs-CZ" sz="2000" dirty="0"/>
              <a:t>posluchače KS I. st. ZŠ na PF UJEP v Ústí n. </a:t>
            </a:r>
            <a:r>
              <a:rPr lang="cs-CZ" sz="2000" dirty="0" smtClean="0"/>
              <a:t>Labem, 2004</a:t>
            </a:r>
            <a:endParaRPr lang="cs-CZ" sz="2000" dirty="0"/>
          </a:p>
          <a:p>
            <a:r>
              <a:rPr lang="cs-CZ" sz="2000" dirty="0"/>
              <a:t>v</a:t>
            </a:r>
            <a:r>
              <a:rPr lang="cs-CZ" sz="2000" dirty="0" smtClean="0"/>
              <a:t>lastní kopie a fotografie dětských kreseb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05423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204</Words>
  <Application>Microsoft Office PowerPoint</Application>
  <PresentationFormat>Předvádění na obrazovce (4:3)</PresentationFormat>
  <Paragraphs>31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VÝVOJ DĚTSKÉHO VÝTVARNÉHO PROJEVU podle Victora Löwenfelda = tzv. stadiální vývoj  </vt:lpstr>
      <vt:lpstr>STADIUM ČÁRANIC</vt:lpstr>
      <vt:lpstr>Chaotické čáranice</vt:lpstr>
      <vt:lpstr>Prezentace aplikace PowerPoint</vt:lpstr>
      <vt:lpstr>Prezentace aplikace PowerPoint</vt:lpstr>
      <vt:lpstr>Čáranice nabývají na pestrosti. Linie mohou být kresleny různými směry, okrouhle, vzácněji se setkáme s tečkami nebo krátkými čarami. (Dítě v této fázi nerado odtrhává tužku od papíru a přerušuje kresbu.)</vt:lpstr>
      <vt:lpstr>Prezentace aplikace PowerPoint</vt:lpstr>
      <vt:lpstr>Prezentace aplikace PowerPoint</vt:lpstr>
      <vt:lpstr>Nazývané čáranice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STADIUM ČÁRANIC</dc:title>
  <cp:lastModifiedBy>Lin..</cp:lastModifiedBy>
  <cp:revision>9</cp:revision>
  <dcterms:modified xsi:type="dcterms:W3CDTF">2012-05-03T11:21:47Z</dcterms:modified>
</cp:coreProperties>
</file>