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60" r:id="rId4"/>
    <p:sldId id="259" r:id="rId5"/>
    <p:sldId id="261" r:id="rId6"/>
    <p:sldId id="262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73F41-7581-4462-BD9C-EB66134438B5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067504-7154-4C80-8741-AB6DDE193C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067504-7154-4C80-8741-AB6DDE193C6A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708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1222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501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56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4890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9889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4406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6929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7736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702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44993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C515B68-49C9-4270-84D7-3DA0106719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5999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34ED1D0-F7DB-4AD9-9B9B-1A3E65A43AE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39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9F459-07EA-40C9-A1E3-A68CF6D415C5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876FE-4BDE-4A76-9897-9DCECBABB5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368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file:///E:\SKRIPTA%20VV\Lowenfeld%20obr&#225;zky\obr11a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file:///E:\SKRIPTA%20VV\Lowenfeld%20obr&#225;zky\obr11b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VÝVOJ DĚTSKÉHO VÝTVARNÉHO PROJEVU podle Victora </a:t>
            </a:r>
            <a:r>
              <a:rPr lang="cs-CZ" b="1" u="sng" dirty="0" err="1" smtClean="0"/>
              <a:t>Löwenfelda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dirty="0"/>
              <a:t>= tzv. stadiální </a:t>
            </a:r>
            <a:r>
              <a:rPr lang="cs-CZ" dirty="0" smtClean="0"/>
              <a:t>vývoj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70C0"/>
                </a:solidFill>
              </a:rPr>
              <a:t>2.část</a:t>
            </a:r>
            <a:endParaRPr lang="cs-CZ" sz="6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142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5"/>
            <a:ext cx="7772400" cy="864096"/>
          </a:xfrm>
        </p:spPr>
        <p:txBody>
          <a:bodyPr/>
          <a:lstStyle/>
          <a:p>
            <a:r>
              <a:rPr lang="cs-CZ" b="1" u="sng" dirty="0" smtClean="0"/>
              <a:t>Stadium</a:t>
            </a:r>
            <a:r>
              <a:rPr lang="cs-CZ" u="sng" dirty="0" smtClean="0"/>
              <a:t> </a:t>
            </a:r>
            <a:r>
              <a:rPr lang="cs-CZ" b="1" u="sng" dirty="0" err="1" smtClean="0"/>
              <a:t>předschematické</a:t>
            </a:r>
            <a:endParaRPr lang="cs-CZ" b="1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899592" y="1412776"/>
            <a:ext cx="7560840" cy="4824536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tzv</a:t>
            </a:r>
            <a:r>
              <a:rPr lang="cs-CZ" dirty="0" smtClean="0">
                <a:solidFill>
                  <a:schemeClr val="tx1"/>
                </a:solidFill>
              </a:rPr>
              <a:t>. slunečníkový vzor → 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/>
              <a:t>                                                            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později </a:t>
            </a:r>
            <a:r>
              <a:rPr lang="cs-CZ" dirty="0">
                <a:solidFill>
                  <a:schemeClr val="tx1"/>
                </a:solidFill>
              </a:rPr>
              <a:t>končetiny nabývají směrovosti→ 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131840" y="2636912"/>
            <a:ext cx="1224136" cy="115212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 flipV="1">
            <a:off x="2483768" y="2852936"/>
            <a:ext cx="936104" cy="1440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923928" y="2492896"/>
            <a:ext cx="936104" cy="432048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139952" y="3212976"/>
            <a:ext cx="1152128" cy="36004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 flipV="1">
            <a:off x="3275856" y="1844824"/>
            <a:ext cx="360040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2951820" y="3392996"/>
            <a:ext cx="504056" cy="68407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3419872" y="4797152"/>
            <a:ext cx="1440160" cy="12961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/>
          <p:nvPr/>
        </p:nvCxnSpPr>
        <p:spPr>
          <a:xfrm flipH="1" flipV="1">
            <a:off x="2483768" y="5209702"/>
            <a:ext cx="1278142" cy="1982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26006" y="5293938"/>
            <a:ext cx="1332148" cy="21602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923928" y="5661248"/>
            <a:ext cx="0" cy="11967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355976" y="5661248"/>
            <a:ext cx="144016" cy="119675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923928" y="3573016"/>
            <a:ext cx="432048" cy="5040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178936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obr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211960" y="332656"/>
            <a:ext cx="4520595" cy="619268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6" name="Picture 2" descr="C:\Documents and Settings\Uživatel\Plocha\Nová složka\6-Female,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2656"/>
            <a:ext cx="2984500" cy="358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740352" y="846521"/>
            <a:ext cx="1224136" cy="6480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312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Začínají vznikat rozpoznatelné </a:t>
            </a:r>
            <a:r>
              <a:rPr lang="cs-CZ" b="1" dirty="0"/>
              <a:t>tvary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(tvar = schéma)</a:t>
            </a:r>
          </a:p>
          <a:p>
            <a:pPr marL="0" indent="0">
              <a:buNone/>
            </a:pPr>
            <a:r>
              <a:rPr lang="cs-CZ" dirty="0" smtClean="0"/>
              <a:t>tvarové </a:t>
            </a:r>
            <a:r>
              <a:rPr lang="cs-CZ" dirty="0"/>
              <a:t>koncepty se mění velmi rychle, zpočátku mluvíme o </a:t>
            </a:r>
            <a:r>
              <a:rPr lang="cs-CZ" u="sng" dirty="0"/>
              <a:t>hlavonožcích</a:t>
            </a:r>
            <a:r>
              <a:rPr lang="cs-CZ" dirty="0"/>
              <a:t> – dítě využívá ovál a linii z předchozího </a:t>
            </a:r>
            <a:r>
              <a:rPr lang="cs-CZ" dirty="0" smtClean="0"/>
              <a:t>stadia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Podle </a:t>
            </a:r>
            <a:r>
              <a:rPr lang="cs-CZ" sz="2400" dirty="0"/>
              <a:t>R</a:t>
            </a:r>
            <a:r>
              <a:rPr lang="cs-CZ" sz="2400" dirty="0" smtClean="0"/>
              <a:t>. </a:t>
            </a:r>
            <a:r>
              <a:rPr lang="cs-CZ" sz="2400" dirty="0" err="1" smtClean="0"/>
              <a:t>Arnheima</a:t>
            </a:r>
            <a:r>
              <a:rPr lang="cs-CZ" sz="2400" dirty="0" smtClean="0"/>
              <a:t> </a:t>
            </a:r>
            <a:r>
              <a:rPr lang="cs-CZ" sz="2400" dirty="0"/>
              <a:t>(tvarová psychologie) je hlavonožec pojat centrálně symetricky </a:t>
            </a:r>
            <a:r>
              <a:rPr lang="cs-CZ" sz="2400" dirty="0" smtClean="0"/>
              <a:t>(slunečníkový vzor), </a:t>
            </a:r>
            <a:r>
              <a:rPr lang="cs-CZ" sz="2400" dirty="0"/>
              <a:t>později končetiny nabývají </a:t>
            </a:r>
            <a:r>
              <a:rPr lang="cs-CZ" sz="2400" dirty="0" smtClean="0"/>
              <a:t>směrovosti.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03340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9"/>
            <a:ext cx="8229600" cy="230425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Barva </a:t>
            </a:r>
            <a:r>
              <a:rPr lang="cs-CZ" dirty="0" smtClean="0"/>
              <a:t>nemá takový význam jako tvar. </a:t>
            </a:r>
          </a:p>
          <a:p>
            <a:pPr marL="0" indent="0">
              <a:buNone/>
            </a:pPr>
            <a:r>
              <a:rPr lang="cs-CZ" dirty="0" smtClean="0"/>
              <a:t>Dítě používá barvy, které se mu líbí, též  podle emocionálního vztahu = propojení s předmětem.</a:t>
            </a:r>
            <a:endParaRPr lang="cs-CZ" dirty="0"/>
          </a:p>
        </p:txBody>
      </p:sp>
      <p:pic>
        <p:nvPicPr>
          <p:cNvPr id="2051" name="Picture 3" descr="C:\Documents and Settings\Uživatel\Plocha\Nová složka\fig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708920"/>
            <a:ext cx="5256584" cy="3978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35204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5"/>
            <a:ext cx="8229600" cy="3384376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4800" dirty="0" smtClean="0"/>
              <a:t>hlavonožci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/>
              <a:t>	Je možné, že dítě ve skutečnosti kreslí sebe. Dítě je především zaujato sebou, jeho egocentrické vnímání světa je ve skutečnosti pohledem na sebe. Z tohoto pohledu </a:t>
            </a:r>
            <a:r>
              <a:rPr lang="cs-CZ" u="sng" dirty="0" smtClean="0"/>
              <a:t>dominuje hlava s trčícíma nohama a rukama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4" name="Picture 7" descr="obr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563888" y="3717032"/>
            <a:ext cx="2173603" cy="3284984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1540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3" name="Picture 7" descr="obr9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667000" y="1981200"/>
            <a:ext cx="6096000" cy="4600575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9464" name="Rectangle 8"/>
          <p:cNvSpPr>
            <a:spLocks noGrp="1" noChangeArrowheads="1"/>
          </p:cNvSpPr>
          <p:nvPr>
            <p:ph type="title"/>
          </p:nvPr>
        </p:nvSpPr>
        <p:spPr>
          <a:xfrm>
            <a:off x="228600" y="304800"/>
            <a:ext cx="8229600" cy="563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b="1" dirty="0"/>
              <a:t> Stadium </a:t>
            </a:r>
            <a:r>
              <a:rPr lang="cs-CZ" sz="2000" b="1" dirty="0" err="1"/>
              <a:t>předschematické</a:t>
            </a:r>
            <a:r>
              <a:rPr lang="cs-CZ" sz="2000" b="1" dirty="0"/>
              <a:t> – </a:t>
            </a:r>
            <a:r>
              <a:rPr lang="cs-CZ" sz="3200" b="1" dirty="0"/>
              <a:t>pojetí prostoru</a:t>
            </a: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980728"/>
            <a:ext cx="5148064" cy="151216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800" dirty="0"/>
              <a:t>	</a:t>
            </a:r>
            <a:r>
              <a:rPr lang="cs-CZ" sz="1800" dirty="0"/>
              <a:t>Chlapec </a:t>
            </a:r>
            <a:r>
              <a:rPr lang="cs-CZ" sz="1800" dirty="0" smtClean="0"/>
              <a:t>5,5 r</a:t>
            </a:r>
            <a:r>
              <a:rPr lang="cs-CZ" sz="1800" dirty="0"/>
              <a:t>. si při kresbě obrázku zřejmě myslel: </a:t>
            </a:r>
            <a:endParaRPr lang="cs-CZ" sz="1800" dirty="0" smtClean="0"/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dirty="0"/>
              <a:t>	</a:t>
            </a:r>
            <a:r>
              <a:rPr lang="cs-CZ" sz="1800" dirty="0" smtClean="0"/>
              <a:t>„ </a:t>
            </a:r>
            <a:r>
              <a:rPr lang="cs-CZ" sz="1800" dirty="0"/>
              <a:t>Jsem já, je záchranka, jsou letadla, je nebe. Ještě si neuvědomil: Stojím na ulici. Záchranka jede po stejné ulici. </a:t>
            </a:r>
          </a:p>
        </p:txBody>
      </p:sp>
    </p:spTree>
    <p:extLst>
      <p:ext uri="{BB962C8B-B14F-4D97-AF65-F5344CB8AC3E}">
        <p14:creationId xmlns:p14="http://schemas.microsoft.com/office/powerpoint/2010/main" xmlns="" val="2566299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1" name="Rectangle 7"/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715963"/>
          </a:xfrm>
        </p:spPr>
        <p:txBody>
          <a:bodyPr/>
          <a:lstStyle/>
          <a:p>
            <a:pPr algn="l"/>
            <a:r>
              <a:rPr lang="cs-CZ" sz="3200"/>
              <a:t>pružnost dětského myšlení</a:t>
            </a:r>
          </a:p>
        </p:txBody>
      </p:sp>
      <p:sp>
        <p:nvSpPr>
          <p:cNvPr id="21512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-108520" y="990600"/>
            <a:ext cx="8947720" cy="150229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1200" b="1" dirty="0"/>
              <a:t>	</a:t>
            </a:r>
            <a:r>
              <a:rPr lang="cs-CZ" sz="1800" b="1" dirty="0"/>
              <a:t>Dítě, které v kresbě používá tentýž symbol beze změny, se jaksi za tento symbol schovává. </a:t>
            </a:r>
            <a:r>
              <a:rPr lang="cs-CZ" sz="1800" b="1" dirty="0">
                <a:solidFill>
                  <a:schemeClr val="accent2"/>
                </a:solidFill>
                <a:hlinkClick r:id="rId3" action="ppaction://hlinkfile"/>
              </a:rPr>
              <a:t>obr.11a</a:t>
            </a:r>
            <a:r>
              <a:rPr lang="cs-CZ" sz="1800" b="1" dirty="0">
                <a:solidFill>
                  <a:schemeClr val="accent2"/>
                </a:solidFill>
              </a:rPr>
              <a:t>  </a:t>
            </a:r>
            <a:r>
              <a:rPr lang="cs-CZ" sz="1800" b="1" dirty="0"/>
              <a:t>Jedná se o tzv. obranné vnímání, které chrání úzkostné dítě před novými podněty, jež by mohly úzkost evokovat</a:t>
            </a:r>
            <a:r>
              <a:rPr lang="cs-CZ" sz="1800" b="1" dirty="0" smtClean="0"/>
              <a:t>. Takové </a:t>
            </a:r>
            <a:r>
              <a:rPr lang="cs-CZ" sz="1800" b="1" dirty="0"/>
              <a:t>dítě bude mít rovněž tendenci v určitých situacích se vzdávat nebo se ukrývat za společenské stereotypy. Stereotypie znamená emoční útlum. 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16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cs-CZ" sz="1600" b="1" dirty="0"/>
              <a:t>	</a:t>
            </a:r>
            <a:r>
              <a:rPr lang="cs-CZ" sz="1800" b="1" dirty="0"/>
              <a:t>Dítě citlivé bude tuto citlivost vyjadřovat ve změnách a diferenciaci kresebného pojetí pod vlivem zážitku. </a:t>
            </a:r>
            <a:r>
              <a:rPr lang="cs-CZ" sz="1800" b="1" dirty="0">
                <a:hlinkClick r:id="rId4" action="ppaction://hlinkfile"/>
              </a:rPr>
              <a:t>obr.11b</a:t>
            </a:r>
            <a:endParaRPr lang="cs-CZ" sz="1800" b="1" dirty="0"/>
          </a:p>
        </p:txBody>
      </p:sp>
      <p:pic>
        <p:nvPicPr>
          <p:cNvPr id="21515" name="Picture 11" descr="obr11a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395536" y="3645024"/>
            <a:ext cx="4419600" cy="3006725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1516" name="Picture 12" descr="obr11b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181600" y="2286000"/>
            <a:ext cx="3446463" cy="457200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0972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304800"/>
            <a:ext cx="8305800" cy="9906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b="1" dirty="0"/>
              <a:t>	</a:t>
            </a:r>
            <a:r>
              <a:rPr lang="cs-CZ" sz="1800" b="1" dirty="0"/>
              <a:t>Vnímání se však nesoustřeďuje pouze na pozorování vzhledu věcí. Skládá se rovněž z informací přicházejících z dalších </a:t>
            </a:r>
            <a:r>
              <a:rPr lang="cs-CZ" sz="1800" b="1" dirty="0" smtClean="0"/>
              <a:t> smyslů </a:t>
            </a:r>
            <a:r>
              <a:rPr lang="cs-CZ" sz="1800" b="1" dirty="0"/>
              <a:t>– sluchových, hmatových, chuťových a kinestetických</a:t>
            </a:r>
            <a:r>
              <a:rPr lang="cs-CZ" sz="1800" dirty="0"/>
              <a:t>. </a:t>
            </a:r>
          </a:p>
        </p:txBody>
      </p:sp>
      <p:pic>
        <p:nvPicPr>
          <p:cNvPr id="24583" name="Picture 7" descr="obr10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95400" y="1371600"/>
            <a:ext cx="6477000" cy="5230813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75656" y="1412776"/>
            <a:ext cx="2664296" cy="8640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0379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000" b="1"/>
              <a:t>	Podobný vliv na obohacení a diferenciaci kresby (včetně zapojení podhledu) ukazuje obrázek znázorňující pro dítě významný zážitek, kdy mu při jízdě na koloběžce vletěla do úst moucha.</a:t>
            </a:r>
          </a:p>
        </p:txBody>
      </p:sp>
      <p:pic>
        <p:nvPicPr>
          <p:cNvPr id="26631" name="Picture 7" descr="obr11b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438400" y="1295400"/>
            <a:ext cx="4192588" cy="5562600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39952" y="1196752"/>
            <a:ext cx="3024336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1978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p</a:t>
            </a:r>
            <a:r>
              <a:rPr lang="cs-CZ" dirty="0" smtClean="0"/>
              <a:t>oužité zdroje: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147248" cy="4525963"/>
          </a:xfrm>
        </p:spPr>
        <p:txBody>
          <a:bodyPr>
            <a:normAutofit/>
          </a:bodyPr>
          <a:lstStyle/>
          <a:p>
            <a:r>
              <a:rPr lang="cs-CZ" sz="2000" dirty="0" err="1"/>
              <a:t>Lowenfeld</a:t>
            </a:r>
            <a:r>
              <a:rPr lang="cs-CZ" sz="2000" dirty="0"/>
              <a:t>, V, </a:t>
            </a:r>
            <a:r>
              <a:rPr lang="cs-CZ" sz="2000" dirty="0" err="1"/>
              <a:t>Brittain</a:t>
            </a:r>
            <a:r>
              <a:rPr lang="cs-CZ" sz="2000" dirty="0"/>
              <a:t>, L.: </a:t>
            </a:r>
            <a:r>
              <a:rPr lang="cs-CZ" sz="2000" dirty="0" err="1"/>
              <a:t>Creative</a:t>
            </a:r>
            <a:r>
              <a:rPr lang="cs-CZ" sz="2000" dirty="0"/>
              <a:t> and </a:t>
            </a:r>
            <a:r>
              <a:rPr lang="cs-CZ" sz="2000" dirty="0" err="1"/>
              <a:t>Mental</a:t>
            </a:r>
            <a:r>
              <a:rPr lang="cs-CZ" sz="2000" dirty="0"/>
              <a:t> </a:t>
            </a:r>
            <a:r>
              <a:rPr lang="cs-CZ" sz="2000" dirty="0" err="1"/>
              <a:t>Growth</a:t>
            </a:r>
            <a:r>
              <a:rPr lang="cs-CZ" sz="2000" dirty="0"/>
              <a:t>. New York, </a:t>
            </a:r>
            <a:r>
              <a:rPr lang="cs-CZ" sz="2000" dirty="0" err="1"/>
              <a:t>Macmillan</a:t>
            </a:r>
            <a:r>
              <a:rPr lang="cs-CZ" sz="2000" dirty="0"/>
              <a:t> </a:t>
            </a:r>
            <a:r>
              <a:rPr lang="cs-CZ" sz="2000" dirty="0" smtClean="0"/>
              <a:t>1964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Art and </a:t>
            </a:r>
            <a:r>
              <a:rPr lang="cs-CZ" sz="2000" dirty="0" err="1"/>
              <a:t>Visual</a:t>
            </a:r>
            <a:r>
              <a:rPr lang="cs-CZ" sz="2000" dirty="0"/>
              <a:t> </a:t>
            </a:r>
            <a:r>
              <a:rPr lang="cs-CZ" sz="2000" dirty="0" err="1"/>
              <a:t>Perception</a:t>
            </a:r>
            <a:r>
              <a:rPr lang="cs-CZ" sz="2000" dirty="0"/>
              <a:t>. Psychology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the</a:t>
            </a:r>
            <a:r>
              <a:rPr lang="cs-CZ" sz="2000" dirty="0"/>
              <a:t> </a:t>
            </a:r>
            <a:r>
              <a:rPr lang="cs-CZ" sz="2000" dirty="0" err="1"/>
              <a:t>Creative</a:t>
            </a:r>
            <a:r>
              <a:rPr lang="cs-CZ" sz="2000" dirty="0"/>
              <a:t> </a:t>
            </a:r>
            <a:r>
              <a:rPr lang="cs-CZ" sz="2000" dirty="0" err="1"/>
              <a:t>Eye</a:t>
            </a:r>
            <a:r>
              <a:rPr lang="cs-CZ" sz="2000" dirty="0"/>
              <a:t>. </a:t>
            </a:r>
            <a:r>
              <a:rPr lang="cs-CZ" sz="2000" dirty="0" err="1"/>
              <a:t>Regents</a:t>
            </a:r>
            <a:r>
              <a:rPr lang="cs-CZ" sz="2000" dirty="0"/>
              <a:t> </a:t>
            </a:r>
            <a:r>
              <a:rPr lang="cs-CZ" sz="2000" dirty="0" err="1"/>
              <a:t>of</a:t>
            </a:r>
            <a:r>
              <a:rPr lang="cs-CZ" sz="2000" dirty="0"/>
              <a:t> University </a:t>
            </a:r>
            <a:r>
              <a:rPr lang="cs-CZ" sz="2000" dirty="0" err="1"/>
              <a:t>of</a:t>
            </a:r>
            <a:r>
              <a:rPr lang="cs-CZ" sz="2000" dirty="0"/>
              <a:t> </a:t>
            </a:r>
            <a:r>
              <a:rPr lang="cs-CZ" sz="2000" dirty="0" err="1"/>
              <a:t>California</a:t>
            </a:r>
            <a:r>
              <a:rPr lang="cs-CZ" sz="2000" dirty="0"/>
              <a:t> 1974</a:t>
            </a:r>
          </a:p>
          <a:p>
            <a:r>
              <a:rPr lang="cs-CZ" sz="2000" dirty="0" err="1"/>
              <a:t>Arnheim</a:t>
            </a:r>
            <a:r>
              <a:rPr lang="cs-CZ" sz="2000" dirty="0"/>
              <a:t>, R.: Zamyšlení nad výtvarnou výchovou. Listy České sekce INSEA </a:t>
            </a:r>
            <a:r>
              <a:rPr lang="cs-CZ" sz="2000" dirty="0" smtClean="0"/>
              <a:t>3/1997</a:t>
            </a:r>
          </a:p>
          <a:p>
            <a:r>
              <a:rPr lang="cs-CZ" sz="2000" dirty="0" err="1"/>
              <a:t>Read</a:t>
            </a:r>
            <a:r>
              <a:rPr lang="cs-CZ" sz="2000" dirty="0"/>
              <a:t>, H.: Výchova uměním. Praha, SPN </a:t>
            </a:r>
            <a:r>
              <a:rPr lang="cs-CZ" sz="2000" dirty="0" smtClean="0"/>
              <a:t>1967</a:t>
            </a:r>
          </a:p>
          <a:p>
            <a:r>
              <a:rPr lang="cs-CZ" sz="2000" dirty="0" err="1" smtClean="0"/>
              <a:t>Linaj</a:t>
            </a:r>
            <a:r>
              <a:rPr lang="cs-CZ" sz="2000" dirty="0" smtClean="0"/>
              <a:t>, E.: PROZATIMNÍ </a:t>
            </a:r>
            <a:r>
              <a:rPr lang="cs-CZ" sz="2000" dirty="0"/>
              <a:t>STUDIJNÍ TEXTY Z DIDAKTIKY A TEORIE VÝTVARNÉ </a:t>
            </a:r>
            <a:r>
              <a:rPr lang="cs-CZ" sz="2000" dirty="0" smtClean="0"/>
              <a:t>VÝCHOVY</a:t>
            </a:r>
            <a:r>
              <a:rPr lang="cs-CZ" sz="2000" dirty="0"/>
              <a:t> </a:t>
            </a:r>
            <a:r>
              <a:rPr lang="cs-CZ" sz="2000" dirty="0" smtClean="0"/>
              <a:t>pro </a:t>
            </a:r>
            <a:r>
              <a:rPr lang="cs-CZ" sz="2000" dirty="0"/>
              <a:t>posluchače KS I. st. ZŠ na PF UJEP v Ústí n. </a:t>
            </a:r>
            <a:r>
              <a:rPr lang="cs-CZ" sz="2000" dirty="0" smtClean="0"/>
              <a:t>Labem, 2004</a:t>
            </a:r>
            <a:endParaRPr lang="cs-CZ" sz="2000" dirty="0"/>
          </a:p>
          <a:p>
            <a:r>
              <a:rPr lang="cs-CZ" sz="2000" dirty="0"/>
              <a:t>v</a:t>
            </a:r>
            <a:r>
              <a:rPr lang="cs-CZ" sz="2000" dirty="0" smtClean="0"/>
              <a:t>lastní kopie a fotografie dětských kreseb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85556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161</Words>
  <Application>Microsoft Office PowerPoint</Application>
  <PresentationFormat>Předvádění na obrazovce (4:3)</PresentationFormat>
  <Paragraphs>45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VÝVOJ DĚTSKÉHO VÝTVARNÉHO PROJEVU podle Victora Löwenfelda = tzv. stadiální vývoj  </vt:lpstr>
      <vt:lpstr>Stadium předschematické</vt:lpstr>
      <vt:lpstr>Snímek 3</vt:lpstr>
      <vt:lpstr>Snímek 4</vt:lpstr>
      <vt:lpstr>Snímek 5</vt:lpstr>
      <vt:lpstr>Snímek 6</vt:lpstr>
      <vt:lpstr> Stadium předschematické – pojetí prostoru</vt:lpstr>
      <vt:lpstr>pružnost dětského myšlení</vt:lpstr>
      <vt:lpstr>Snímek 9</vt:lpstr>
      <vt:lpstr>Snímek 10</vt:lpstr>
      <vt:lpstr>použité zdroje:</vt:lpstr>
    </vt:vector>
  </TitlesOfParts>
  <Company>SPGS Litoměřice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DĚTSKÉHO VÝTVARNÉHO PROJEVU podle Victora Löwenfelda = tzv. stadiální vývoj</dc:title>
  <dc:creator>Lin..</dc:creator>
  <cp:lastModifiedBy>šárka</cp:lastModifiedBy>
  <cp:revision>7</cp:revision>
  <dcterms:created xsi:type="dcterms:W3CDTF">2012-05-03T08:53:46Z</dcterms:created>
  <dcterms:modified xsi:type="dcterms:W3CDTF">2012-05-03T17:10:06Z</dcterms:modified>
</cp:coreProperties>
</file>