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7" r:id="rId5"/>
    <p:sldId id="26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8" r:id="rId14"/>
    <p:sldId id="270" r:id="rId15"/>
    <p:sldId id="271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84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114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17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04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639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589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1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388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2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509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72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91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4ED1D0-F7DB-4AD9-9B9B-1A3E65A43A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613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C515B68-49C9-4270-84D7-3DA0106719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05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5CD74-131C-4CA2-91DF-144F907E511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4752B-63F0-469C-ADB4-3FC4E2C6A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433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VÝVOJ DĚTSKÉHO VÝTVARNÉHO PROJEVU podle Victora </a:t>
            </a:r>
            <a:r>
              <a:rPr lang="cs-CZ" b="1" u="sng" dirty="0" err="1" smtClean="0"/>
              <a:t>Löwenfelda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/>
              <a:t>= tzv. stadiální </a:t>
            </a:r>
            <a:r>
              <a:rPr lang="cs-CZ" dirty="0" smtClean="0"/>
              <a:t>vývoj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0070C0"/>
                </a:solidFill>
              </a:rPr>
              <a:t>3</a:t>
            </a:r>
            <a:r>
              <a:rPr lang="cs-CZ" sz="6600" dirty="0" smtClean="0">
                <a:solidFill>
                  <a:srgbClr val="0070C0"/>
                </a:solidFill>
              </a:rPr>
              <a:t>.část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73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728191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STADIUM SCHEMATICKÉ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neboli stadium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OVLÁDNUTÍ TVARU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     ( 7 – 9 let )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636912"/>
            <a:ext cx="8352928" cy="3240360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Vzniká nový koncept </a:t>
            </a:r>
            <a:r>
              <a:rPr lang="cs-CZ" b="1" dirty="0">
                <a:solidFill>
                  <a:schemeClr val="tx1"/>
                </a:solidFill>
              </a:rPr>
              <a:t>tvaru </a:t>
            </a:r>
            <a:r>
              <a:rPr lang="cs-CZ" dirty="0">
                <a:solidFill>
                  <a:schemeClr val="tx1"/>
                </a:solidFill>
              </a:rPr>
              <a:t>– je ustálený, obsahuje všechny důležité části (</a:t>
            </a:r>
            <a:r>
              <a:rPr lang="cs-CZ" u="sng" dirty="0">
                <a:solidFill>
                  <a:schemeClr val="tx1"/>
                </a:solidFill>
              </a:rPr>
              <a:t>úplná postava</a:t>
            </a:r>
            <a:r>
              <a:rPr lang="cs-CZ" dirty="0" smtClean="0">
                <a:solidFill>
                  <a:schemeClr val="tx1"/>
                </a:solidFill>
              </a:rPr>
              <a:t>).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Detail </a:t>
            </a:r>
            <a:r>
              <a:rPr lang="cs-CZ" dirty="0">
                <a:solidFill>
                  <a:schemeClr val="tx1"/>
                </a:solidFill>
              </a:rPr>
              <a:t>bez celku ztrácí význam.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Documents and Settings\Uživatel\Plocha\Nová složka\schéma figu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941167"/>
            <a:ext cx="4824536" cy="170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94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82" name="Picture 10" descr="obr11b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57800" y="2057400"/>
            <a:ext cx="3444875" cy="457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200" b="1" u="sng" dirty="0"/>
              <a:t>Ovládnutí </a:t>
            </a:r>
            <a:r>
              <a:rPr lang="cs-CZ" sz="3200" b="1" u="sng" dirty="0" smtClean="0"/>
              <a:t>tvaru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b="1" dirty="0"/>
          </a:p>
        </p:txBody>
      </p:sp>
      <p:pic>
        <p:nvPicPr>
          <p:cNvPr id="28679" name="Picture 7" descr="obr11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2585243"/>
            <a:ext cx="4495800" cy="30591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7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9552" y="908720"/>
            <a:ext cx="8153400" cy="936104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000" b="1" dirty="0"/>
              <a:t>	Rozdíl mezi opakovaným použitím schématu a stereotypií spočívá v tom, že schéma je pružné, schopné modifikací a změn pod vlivem podnětů, zatímco stereotypie je rigidní.</a:t>
            </a:r>
            <a:r>
              <a:rPr lang="cs-CZ" sz="2000" dirty="0"/>
              <a:t> </a:t>
            </a:r>
          </a:p>
        </p:txBody>
      </p:sp>
      <p:sp>
        <p:nvSpPr>
          <p:cNvPr id="28683" name="Oval 11"/>
          <p:cNvSpPr>
            <a:spLocks noChangeArrowheads="1"/>
          </p:cNvSpPr>
          <p:nvPr/>
        </p:nvSpPr>
        <p:spPr bwMode="auto">
          <a:xfrm>
            <a:off x="6629400" y="3733800"/>
            <a:ext cx="762000" cy="762000"/>
          </a:xfrm>
          <a:prstGeom prst="ellipse">
            <a:avLst/>
          </a:prstGeom>
          <a:noFill/>
          <a:ln w="9525">
            <a:solidFill>
              <a:srgbClr val="FF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97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Uživatel\Plocha\Nová složka\rodina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97" y="1466850"/>
            <a:ext cx="4356103" cy="268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živatel\Plocha\Nová složka\rodina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385" y="1466850"/>
            <a:ext cx="4356103" cy="268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507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95536" y="260648"/>
            <a:ext cx="8424936" cy="2520280"/>
          </a:xfrm>
        </p:spPr>
        <p:txBody>
          <a:bodyPr>
            <a:normAutofit lnSpcReduction="10000"/>
          </a:bodyPr>
          <a:lstStyle/>
          <a:p>
            <a:pPr algn="l"/>
            <a:r>
              <a:rPr lang="cs-CZ" u="sng" dirty="0" smtClean="0">
                <a:solidFill>
                  <a:schemeClr val="tx1"/>
                </a:solidFill>
              </a:rPr>
              <a:t>Koncept (</a:t>
            </a:r>
            <a:r>
              <a:rPr lang="cs-CZ" u="sng" dirty="0" smtClean="0">
                <a:solidFill>
                  <a:schemeClr val="tx1"/>
                </a:solidFill>
              </a:rPr>
              <a:t>schéma</a:t>
            </a:r>
            <a:r>
              <a:rPr lang="cs-CZ" u="sng" dirty="0" smtClean="0">
                <a:solidFill>
                  <a:schemeClr val="tx1"/>
                </a:solidFill>
              </a:rPr>
              <a:t>) </a:t>
            </a:r>
            <a:r>
              <a:rPr lang="cs-CZ" b="1" u="sng" dirty="0">
                <a:solidFill>
                  <a:schemeClr val="tx1"/>
                </a:solidFill>
              </a:rPr>
              <a:t>prostoru</a:t>
            </a:r>
            <a:r>
              <a:rPr lang="cs-CZ" dirty="0">
                <a:solidFill>
                  <a:schemeClr val="tx1"/>
                </a:solidFill>
              </a:rPr>
              <a:t> je také nový – dítě si uvědomuje objektivní vztahy (nahoře, dole, na zemi, na nebi…)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       </a:t>
            </a:r>
            <a:r>
              <a:rPr lang="cs-CZ" u="sng" dirty="0">
                <a:solidFill>
                  <a:srgbClr val="00B050"/>
                </a:solidFill>
              </a:rPr>
              <a:t>linie země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(zelená, popř. hnědá, </a:t>
            </a:r>
            <a:r>
              <a:rPr lang="cs-CZ" dirty="0" err="1">
                <a:solidFill>
                  <a:schemeClr val="tx1"/>
                </a:solidFill>
              </a:rPr>
              <a:t>tzv.land</a:t>
            </a:r>
            <a:r>
              <a:rPr lang="cs-CZ" dirty="0">
                <a:solidFill>
                  <a:schemeClr val="tx1"/>
                </a:solidFill>
              </a:rPr>
              <a:t>-line) a </a:t>
            </a:r>
            <a:r>
              <a:rPr lang="cs-CZ" u="sng" dirty="0">
                <a:solidFill>
                  <a:srgbClr val="00B0F0"/>
                </a:solidFill>
              </a:rPr>
              <a:t>linie oblohy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(modrá, tzv. </a:t>
            </a:r>
            <a:r>
              <a:rPr lang="cs-CZ" dirty="0" err="1">
                <a:solidFill>
                  <a:schemeClr val="tx1"/>
                </a:solidFill>
              </a:rPr>
              <a:t>sky</a:t>
            </a:r>
            <a:r>
              <a:rPr lang="cs-CZ" dirty="0">
                <a:solidFill>
                  <a:schemeClr val="tx1"/>
                </a:solidFill>
              </a:rPr>
              <a:t>-line). </a:t>
            </a:r>
          </a:p>
          <a:p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635697" y="1880828"/>
            <a:ext cx="360040" cy="216024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Uživatel\Plocha\Nová složka\base l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5"/>
            <a:ext cx="4824536" cy="3139777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475656" y="6453336"/>
            <a:ext cx="6048672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3068960"/>
            <a:ext cx="590465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56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/>
              <a:t>Linie základny jako element krajiny</a:t>
            </a:r>
          </a:p>
        </p:txBody>
      </p:sp>
      <p:pic>
        <p:nvPicPr>
          <p:cNvPr id="31750" name="Picture 6" descr="obr1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536" y="2276872"/>
            <a:ext cx="3733208" cy="29893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098" name="Picture 2" descr="C:\Documents and Settings\Uživatel\Plocha\Nová složka\multi base l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276872"/>
            <a:ext cx="456433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21917" y="5314412"/>
            <a:ext cx="4032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ícenásobná linie základny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139951" y="3304254"/>
            <a:ext cx="424847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39951" y="4941168"/>
            <a:ext cx="424847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39950" y="4365104"/>
            <a:ext cx="424847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0" y="5085184"/>
            <a:ext cx="4248473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878" y="2420888"/>
            <a:ext cx="424847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73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848600" cy="792162"/>
          </a:xfrm>
        </p:spPr>
        <p:txBody>
          <a:bodyPr/>
          <a:lstStyle/>
          <a:p>
            <a:pPr algn="l"/>
            <a:r>
              <a:rPr lang="cs-CZ" sz="3200" u="sng"/>
              <a:t>Další prezentace prostoru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196752"/>
            <a:ext cx="4038600" cy="6404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 dirty="0"/>
              <a:t>Ohýbání </a:t>
            </a:r>
            <a:r>
              <a:rPr lang="cs-CZ" sz="2800" dirty="0"/>
              <a:t>(</a:t>
            </a:r>
            <a:r>
              <a:rPr lang="cs-CZ" sz="2800" dirty="0" err="1"/>
              <a:t>folding</a:t>
            </a:r>
            <a:r>
              <a:rPr lang="cs-CZ" sz="2800" dirty="0"/>
              <a:t> – </a:t>
            </a:r>
            <a:r>
              <a:rPr lang="cs-CZ" sz="2800" dirty="0" err="1"/>
              <a:t>ower</a:t>
            </a:r>
            <a:r>
              <a:rPr lang="cs-CZ" sz="2800" dirty="0"/>
              <a:t> )</a:t>
            </a:r>
          </a:p>
        </p:txBody>
      </p:sp>
      <p:pic>
        <p:nvPicPr>
          <p:cNvPr id="35848" name="Picture 8" descr="obr1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" y="1981200"/>
            <a:ext cx="4953000" cy="40259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49" name="Picture 9" descr="obr16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68144" y="2132856"/>
            <a:ext cx="3051175" cy="457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Šipka ve tvaru U 1"/>
          <p:cNvSpPr/>
          <p:nvPr/>
        </p:nvSpPr>
        <p:spPr>
          <a:xfrm>
            <a:off x="-9939" y="1700808"/>
            <a:ext cx="6166115" cy="3384376"/>
          </a:xfrm>
          <a:prstGeom prst="uturnArrow">
            <a:avLst>
              <a:gd name="adj1" fmla="val 5563"/>
              <a:gd name="adj2" fmla="val 9561"/>
              <a:gd name="adj3" fmla="val 13708"/>
              <a:gd name="adj4" fmla="val 4375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78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u="sng"/>
              <a:t>Další prezentace prostoru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484784"/>
            <a:ext cx="6019800" cy="7200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b="1" dirty="0"/>
              <a:t>spojení dvou pohledů</a:t>
            </a:r>
            <a:r>
              <a:rPr lang="cs-CZ" sz="2400" dirty="0"/>
              <a:t> – ze strany a ze shora</a:t>
            </a:r>
          </a:p>
        </p:txBody>
      </p:sp>
      <p:pic>
        <p:nvPicPr>
          <p:cNvPr id="38919" name="Picture 7" descr="obr1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667000"/>
            <a:ext cx="4419600" cy="3524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8920" name="Picture 8" descr="obr2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638425"/>
            <a:ext cx="4495800" cy="30765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855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pPr algn="l"/>
            <a:r>
              <a:rPr lang="cs-CZ" sz="2800" u="sng"/>
              <a:t>Další prezentace prostoru</a:t>
            </a:r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990600"/>
            <a:ext cx="7162800" cy="1066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000" b="1" dirty="0"/>
              <a:t>Obeplouvání ostrova</a:t>
            </a:r>
            <a:r>
              <a:rPr lang="cs-CZ" sz="2000" dirty="0"/>
              <a:t> slučuje </a:t>
            </a:r>
            <a:r>
              <a:rPr lang="cs-CZ" sz="2000" dirty="0" smtClean="0"/>
              <a:t>třikrát </a:t>
            </a:r>
            <a:r>
              <a:rPr lang="cs-CZ" sz="2000" dirty="0"/>
              <a:t>princip </a:t>
            </a:r>
            <a:r>
              <a:rPr lang="cs-CZ" sz="2000" dirty="0" err="1"/>
              <a:t>folding</a:t>
            </a:r>
            <a:r>
              <a:rPr lang="cs-CZ" sz="2000" dirty="0"/>
              <a:t> - </a:t>
            </a:r>
            <a:r>
              <a:rPr lang="cs-CZ" sz="2000" dirty="0" err="1"/>
              <a:t>ower</a:t>
            </a:r>
            <a:r>
              <a:rPr lang="cs-CZ" sz="2000" dirty="0"/>
              <a:t>: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Tři okraje papíru jsou třemi základnami a je možné je ohnout.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Zároveň jsou zde sloučeny tři časové sekvence.</a:t>
            </a:r>
          </a:p>
        </p:txBody>
      </p:sp>
      <p:pic>
        <p:nvPicPr>
          <p:cNvPr id="40967" name="Picture 7" descr="obr1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2060848"/>
            <a:ext cx="8229600" cy="4673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Šipka ve tvaru U 4"/>
          <p:cNvSpPr/>
          <p:nvPr/>
        </p:nvSpPr>
        <p:spPr>
          <a:xfrm>
            <a:off x="-9939" y="1988840"/>
            <a:ext cx="8974427" cy="4464496"/>
          </a:xfrm>
          <a:prstGeom prst="uturnArrow">
            <a:avLst>
              <a:gd name="adj1" fmla="val 1096"/>
              <a:gd name="adj2" fmla="val 4579"/>
              <a:gd name="adj3" fmla="val 13708"/>
              <a:gd name="adj4" fmla="val 4375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43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u="sng" dirty="0"/>
              <a:t>Časově</a:t>
            </a:r>
            <a:r>
              <a:rPr lang="cs-CZ" sz="2800" u="sng" dirty="0"/>
              <a:t> </a:t>
            </a:r>
            <a:r>
              <a:rPr lang="cs-CZ" sz="2800" b="1" u="sng" dirty="0"/>
              <a:t>prostorová</a:t>
            </a:r>
            <a:r>
              <a:rPr lang="cs-CZ" sz="2800" u="sng" dirty="0"/>
              <a:t> </a:t>
            </a:r>
            <a:r>
              <a:rPr lang="cs-CZ" sz="2800" b="1" u="sng" dirty="0"/>
              <a:t>prezentace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838200"/>
            <a:ext cx="7772400" cy="1438672"/>
          </a:xfrm>
        </p:spPr>
        <p:txBody>
          <a:bodyPr/>
          <a:lstStyle/>
          <a:p>
            <a:pPr algn="r">
              <a:lnSpc>
                <a:spcPct val="80000"/>
              </a:lnSpc>
              <a:buFontTx/>
              <a:buNone/>
            </a:pPr>
            <a:r>
              <a:rPr lang="cs-CZ" sz="1200" dirty="0"/>
              <a:t>	</a:t>
            </a:r>
            <a:r>
              <a:rPr lang="cs-CZ" sz="1600" u="sng" dirty="0"/>
              <a:t>Příprava do školy</a:t>
            </a:r>
            <a:r>
              <a:rPr lang="cs-CZ" sz="1600" dirty="0"/>
              <a:t> - dítě se obléká v patře. Avšak snídaně na stole je v přízemí, kam vede schodiště. Zdůraznění jedné zásuvky znamená, že je v ní ukryto něco důležitého.</a:t>
            </a:r>
          </a:p>
          <a:p>
            <a:pPr algn="r">
              <a:lnSpc>
                <a:spcPct val="80000"/>
              </a:lnSpc>
              <a:buFontTx/>
              <a:buNone/>
            </a:pPr>
            <a:r>
              <a:rPr lang="cs-CZ" sz="1600" b="1" dirty="0"/>
              <a:t>	(v jedné kresbě činnosti, jež se odbývají v různém čase, spojení jinak jedním pohledem nezachytitelných prostorů</a:t>
            </a:r>
            <a:r>
              <a:rPr lang="cs-CZ" sz="1600" dirty="0"/>
              <a:t> </a:t>
            </a:r>
            <a:r>
              <a:rPr lang="cs-CZ" sz="1200" b="1" dirty="0"/>
              <a:t>)</a:t>
            </a:r>
          </a:p>
        </p:txBody>
      </p:sp>
      <p:pic>
        <p:nvPicPr>
          <p:cNvPr id="43014" name="Picture 6" descr="obr1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1916832"/>
            <a:ext cx="7239000" cy="47402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300192" y="1844824"/>
            <a:ext cx="1944216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228600"/>
            <a:ext cx="8686800" cy="121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400" b="1" dirty="0"/>
              <a:t>snaha zobrazit sekvence jedné činnosti</a:t>
            </a:r>
            <a:r>
              <a:rPr lang="cs-CZ" sz="1400" dirty="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/>
              <a:t>	</a:t>
            </a:r>
            <a:r>
              <a:rPr lang="cs-CZ" sz="1400" u="sng" dirty="0"/>
              <a:t>Hledání tužky</a:t>
            </a:r>
            <a:r>
              <a:rPr lang="cs-CZ" sz="1400" dirty="0"/>
              <a:t>, v jednom obrázku jsou spojeny 4 činnosti:</a:t>
            </a:r>
          </a:p>
          <a:p>
            <a:pPr lvl="1">
              <a:lnSpc>
                <a:spcPct val="80000"/>
              </a:lnSpc>
              <a:buFontTx/>
              <a:buAutoNum type="arabicPeriod"/>
            </a:pPr>
            <a:r>
              <a:rPr lang="cs-CZ" sz="1200" dirty="0"/>
              <a:t>Jedna  ruka hledá.       (1.postava)</a:t>
            </a:r>
          </a:p>
          <a:p>
            <a:pPr lvl="1">
              <a:lnSpc>
                <a:spcPct val="80000"/>
              </a:lnSpc>
              <a:buFontTx/>
              <a:buAutoNum type="arabicPeriod"/>
            </a:pPr>
            <a:r>
              <a:rPr lang="cs-CZ" sz="1200" dirty="0"/>
              <a:t>Druhá ruka ukazuje, že tužka je nalezena.     (1.postava)</a:t>
            </a:r>
          </a:p>
          <a:p>
            <a:pPr lvl="1">
              <a:lnSpc>
                <a:spcPct val="80000"/>
              </a:lnSpc>
              <a:buFontTx/>
              <a:buAutoNum type="arabicPeriod"/>
            </a:pPr>
            <a:r>
              <a:rPr lang="cs-CZ" sz="1200" dirty="0"/>
              <a:t>Jedna ruka zastrkuje tužku do kapsy             (2. postava)</a:t>
            </a:r>
          </a:p>
          <a:p>
            <a:pPr lvl="1">
              <a:lnSpc>
                <a:spcPct val="80000"/>
              </a:lnSpc>
              <a:buFontTx/>
              <a:buAutoNum type="arabicPeriod"/>
            </a:pPr>
            <a:r>
              <a:rPr lang="cs-CZ" sz="1200" dirty="0"/>
              <a:t>Druhá ruka svým zmenšením a zjednodušením vyjadřuje, že už neplní žádnou funkci      (2. postava)</a:t>
            </a:r>
          </a:p>
        </p:txBody>
      </p:sp>
      <p:pic>
        <p:nvPicPr>
          <p:cNvPr id="45063" name="Picture 7" descr="obr19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972616" y="2776538"/>
            <a:ext cx="3581400" cy="23907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5066" name="Picture 10" descr="obr19b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800" y="1530350"/>
            <a:ext cx="6248400" cy="5168900"/>
          </a:xfrm>
          <a:noFill/>
          <a:ln w="38100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5067" name="Rectangle 11"/>
          <p:cNvSpPr>
            <a:spLocks noChangeArrowheads="1"/>
          </p:cNvSpPr>
          <p:nvPr/>
        </p:nvSpPr>
        <p:spPr bwMode="auto">
          <a:xfrm>
            <a:off x="2895600" y="1828800"/>
            <a:ext cx="16319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800100" lvl="1" indent="-342900">
              <a:lnSpc>
                <a:spcPct val="80000"/>
              </a:lnSpc>
              <a:spcBef>
                <a:spcPct val="20000"/>
              </a:spcBef>
            </a:pPr>
            <a:r>
              <a:rPr lang="cs-CZ"/>
              <a:t>1.postava</a:t>
            </a:r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 bwMode="auto">
          <a:xfrm>
            <a:off x="6019800" y="1828800"/>
            <a:ext cx="16954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800100" lvl="1" indent="-342900">
              <a:lnSpc>
                <a:spcPct val="80000"/>
              </a:lnSpc>
              <a:spcBef>
                <a:spcPct val="20000"/>
              </a:spcBef>
            </a:pPr>
            <a:r>
              <a:rPr lang="cs-CZ"/>
              <a:t>2. postava</a:t>
            </a:r>
          </a:p>
        </p:txBody>
      </p:sp>
      <p:sp>
        <p:nvSpPr>
          <p:cNvPr id="45069" name="Oval 13"/>
          <p:cNvSpPr>
            <a:spLocks noChangeArrowheads="1"/>
          </p:cNvSpPr>
          <p:nvPr/>
        </p:nvSpPr>
        <p:spPr bwMode="auto">
          <a:xfrm>
            <a:off x="5943600" y="3429000"/>
            <a:ext cx="685800" cy="685800"/>
          </a:xfrm>
          <a:prstGeom prst="ellipse">
            <a:avLst/>
          </a:prstGeom>
          <a:noFill/>
          <a:ln w="9525">
            <a:solidFill>
              <a:srgbClr val="FF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70" name="Oval 14"/>
          <p:cNvSpPr>
            <a:spLocks noChangeArrowheads="1"/>
          </p:cNvSpPr>
          <p:nvPr/>
        </p:nvSpPr>
        <p:spPr bwMode="auto">
          <a:xfrm>
            <a:off x="3276600" y="4648200"/>
            <a:ext cx="685800" cy="685800"/>
          </a:xfrm>
          <a:prstGeom prst="ellipse">
            <a:avLst/>
          </a:prstGeom>
          <a:noFill/>
          <a:ln w="9525">
            <a:solidFill>
              <a:srgbClr val="FF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71" name="Oval 15"/>
          <p:cNvSpPr>
            <a:spLocks noChangeArrowheads="1"/>
          </p:cNvSpPr>
          <p:nvPr/>
        </p:nvSpPr>
        <p:spPr bwMode="auto">
          <a:xfrm>
            <a:off x="7010400" y="4495800"/>
            <a:ext cx="685800" cy="685800"/>
          </a:xfrm>
          <a:prstGeom prst="ellipse">
            <a:avLst/>
          </a:prstGeom>
          <a:noFill/>
          <a:ln w="9525">
            <a:solidFill>
              <a:srgbClr val="FF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72" name="Oval 16"/>
          <p:cNvSpPr>
            <a:spLocks noChangeArrowheads="1"/>
          </p:cNvSpPr>
          <p:nvPr/>
        </p:nvSpPr>
        <p:spPr bwMode="auto">
          <a:xfrm>
            <a:off x="3124200" y="5638800"/>
            <a:ext cx="685800" cy="685800"/>
          </a:xfrm>
          <a:prstGeom prst="ellipse">
            <a:avLst/>
          </a:prstGeom>
          <a:noFill/>
          <a:ln w="9525">
            <a:solidFill>
              <a:srgbClr val="FF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73" name="Text Box 17"/>
          <p:cNvSpPr txBox="1">
            <a:spLocks noChangeArrowheads="1"/>
          </p:cNvSpPr>
          <p:nvPr/>
        </p:nvSpPr>
        <p:spPr bwMode="auto">
          <a:xfrm>
            <a:off x="3657600" y="434340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66"/>
                </a:solidFill>
              </a:rPr>
              <a:t>2.</a:t>
            </a:r>
          </a:p>
        </p:txBody>
      </p:sp>
      <p:sp>
        <p:nvSpPr>
          <p:cNvPr id="45074" name="Text Box 18"/>
          <p:cNvSpPr txBox="1">
            <a:spLocks noChangeArrowheads="1"/>
          </p:cNvSpPr>
          <p:nvPr/>
        </p:nvSpPr>
        <p:spPr bwMode="auto">
          <a:xfrm>
            <a:off x="3733800" y="563880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66"/>
                </a:solidFill>
              </a:rPr>
              <a:t>1.</a:t>
            </a:r>
          </a:p>
        </p:txBody>
      </p:sp>
      <p:sp>
        <p:nvSpPr>
          <p:cNvPr id="45075" name="Text Box 19"/>
          <p:cNvSpPr txBox="1">
            <a:spLocks noChangeArrowheads="1"/>
          </p:cNvSpPr>
          <p:nvPr/>
        </p:nvSpPr>
        <p:spPr bwMode="auto">
          <a:xfrm>
            <a:off x="5791200" y="320040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66"/>
                </a:solidFill>
              </a:rPr>
              <a:t>4.</a:t>
            </a:r>
          </a:p>
        </p:txBody>
      </p:sp>
      <p:sp>
        <p:nvSpPr>
          <p:cNvPr id="45076" name="Text Box 20"/>
          <p:cNvSpPr txBox="1">
            <a:spLocks noChangeArrowheads="1"/>
          </p:cNvSpPr>
          <p:nvPr/>
        </p:nvSpPr>
        <p:spPr bwMode="auto">
          <a:xfrm>
            <a:off x="7620000" y="4800600"/>
            <a:ext cx="374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66"/>
                </a:solidFill>
              </a:rPr>
              <a:t>3.</a:t>
            </a:r>
          </a:p>
        </p:txBody>
      </p:sp>
    </p:spTree>
    <p:extLst>
      <p:ext uri="{BB962C8B-B14F-4D97-AF65-F5344CB8AC3E}">
        <p14:creationId xmlns:p14="http://schemas.microsoft.com/office/powerpoint/2010/main" val="131882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rentgenová reprezentace</a:t>
            </a:r>
            <a:endParaRPr lang="cs-CZ" sz="2400" b="1" dirty="0"/>
          </a:p>
        </p:txBody>
      </p:sp>
      <p:pic>
        <p:nvPicPr>
          <p:cNvPr id="5123" name="Picture 3" descr="C:\Documents and Settings\Uživatel\Plocha\Nová složka\v noř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912" y="1772816"/>
            <a:ext cx="3024336" cy="35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Uživatel\Dokumenty\K VÝUCE\zvláštnosti dvp obrázky\Nová složka (2)\13 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4512444" cy="326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01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živatel\Dokumenty\K VÝUCE\zvláštnosti dvp obrázky\Nová složka (2)\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280920" cy="582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98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24768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Pojetí (</a:t>
            </a:r>
            <a:r>
              <a:rPr lang="cs-CZ" dirty="0" smtClean="0"/>
              <a:t>schéma</a:t>
            </a:r>
            <a:r>
              <a:rPr lang="cs-CZ" dirty="0" smtClean="0"/>
              <a:t>) </a:t>
            </a:r>
            <a:r>
              <a:rPr lang="cs-CZ" b="1" dirty="0"/>
              <a:t>barvy</a:t>
            </a:r>
            <a:r>
              <a:rPr lang="cs-CZ" dirty="0"/>
              <a:t> – barva je dále diferencována (jiná modrá pro svetr, jiná pro oblohu), pořád jde ale o intelektuální koncept, ne na vizuálním základě.</a:t>
            </a:r>
          </a:p>
          <a:p>
            <a:endParaRPr lang="cs-CZ" dirty="0"/>
          </a:p>
        </p:txBody>
      </p:sp>
      <p:pic>
        <p:nvPicPr>
          <p:cNvPr id="3074" name="Picture 2" descr="C:\Documents and Settings\Uživatel\Plocha\Nová složka\12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83260"/>
            <a:ext cx="5688632" cy="389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60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živatel\Plocha\Nová složka\sumna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63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43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p</a:t>
            </a:r>
            <a:r>
              <a:rPr lang="cs-CZ" dirty="0" smtClean="0"/>
              <a:t>oužité zdroje: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/>
          </a:bodyPr>
          <a:lstStyle/>
          <a:p>
            <a:r>
              <a:rPr lang="cs-CZ" sz="2000" dirty="0" err="1"/>
              <a:t>Lowenfeld</a:t>
            </a:r>
            <a:r>
              <a:rPr lang="cs-CZ" sz="2000" dirty="0"/>
              <a:t>, V, </a:t>
            </a:r>
            <a:r>
              <a:rPr lang="cs-CZ" sz="2000" dirty="0" err="1"/>
              <a:t>Brittain</a:t>
            </a:r>
            <a:r>
              <a:rPr lang="cs-CZ" sz="2000" dirty="0"/>
              <a:t>, L.: </a:t>
            </a:r>
            <a:r>
              <a:rPr lang="cs-CZ" sz="2000" dirty="0" err="1"/>
              <a:t>Creative</a:t>
            </a:r>
            <a:r>
              <a:rPr lang="cs-CZ" sz="2000" dirty="0"/>
              <a:t> and </a:t>
            </a:r>
            <a:r>
              <a:rPr lang="cs-CZ" sz="2000" dirty="0" err="1"/>
              <a:t>Mental</a:t>
            </a:r>
            <a:r>
              <a:rPr lang="cs-CZ" sz="2000" dirty="0"/>
              <a:t> </a:t>
            </a:r>
            <a:r>
              <a:rPr lang="cs-CZ" sz="2000" dirty="0" err="1"/>
              <a:t>Growth</a:t>
            </a:r>
            <a:r>
              <a:rPr lang="cs-CZ" sz="2000" dirty="0"/>
              <a:t>. New York, </a:t>
            </a:r>
            <a:r>
              <a:rPr lang="cs-CZ" sz="2000" dirty="0" err="1"/>
              <a:t>Macmillan</a:t>
            </a:r>
            <a:r>
              <a:rPr lang="cs-CZ" sz="2000" dirty="0"/>
              <a:t> </a:t>
            </a:r>
            <a:r>
              <a:rPr lang="cs-CZ" sz="2000" dirty="0" smtClean="0"/>
              <a:t>1964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Art and </a:t>
            </a:r>
            <a:r>
              <a:rPr lang="cs-CZ" sz="2000" dirty="0" err="1"/>
              <a:t>Visual</a:t>
            </a:r>
            <a:r>
              <a:rPr lang="cs-CZ" sz="2000" dirty="0"/>
              <a:t> </a:t>
            </a:r>
            <a:r>
              <a:rPr lang="cs-CZ" sz="2000" dirty="0" err="1"/>
              <a:t>Perception</a:t>
            </a:r>
            <a:r>
              <a:rPr lang="cs-CZ" sz="2000" dirty="0"/>
              <a:t>. Psychology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Eye</a:t>
            </a:r>
            <a:r>
              <a:rPr lang="cs-CZ" sz="2000" dirty="0"/>
              <a:t>. </a:t>
            </a:r>
            <a:r>
              <a:rPr lang="cs-CZ" sz="2000" dirty="0" err="1"/>
              <a:t>Regents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University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California</a:t>
            </a:r>
            <a:r>
              <a:rPr lang="cs-CZ" sz="2000" dirty="0"/>
              <a:t> 1974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Zamyšlení nad výtvarnou výchovou. Listy České sekce INSEA </a:t>
            </a:r>
            <a:r>
              <a:rPr lang="cs-CZ" sz="2000" dirty="0" smtClean="0"/>
              <a:t>3/1997</a:t>
            </a:r>
          </a:p>
          <a:p>
            <a:r>
              <a:rPr lang="cs-CZ" sz="2000" dirty="0" err="1"/>
              <a:t>Read</a:t>
            </a:r>
            <a:r>
              <a:rPr lang="cs-CZ" sz="2000" dirty="0"/>
              <a:t>, H.: Výchova uměním. Praha, SPN </a:t>
            </a:r>
            <a:r>
              <a:rPr lang="cs-CZ" sz="2000" dirty="0" smtClean="0"/>
              <a:t>1967</a:t>
            </a:r>
          </a:p>
          <a:p>
            <a:r>
              <a:rPr lang="cs-CZ" sz="2000" dirty="0" err="1" smtClean="0"/>
              <a:t>Linaj</a:t>
            </a:r>
            <a:r>
              <a:rPr lang="cs-CZ" sz="2000" dirty="0" smtClean="0"/>
              <a:t>, E.: PROZATIMNÍ </a:t>
            </a:r>
            <a:r>
              <a:rPr lang="cs-CZ" sz="2000" dirty="0"/>
              <a:t>STUDIJNÍ TEXTY Z DIDAKTIKY A TEORIE VÝTVARNÉ </a:t>
            </a:r>
            <a:r>
              <a:rPr lang="cs-CZ" sz="2000" dirty="0" smtClean="0"/>
              <a:t>VÝCHOVY</a:t>
            </a:r>
            <a:r>
              <a:rPr lang="cs-CZ" sz="2000" dirty="0"/>
              <a:t> </a:t>
            </a:r>
            <a:r>
              <a:rPr lang="cs-CZ" sz="2000" dirty="0" smtClean="0"/>
              <a:t>pro </a:t>
            </a:r>
            <a:r>
              <a:rPr lang="cs-CZ" sz="2000" dirty="0"/>
              <a:t>posluchače KS I. st. ZŠ na PF UJEP v Ústí n. </a:t>
            </a:r>
            <a:r>
              <a:rPr lang="cs-CZ" sz="2000" dirty="0" smtClean="0"/>
              <a:t>Labem, 2004</a:t>
            </a:r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lastní kopie a fotografie dětských kreseb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0979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271</Words>
  <Application>Microsoft Office PowerPoint</Application>
  <PresentationFormat>Předvádění na obrazovce (4:3)</PresentationFormat>
  <Paragraphs>44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VÝVOJ DĚTSKÉHO VÝTVARNÉHO PROJEVU podle Victora Löwenfelda = tzv. stadiální vývoj  </vt:lpstr>
      <vt:lpstr>STADIUM SCHEMATICKÉ  neboli stadium OVLÁDNUTÍ TVARU      ( 7 – 9 let ) </vt:lpstr>
      <vt:lpstr>Ovládnutí tvaru </vt:lpstr>
      <vt:lpstr>Prezentace aplikace PowerPoint</vt:lpstr>
      <vt:lpstr>Prezentace aplikace PowerPoint</vt:lpstr>
      <vt:lpstr>Linie základny jako element krajiny</vt:lpstr>
      <vt:lpstr>Další prezentace prostoru</vt:lpstr>
      <vt:lpstr>Další prezentace prostoru</vt:lpstr>
      <vt:lpstr>Další prezentace prostoru</vt:lpstr>
      <vt:lpstr>Časově prostorová prezentace</vt:lpstr>
      <vt:lpstr>Prezentace aplikace PowerPoint</vt:lpstr>
      <vt:lpstr>rentgenová reprezentace</vt:lpstr>
      <vt:lpstr>Prezentace aplikace PowerPoint</vt:lpstr>
      <vt:lpstr>Prezentace aplikace PowerPoint</vt:lpstr>
      <vt:lpstr>Prezentace aplikace PowerPoint</vt:lpstr>
      <vt:lpstr>použité zdroje:</vt:lpstr>
    </vt:vector>
  </TitlesOfParts>
  <Company>SPGS Litoměřice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Lin..</dc:creator>
  <cp:lastModifiedBy>Lin..</cp:lastModifiedBy>
  <cp:revision>9</cp:revision>
  <dcterms:created xsi:type="dcterms:W3CDTF">2012-05-03T10:22:48Z</dcterms:created>
  <dcterms:modified xsi:type="dcterms:W3CDTF">2012-05-03T14:20:35Z</dcterms:modified>
</cp:coreProperties>
</file>