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21"/>
  </p:notesMasterIdLst>
  <p:sldIdLst>
    <p:sldId id="256" r:id="rId2"/>
    <p:sldId id="259" r:id="rId3"/>
    <p:sldId id="257" r:id="rId4"/>
    <p:sldId id="263" r:id="rId5"/>
    <p:sldId id="260" r:id="rId6"/>
    <p:sldId id="261" r:id="rId7"/>
    <p:sldId id="258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62" r:id="rId19"/>
    <p:sldId id="26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3C5E95-19BB-43B0-8ADC-F9E717CFD917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B55889-2EEB-4509-A9BC-0430EBBB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127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B55889-2EEB-4509-A9BC-0430EBBBA68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864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2">
                <a:lumMod val="20000"/>
                <a:lumOff val="80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28BBB0A-380E-4604-A6FA-1EFB9F577D4E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Božena Němcová </a:t>
            </a:r>
            <a:r>
              <a:rPr lang="cs-CZ" sz="3200" b="1" u="sng" dirty="0" smtClean="0">
                <a:solidFill>
                  <a:srgbClr val="C00000"/>
                </a:solidFill>
              </a:rPr>
              <a:t/>
            </a:r>
            <a:br>
              <a:rPr lang="cs-CZ" sz="3200" b="1" u="sng" dirty="0" smtClean="0">
                <a:solidFill>
                  <a:srgbClr val="C00000"/>
                </a:solidFill>
              </a:rPr>
            </a:br>
            <a:r>
              <a:rPr lang="cs-CZ" sz="3200" b="1" u="sng" dirty="0">
                <a:solidFill>
                  <a:srgbClr val="C00000"/>
                </a:solidFill>
              </a:rPr>
              <a:t/>
            </a:r>
            <a:br>
              <a:rPr lang="cs-CZ" sz="3200" b="1" u="sng" dirty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rgbClr val="C00000"/>
                </a:solidFill>
              </a:rPr>
              <a:t>VY_32_INOVACE_279_B</a:t>
            </a:r>
            <a:r>
              <a:rPr lang="cs-CZ" sz="3200" dirty="0" smtClean="0">
                <a:solidFill>
                  <a:srgbClr val="C00000"/>
                </a:solidFill>
              </a:rPr>
              <a:t>. Němcová </a:t>
            </a:r>
            <a:r>
              <a:rPr lang="cs-CZ" sz="3200" dirty="0" smtClean="0">
                <a:solidFill>
                  <a:srgbClr val="C00000"/>
                </a:solidFill>
              </a:rPr>
              <a:t>(</a:t>
            </a:r>
            <a:r>
              <a:rPr lang="cs-CZ" sz="3200" dirty="0" smtClean="0">
                <a:solidFill>
                  <a:srgbClr val="C00000"/>
                </a:solidFill>
              </a:rPr>
              <a:t>7.roč.</a:t>
            </a:r>
            <a:r>
              <a:rPr lang="cs-CZ" sz="3200" dirty="0" smtClean="0">
                <a:solidFill>
                  <a:srgbClr val="C00000"/>
                </a:solidFill>
              </a:rPr>
              <a:t>)</a:t>
            </a:r>
            <a:r>
              <a:rPr lang="cs-CZ" sz="3200" dirty="0" smtClean="0">
                <a:solidFill>
                  <a:srgbClr val="C00000"/>
                </a:solidFill>
              </a:rPr>
              <a:t/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rgbClr val="C00000"/>
                </a:solidFill>
              </a:rPr>
              <a:t>Mgr. Jablečníková Jarmila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rgbClr val="C00000"/>
                </a:solidFill>
              </a:rPr>
              <a:t>ZŠ Nádražní 683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rgbClr val="C00000"/>
                </a:solidFill>
              </a:rPr>
              <a:t>Horní Slavkov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>
                <a:solidFill>
                  <a:srgbClr val="C00000"/>
                </a:solidFill>
              </a:rPr>
              <a:t/>
            </a:r>
            <a:br>
              <a:rPr lang="cs-CZ" sz="3200" dirty="0">
                <a:solidFill>
                  <a:srgbClr val="C00000"/>
                </a:solidFill>
              </a:rPr>
            </a:br>
            <a:r>
              <a:rPr lang="cs-CZ" sz="2000" dirty="0" smtClean="0">
                <a:solidFill>
                  <a:srgbClr val="C00000"/>
                </a:solidFill>
              </a:rPr>
              <a:t>šablona III/2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013176"/>
            <a:ext cx="37719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785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1403648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            </a:t>
            </a:r>
          </a:p>
          <a:p>
            <a:pPr marL="0" indent="0" algn="just">
              <a:buNone/>
            </a:pP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       (1820 – 1862)</a:t>
            </a:r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sz="3200" b="1" dirty="0" smtClean="0">
                <a:solidFill>
                  <a:srgbClr val="FF0000"/>
                </a:solidFill>
              </a:rPr>
              <a:t>Vídeň      </a:t>
            </a:r>
            <a:r>
              <a:rPr lang="cs-CZ" sz="3200" b="1" dirty="0" smtClean="0">
                <a:solidFill>
                  <a:schemeClr val="tx1"/>
                </a:solidFill>
              </a:rPr>
              <a:t>Praha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0174" y="260648"/>
            <a:ext cx="56236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Božena Němcová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3024"/>
            <a:ext cx="3168352" cy="4191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6cípá hvězda 6"/>
          <p:cNvSpPr/>
          <p:nvPr/>
        </p:nvSpPr>
        <p:spPr>
          <a:xfrm flipV="1">
            <a:off x="1390461" y="3140967"/>
            <a:ext cx="215332" cy="176981"/>
          </a:xfrm>
          <a:prstGeom prst="star6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Plus 7"/>
          <p:cNvSpPr/>
          <p:nvPr/>
        </p:nvSpPr>
        <p:spPr>
          <a:xfrm>
            <a:off x="3140759" y="3057677"/>
            <a:ext cx="144016" cy="343559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4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blja\Desktop\images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738438"/>
            <a:ext cx="2611438" cy="301148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8054" y="3543534"/>
            <a:ext cx="2016224" cy="31018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943" y="2918520"/>
            <a:ext cx="1907801" cy="3175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9527" y="2044092"/>
            <a:ext cx="1244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B.Němcová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94768" y="3174202"/>
            <a:ext cx="1244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B.Němcová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5077" y="1336459"/>
            <a:ext cx="2169372" cy="29074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769527" y="1975182"/>
            <a:ext cx="1373738" cy="4572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1799" y="1457551"/>
            <a:ext cx="2880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Odkryj karty u obrázků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18152" y="2983260"/>
            <a:ext cx="922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K.Světlá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92499" y="2945602"/>
            <a:ext cx="1373738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57203" y="2117935"/>
            <a:ext cx="19175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něžna Kateřina </a:t>
            </a:r>
          </a:p>
          <a:p>
            <a:r>
              <a:rPr lang="cs-CZ" dirty="0" smtClean="0"/>
              <a:t>Zaháňská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37456" y="2117935"/>
            <a:ext cx="1917514" cy="58350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9403" y="4869368"/>
            <a:ext cx="1409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B. Němcová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022328" y="4865875"/>
            <a:ext cx="140968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9701" y="263530"/>
            <a:ext cx="80682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Na kterém obrázku není Božena Němcová?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387679" y="1088219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nápověda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589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6" grpId="0" animBg="1"/>
      <p:bldP spid="6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4824"/>
          </a:xfrm>
        </p:spPr>
        <p:txBody>
          <a:bodyPr/>
          <a:lstStyle/>
          <a:p>
            <a:r>
              <a:rPr lang="cs-CZ" sz="4000" dirty="0" smtClean="0"/>
              <a:t>Kde můžeme vidět v běžném životě podobiznu Boženy Němcové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024844"/>
            <a:ext cx="6192688" cy="4644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0678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Životopis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3960440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Božena Němcová, dívčím jménem </a:t>
            </a:r>
            <a:r>
              <a:rPr lang="cs-CZ" b="1" u="sng" dirty="0" smtClean="0">
                <a:solidFill>
                  <a:schemeClr val="tx1"/>
                </a:solidFill>
              </a:rPr>
              <a:t>Barbora Panklová, </a:t>
            </a:r>
            <a:r>
              <a:rPr lang="cs-CZ" dirty="0" smtClean="0">
                <a:solidFill>
                  <a:schemeClr val="tx1"/>
                </a:solidFill>
              </a:rPr>
              <a:t>se narodila ve Vídni 4. února 1820 v rodině panského kočího </a:t>
            </a:r>
            <a:r>
              <a:rPr lang="cs-CZ" b="1" u="sng" dirty="0" smtClean="0">
                <a:solidFill>
                  <a:schemeClr val="tx1"/>
                </a:solidFill>
              </a:rPr>
              <a:t>Johanna </a:t>
            </a:r>
            <a:r>
              <a:rPr lang="cs-CZ" b="1" u="sng" dirty="0" err="1" smtClean="0">
                <a:solidFill>
                  <a:schemeClr val="tx1"/>
                </a:solidFill>
              </a:rPr>
              <a:t>Pankla</a:t>
            </a:r>
            <a:r>
              <a:rPr lang="cs-CZ" b="1" u="sng" dirty="0" smtClean="0">
                <a:solidFill>
                  <a:schemeClr val="tx1"/>
                </a:solidFill>
              </a:rPr>
              <a:t>,</a:t>
            </a:r>
            <a:r>
              <a:rPr lang="cs-CZ" dirty="0" smtClean="0">
                <a:solidFill>
                  <a:schemeClr val="tx1"/>
                </a:solidFill>
              </a:rPr>
              <a:t> rakouského Němce.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Její matka </a:t>
            </a:r>
            <a:r>
              <a:rPr lang="cs-CZ" b="1" u="sng" dirty="0" smtClean="0">
                <a:solidFill>
                  <a:schemeClr val="tx1"/>
                </a:solidFill>
              </a:rPr>
              <a:t>Terezie Novotná</a:t>
            </a:r>
            <a:r>
              <a:rPr lang="cs-CZ" dirty="0" smtClean="0">
                <a:solidFill>
                  <a:schemeClr val="tx1"/>
                </a:solidFill>
              </a:rPr>
              <a:t> byla Češka a ve Vídni </a:t>
            </a:r>
            <a:r>
              <a:rPr lang="cs-CZ" dirty="0" err="1" smtClean="0">
                <a:solidFill>
                  <a:schemeClr val="tx1"/>
                </a:solidFill>
              </a:rPr>
              <a:t>praco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tx1"/>
                </a:solidFill>
              </a:rPr>
              <a:t>v</a:t>
            </a:r>
            <a:r>
              <a:rPr lang="cs-CZ" dirty="0" err="1" smtClean="0">
                <a:solidFill>
                  <a:schemeClr val="tx1"/>
                </a:solidFill>
              </a:rPr>
              <a:t>ala</a:t>
            </a:r>
            <a:r>
              <a:rPr lang="cs-CZ" dirty="0" smtClean="0">
                <a:solidFill>
                  <a:schemeClr val="tx1"/>
                </a:solidFill>
              </a:rPr>
              <a:t> jako služka. Jako malé dítě se Němcová přestěhovala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 rodiči na panství </a:t>
            </a:r>
            <a:r>
              <a:rPr lang="cs-CZ" b="1" u="sng" dirty="0" smtClean="0">
                <a:solidFill>
                  <a:schemeClr val="tx1"/>
                </a:solidFill>
              </a:rPr>
              <a:t>kněžny Zaháňské</a:t>
            </a:r>
            <a:r>
              <a:rPr lang="cs-CZ" dirty="0" smtClean="0">
                <a:solidFill>
                  <a:schemeClr val="tx1"/>
                </a:solidFill>
              </a:rPr>
              <a:t> do </a:t>
            </a:r>
            <a:r>
              <a:rPr lang="cs-CZ" b="1" u="sng" dirty="0" smtClean="0">
                <a:solidFill>
                  <a:schemeClr val="tx1"/>
                </a:solidFill>
              </a:rPr>
              <a:t>Ratibořic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cs-CZ" b="1" u="sng" dirty="0">
                <a:solidFill>
                  <a:schemeClr val="tx1"/>
                </a:solidFill>
              </a:rPr>
              <a:t>u</a:t>
            </a:r>
            <a:r>
              <a:rPr lang="cs-CZ" b="1" u="sng" dirty="0" smtClean="0">
                <a:solidFill>
                  <a:schemeClr val="tx1"/>
                </a:solidFill>
              </a:rPr>
              <a:t> České Skalice.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41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                                                   zámek v Ratibořicích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772816"/>
            <a:ext cx="4219060" cy="28083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1093142"/>
            <a:ext cx="2007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Staré bělidlo</a:t>
            </a:r>
            <a:endParaRPr lang="cs-CZ" sz="28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473" y="3068960"/>
            <a:ext cx="3750575" cy="28083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482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23528"/>
          </a:xfrm>
        </p:spPr>
        <p:txBody>
          <a:bodyPr/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Do školy chodila malá Barunka v </a:t>
            </a:r>
            <a:r>
              <a:rPr lang="cs-CZ" b="1" u="sng" dirty="0" smtClean="0">
                <a:solidFill>
                  <a:schemeClr val="tx1"/>
                </a:solidFill>
              </a:rPr>
              <a:t>České Skalici</a:t>
            </a:r>
            <a:r>
              <a:rPr lang="cs-CZ" dirty="0" smtClean="0">
                <a:solidFill>
                  <a:schemeClr val="tx1"/>
                </a:solidFill>
              </a:rPr>
              <a:t>, dostalo se jí však jen nejzákladnějšího školního vzdělání.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 sedmnácti letech byla provdána za úředníka finanční stráže </a:t>
            </a:r>
            <a:r>
              <a:rPr lang="cs-CZ" b="1" u="sng" dirty="0" smtClean="0">
                <a:solidFill>
                  <a:schemeClr val="tx1"/>
                </a:solidFill>
              </a:rPr>
              <a:t>Josefa Němce</a:t>
            </a:r>
            <a:r>
              <a:rPr lang="cs-CZ" dirty="0" smtClean="0">
                <a:solidFill>
                  <a:schemeClr val="tx1"/>
                </a:solidFill>
              </a:rPr>
              <a:t>, o patnáct let staršího. Až pod jeho vlivem se stala vlastenkou.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36912"/>
            <a:ext cx="2114516" cy="317177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87430" y="5269850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Josef Němec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276" y="2780928"/>
            <a:ext cx="4396148" cy="27302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2812286"/>
            <a:ext cx="1678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Barunčina škola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35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 prvních letech po sňatku se manželé stěhovali téměř každý rok. Za pobytu na </a:t>
            </a:r>
            <a:r>
              <a:rPr lang="cs-CZ" b="1" u="sng" dirty="0" smtClean="0">
                <a:solidFill>
                  <a:schemeClr val="tx1"/>
                </a:solidFill>
              </a:rPr>
              <a:t>Chodsku</a:t>
            </a:r>
            <a:r>
              <a:rPr lang="cs-CZ" dirty="0" smtClean="0">
                <a:solidFill>
                  <a:schemeClr val="tx1"/>
                </a:solidFill>
              </a:rPr>
              <a:t> chodila mezi prosté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idi a zapisovala lidové pohádky, pověsti a zvyky. To vše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zužitkovala ve své tvorbě jako krásné kouzelné pohádky.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b="1" u="sng" dirty="0" smtClean="0">
                <a:solidFill>
                  <a:srgbClr val="C00000"/>
                </a:solidFill>
              </a:rPr>
              <a:t>Národní báchorky a pověsti</a:t>
            </a:r>
            <a:r>
              <a:rPr lang="cs-CZ" sz="3600" b="1" u="sng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(1845-47)</a:t>
            </a:r>
          </a:p>
          <a:p>
            <a:pPr marL="0" indent="0">
              <a:buNone/>
            </a:pPr>
            <a:endParaRPr lang="cs-CZ" sz="36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37000"/>
            <a:ext cx="2016224" cy="30243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64085"/>
            <a:ext cx="3768080" cy="282606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77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Němcová podnikla za manželem tři cesty na </a:t>
            </a:r>
            <a:r>
              <a:rPr lang="cs-CZ" b="1" u="sng" dirty="0" smtClean="0">
                <a:solidFill>
                  <a:schemeClr val="tx1"/>
                </a:solidFill>
              </a:rPr>
              <a:t>Slovensko.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I zde nasbírala velké množství materiálu pro další své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ohádky: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b="1" u="sng" dirty="0" smtClean="0">
                <a:solidFill>
                  <a:srgbClr val="C00000"/>
                </a:solidFill>
              </a:rPr>
              <a:t>Slovenské pohádky a pověsti</a:t>
            </a:r>
            <a:r>
              <a:rPr lang="cs-CZ" dirty="0" smtClean="0">
                <a:solidFill>
                  <a:schemeClr val="tx1"/>
                </a:solidFill>
              </a:rPr>
              <a:t>(1857-58)</a:t>
            </a:r>
          </a:p>
          <a:p>
            <a:pPr marL="0" indent="0">
              <a:buNone/>
            </a:pPr>
            <a:endParaRPr lang="cs-CZ" sz="3600" dirty="0" smtClean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87499"/>
            <a:ext cx="2643121" cy="35686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96952"/>
            <a:ext cx="2619375" cy="3686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6990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Které pohádky se dočkaly filmového zpracování?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99962"/>
            <a:ext cx="2519830" cy="356790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44206"/>
            <a:ext cx="1695450" cy="2714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741" y="1269860"/>
            <a:ext cx="2709859" cy="22281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358" y="3530633"/>
            <a:ext cx="4006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Čertova nevěsta(Spravedlivý Bohumil)</a:t>
            </a:r>
            <a:endParaRPr lang="cs-CZ" b="1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684" y="3871521"/>
            <a:ext cx="1790700" cy="2562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265" y="775480"/>
            <a:ext cx="2075420" cy="2958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679" y="3884810"/>
            <a:ext cx="2706578" cy="216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06265" y="6050072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 statečném kováři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5848" y="6474165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(Popelka)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7138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atb</a:t>
            </a:r>
            <a:endParaRPr lang="cs-CZ" sz="3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0"/>
            <a:ext cx="3584079" cy="25479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2605181"/>
            <a:ext cx="27430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Princ a Večernice</a:t>
            </a:r>
          </a:p>
          <a:p>
            <a:r>
              <a:rPr lang="cs-CZ" b="1" dirty="0" smtClean="0"/>
              <a:t>(O Slunečníku, Měsíčníku</a:t>
            </a:r>
          </a:p>
          <a:p>
            <a:r>
              <a:rPr lang="cs-CZ" b="1" dirty="0" smtClean="0"/>
              <a:t>a Větrníku)</a:t>
            </a:r>
            <a:endParaRPr lang="cs-CZ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76" y="3573016"/>
            <a:ext cx="2000916" cy="2749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08637"/>
            <a:ext cx="2952328" cy="29523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6559" y="5760965"/>
            <a:ext cx="2046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Pyšná princezna</a:t>
            </a:r>
          </a:p>
          <a:p>
            <a:r>
              <a:rPr lang="cs-CZ" b="1" dirty="0" smtClean="0"/>
              <a:t>(Potrestaná pýcha)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6632"/>
            <a:ext cx="2857500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67589" y="3946925"/>
            <a:ext cx="23198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Byl jednou jeden král</a:t>
            </a:r>
          </a:p>
          <a:p>
            <a:r>
              <a:rPr lang="cs-CZ" b="1" dirty="0" smtClean="0"/>
              <a:t>     (Sůl nad zlato)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77674" y="5299300"/>
            <a:ext cx="11961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td.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9364" y="6268670"/>
            <a:ext cx="1627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(Čertův švagr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976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Rodina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tx1"/>
                </a:solidFill>
              </a:rPr>
              <a:t>B.Němcová</a:t>
            </a:r>
            <a:r>
              <a:rPr lang="cs-CZ" dirty="0" smtClean="0">
                <a:solidFill>
                  <a:schemeClr val="tx1"/>
                </a:solidFill>
              </a:rPr>
              <a:t> měla čtyři děti: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Hynka (1838 – 1853)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Karla (1839 – 1901)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Theodoru (1841 – 1920)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Jaroslava (1842 – 1898)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669" y="2512252"/>
            <a:ext cx="5271332" cy="388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3901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Díky svému půvabu, talentu a společenské angažovanosti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e stýkala s mnoha představiteli české kultury.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K jejím přátelům patřil např.: </a:t>
            </a:r>
            <a:r>
              <a:rPr lang="cs-CZ" u="sng" dirty="0" smtClean="0">
                <a:solidFill>
                  <a:schemeClr val="tx1"/>
                </a:solidFill>
              </a:rPr>
              <a:t>Karel Havlíček Borovský,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tx1"/>
                </a:solidFill>
              </a:rPr>
              <a:t>František Ladislav Čelakovský, Karel Jaromír Erben, 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tx1"/>
                </a:solidFill>
              </a:rPr>
              <a:t>Karolina Světlá, </a:t>
            </a:r>
            <a:r>
              <a:rPr lang="cs-CZ" u="sng" dirty="0">
                <a:solidFill>
                  <a:schemeClr val="tx1"/>
                </a:solidFill>
              </a:rPr>
              <a:t>S</a:t>
            </a:r>
            <a:r>
              <a:rPr lang="cs-CZ" u="sng" dirty="0" smtClean="0">
                <a:solidFill>
                  <a:schemeClr val="tx1"/>
                </a:solidFill>
              </a:rPr>
              <a:t>ofie Podlipská a další.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Čelakovský     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</a:t>
            </a:r>
            <a:r>
              <a:rPr lang="cs-CZ" dirty="0" err="1" smtClean="0">
                <a:solidFill>
                  <a:schemeClr val="tx1"/>
                </a:solidFill>
              </a:rPr>
              <a:t>K.J.Erben</a:t>
            </a:r>
            <a:r>
              <a:rPr lang="cs-CZ" dirty="0" smtClean="0">
                <a:solidFill>
                  <a:schemeClr val="tx1"/>
                </a:solidFill>
              </a:rPr>
              <a:t>                  S. Podlipská       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0888"/>
            <a:ext cx="2286000" cy="3086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60848"/>
            <a:ext cx="1956048" cy="239615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53402"/>
            <a:ext cx="2320438" cy="275358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9244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</a:t>
            </a:r>
            <a:r>
              <a:rPr lang="cs-CZ" dirty="0" err="1" smtClean="0">
                <a:solidFill>
                  <a:schemeClr val="tx1"/>
                </a:solidFill>
              </a:rPr>
              <a:t>K.H.Borovský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K. Světlá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52" y="980728"/>
            <a:ext cx="3191264" cy="374441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57495"/>
            <a:ext cx="3096344" cy="423431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213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88640"/>
            <a:ext cx="8229600" cy="6441579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Hmotné životní podmínky celé rodiny byli v padesátých letech 19.st. </a:t>
            </a: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elmi špatné. Její manžel byl dán do </a:t>
            </a:r>
            <a:r>
              <a:rPr lang="cs-CZ" dirty="0" err="1" smtClean="0">
                <a:solidFill>
                  <a:schemeClr val="tx1"/>
                </a:solidFill>
              </a:rPr>
              <a:t>vý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služby s nepatrnou penzí. Němcová proto živila rodinu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sama a to  s drobných finančních darů svých přátel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i z nevelkých výtěžků své literární publicistické práce.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Spisovatelku začaly provázet i osobní tragédie – úmrtí milovaného syna Hynka i vlastní nemoc.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 Vánocích odvezl Němec svou nemocnou ženu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z Litomyšle do Prahy a zde v lednu 1862 zemřela. 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syn Hynek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149080"/>
            <a:ext cx="1800200" cy="20268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377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Povídková tvorba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Baruška (1853)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Karla (1855)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Divá Bára (1856)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Pohorská vesnice (1856)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V zámku a podzámčí (1856)</a:t>
            </a:r>
          </a:p>
          <a:p>
            <a:r>
              <a:rPr lang="cs-CZ" sz="3200" dirty="0" err="1" smtClean="0">
                <a:solidFill>
                  <a:schemeClr val="tx1"/>
                </a:solidFill>
              </a:rPr>
              <a:t>Chyže</a:t>
            </a:r>
            <a:r>
              <a:rPr lang="cs-CZ" sz="3200" dirty="0" smtClean="0">
                <a:solidFill>
                  <a:schemeClr val="tx1"/>
                </a:solidFill>
              </a:rPr>
              <a:t> pod horami (1858)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Dobrý člověk (1858)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Pan učitel (1860)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908720"/>
            <a:ext cx="3096344" cy="207929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80138"/>
            <a:ext cx="2016224" cy="2693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00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376" y="3573015"/>
            <a:ext cx="2382024" cy="3308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  <a:noFill/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Nejkrásnějším a také nejznámějším dílem je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</a:t>
            </a:r>
            <a:r>
              <a:rPr lang="cs-CZ" sz="4000" b="1" dirty="0" smtClean="0">
                <a:solidFill>
                  <a:schemeClr val="tx1"/>
                </a:solidFill>
              </a:rPr>
              <a:t>Babička</a:t>
            </a:r>
            <a:r>
              <a:rPr lang="cs-CZ" sz="4000" dirty="0" smtClean="0">
                <a:solidFill>
                  <a:schemeClr val="tx1"/>
                </a:solidFill>
              </a:rPr>
              <a:t>(1855)</a:t>
            </a:r>
            <a:endParaRPr lang="cs-CZ" sz="4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Knihu psala v nejtragičtějším období svého života –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 smrti svého syna Hynka.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Hlavní postavou je její babička </a:t>
            </a:r>
            <a:r>
              <a:rPr lang="cs-CZ" u="sng" dirty="0" smtClean="0">
                <a:solidFill>
                  <a:schemeClr val="tx1"/>
                </a:solidFill>
              </a:rPr>
              <a:t>Magdaléna Novotná.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Autorka vzpomíná na své dětství, které prožila na Starém bělidle po boku svých blízkých.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Krásný, bohatý a výrazný jazyk díla čerpá z lidové mluvy.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05064"/>
            <a:ext cx="3209156" cy="2406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762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336704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sz="1400" dirty="0">
                <a:solidFill>
                  <a:schemeClr val="tx1"/>
                </a:solidFill>
              </a:rPr>
              <a:t>http://t0.gstatic.com/images?q=tbn:ANd9GcRPhmn-P7AaXbxIlH9omiMDs_udGB0K8aM9L16hUsRV_4pDDCVL_A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http://t3.gstatic.com/images?q=tbn:ANd9GcQ8e5rXjMyzMHEm5dYB71xFAaCT24Ob8tmR1mkZBEOz8TKXI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http://t0.gstatic.com/images?q=tbn:ANd9GcRcFs2XWGer-LNL6mxrjVMQrF9tcV5rBLoidXeGfgdMM0Dr86g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http://img.radio.cz/pictures/osobnosti/svetlax.jpg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www.udalosti112.cz/pic/2011-06-01bankovka-petistovka-penize.jpg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www.profimedia.cz/fotografie/stare-belidlo-babiccino-udoli-narodni-kulturni-pamatka/profimedia-0003005390.jpg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http://upload.wikimedia.org/wikipedia/commons/thumb/9/98/Ratibo%C5%99ice_castle_main_building_back.JPG/254px-Ratibo</a:t>
            </a:r>
            <a:r>
              <a:rPr lang="cs-CZ" sz="1400" dirty="0" smtClean="0">
                <a:solidFill>
                  <a:schemeClr val="tx1"/>
                </a:solidFill>
              </a:rPr>
              <a:t>%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www.people.cz/travel/articles_photo/11363.jpg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img.radio.cz/pictures/spisovatele/nemec_josef_manzelx.jpg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www.wknihy.cz/Img/Thumb.aspx?IDI=341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www.antik-holy.cz/obrazky/15993/P4240089.JPG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http://saisanky.misto.cz/_MAIL_/</a:t>
            </a:r>
            <a:r>
              <a:rPr lang="cs-CZ" sz="1400" dirty="0" smtClean="0">
                <a:solidFill>
                  <a:schemeClr val="tx1"/>
                </a:solidFill>
              </a:rPr>
              <a:t>BN/gfx/manes.gif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www.ceska-beseda-zg.hr/dokumenti/image/spolkovy_zpravy/pohadky_povjesti.jpg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http://www.filmy.sikup.cz/files/_</a:t>
            </a:r>
            <a:r>
              <a:rPr lang="cs-CZ" sz="1400" dirty="0" smtClean="0">
                <a:solidFill>
                  <a:schemeClr val="tx1"/>
                </a:solidFill>
              </a:rPr>
              <a:t>640x480/Sedmero_k_a.jpg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images.eslova.cz/rimages/xmlzbozi/pri/princ-bajaja-1.jpg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m.denik.cz/image/denik/show/2943228-776x776.jpg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nd04.jxs.cz/381/073/28145da81b_76673783_o2.jpg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files.nemcova-bozena.webnode.cz/200000031-7993f7a8dd/princ.jpeg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http://www.pohadkar.cz/public/media/Princ_a_Vecernice/Obrazky/Obrazky_-_Princ_a_vecernice_2.jpg</a:t>
            </a:r>
          </a:p>
        </p:txBody>
      </p:sp>
    </p:spTree>
    <p:extLst>
      <p:ext uri="{BB962C8B-B14F-4D97-AF65-F5344CB8AC3E}">
        <p14:creationId xmlns:p14="http://schemas.microsoft.com/office/powerpoint/2010/main" val="187572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/>
          </a:bodyPr>
          <a:lstStyle/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img.csfd.cz/posters/0/821_1.jpg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www.chytrazena.cz/obrazky/admin/clanek/ceska-televize-pysna-princezna-2-29.jpg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www.film-osobnosti.cz/wp-content/uploads/2010/12/byl-jednou-jeden-kral3.jpg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sechtl-vosecek.ucw.cz/cml/fotografie/foto1014.jpg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leccos.com/pics/pic/erben_karel_jaromir.jpg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www.cesky-jazyk.cz/cjl/pictures/autori/celakovsky.jpg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www.cesky-jazyk.cz/cjl/pictures/autori/podlipska.jpg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www.velmont.wz.cz/ctenarskydenik/obrazky/BOROVSKY.jpg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www.zssvetle.cz/images/K.Svetla.jpg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t3.gstatic.com/images?q=tbn:ANd9GcRsfRSIEyV5UkIVUqVvo_s6a3LsTWINr4xZw3LE-1ZwpJzub9oCCYEG3aupTw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t1.gstatic.com/images?q=tbn:ANd9GcRIjKX4mmwuZI4hVr3F9eU6Bxs8CQIeSYRvNknX4Xp2-C_nyppDRFXbqYM3cw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img.fdb.cz/obrazky/4e33c924ea0bbd6a7c7c34ad28359f9.jpg</a:t>
            </a:r>
            <a:endParaRPr lang="cs-CZ" sz="1400" dirty="0">
              <a:solidFill>
                <a:schemeClr val="tx1"/>
              </a:solidFill>
            </a:endParaRP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film-filmy.sk/pictures/1940/babicka.jpg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img1.ct24.cz/multimedia/images/11/1094/middle/109333.jpg</a:t>
            </a:r>
          </a:p>
          <a:p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535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466</TotalTime>
  <Words>677</Words>
  <Application>Microsoft Office PowerPoint</Application>
  <PresentationFormat>Předvádění na obrazovce (4:3)</PresentationFormat>
  <Paragraphs>155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Exekutivní</vt:lpstr>
      <vt:lpstr>Božena Němcová   VY_32_INOVACE_279_B. Němcová (7.roč.) Mgr. Jablečníková Jarmila ZŠ Nádražní 683 Horní Slavkov  šablona III/2</vt:lpstr>
      <vt:lpstr>  </vt:lpstr>
      <vt:lpstr>Prezentace aplikace PowerPoint</vt:lpstr>
      <vt:lpstr>Kde můžeme vidět v běžném životě podobiznu Boženy Němcové</vt:lpstr>
      <vt:lpstr>Životopis</vt:lpstr>
      <vt:lpstr>Prezentace aplikace PowerPoint</vt:lpstr>
      <vt:lpstr>Prezentace aplikace PowerPoint</vt:lpstr>
      <vt:lpstr>Prezentace aplikace PowerPoint</vt:lpstr>
      <vt:lpstr>Prezentace aplikace PowerPoint</vt:lpstr>
      <vt:lpstr>Které pohádky se dočkaly filmového zpracování?</vt:lpstr>
      <vt:lpstr>Prezentace aplikace PowerPoint</vt:lpstr>
      <vt:lpstr>Rodina</vt:lpstr>
      <vt:lpstr>Prezentace aplikace PowerPoint</vt:lpstr>
      <vt:lpstr>Prezentace aplikace PowerPoint</vt:lpstr>
      <vt:lpstr>Prezentace aplikace PowerPoint</vt:lpstr>
      <vt:lpstr>Povídková tvorba</vt:lpstr>
      <vt:lpstr>Prezentace aplikace PowerPoint</vt:lpstr>
      <vt:lpstr>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Jablečníková Jarmila</cp:lastModifiedBy>
  <cp:revision>44</cp:revision>
  <dcterms:created xsi:type="dcterms:W3CDTF">2011-11-09T17:24:39Z</dcterms:created>
  <dcterms:modified xsi:type="dcterms:W3CDTF">2011-11-15T23:16:03Z</dcterms:modified>
</cp:coreProperties>
</file>