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ms-office.legacyDiagramTex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7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4" r:id="rId30"/>
    <p:sldId id="285" r:id="rId31"/>
    <p:sldId id="286" r:id="rId32"/>
    <p:sldId id="283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microsoft.com/office/2006/relationships/legacyDocTextInfo" Target="legacyDocTextInfo.bin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7" Type="http://schemas.microsoft.com/office/2006/relationships/legacyDiagramText" Target="legacyDiagramText7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6" Type="http://schemas.microsoft.com/office/2006/relationships/legacyDiagramText" Target="legacyDiagramText6.bin"/><Relationship Id="rId5" Type="http://schemas.microsoft.com/office/2006/relationships/legacyDiagramText" Target="legacyDiagramText5.bin"/><Relationship Id="rId4" Type="http://schemas.microsoft.com/office/2006/relationships/legacyDiagramText" Target="legacyDiagramText4.bin"/></Relationships>
</file>

<file path=ppt/drawings/_rels/vmlDrawing2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10.bin"/><Relationship Id="rId7" Type="http://schemas.microsoft.com/office/2006/relationships/legacyDiagramText" Target="legacyDiagramText14.bin"/><Relationship Id="rId2" Type="http://schemas.microsoft.com/office/2006/relationships/legacyDiagramText" Target="legacyDiagramText9.bin"/><Relationship Id="rId1" Type="http://schemas.microsoft.com/office/2006/relationships/legacyDiagramText" Target="legacyDiagramText8.bin"/><Relationship Id="rId6" Type="http://schemas.microsoft.com/office/2006/relationships/legacyDiagramText" Target="legacyDiagramText13.bin"/><Relationship Id="rId5" Type="http://schemas.microsoft.com/office/2006/relationships/legacyDiagramText" Target="legacyDiagramText12.bin"/><Relationship Id="rId4" Type="http://schemas.microsoft.com/office/2006/relationships/legacyDiagramText" Target="legacyDiagramText1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5120D9-52F0-4A1F-8460-376D69549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AAC1A-83D8-4F24-960E-A22EC6C76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21A93-A62A-4094-9DB5-E096CA26AC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6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//upload.wikimedia.org/wikipedia/commons/a/a0/Agryroneta_aquatica_Weibchen_cropped.jpg" TargetMode="Externa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gryroneta_aquatica_Weibchen_croppe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VY_52_INOVACE_01_1_PAVOUKOVCI - PAVOUCI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Popisování vnější i vnitřní stavby těla. Pochopení principu mimotělního trávení. Poznání druhů pavouků. Zápis do sešitu. Opakování probraného učiva.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24.2.2012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</a:t>
            </a:r>
            <a:r>
              <a:rPr lang="cs-CZ" sz="1400" smtClean="0"/>
              <a:t> 24.2.2012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152525"/>
            <a:ext cx="7772400" cy="10429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800" smtClean="0"/>
              <a:t/>
            </a:r>
            <a:br>
              <a:rPr lang="cs-CZ" sz="4800" smtClean="0"/>
            </a:br>
            <a:r>
              <a:rPr lang="cs-CZ" sz="4800" smtClean="0"/>
              <a:t>ČLENOVCI</a:t>
            </a:r>
            <a:br>
              <a:rPr lang="cs-CZ" sz="4800" smtClean="0"/>
            </a:br>
            <a:r>
              <a:rPr lang="cs-CZ" sz="4800" smtClean="0"/>
              <a:t>PAVOUKOVCI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cs-CZ" sz="7200" smtClean="0"/>
              <a:t>PAVOUCI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tangle 2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Stavba těla křižáka obecného:</a:t>
            </a:r>
          </a:p>
        </p:txBody>
      </p:sp>
      <p:graphicFrame>
        <p:nvGraphicFramePr>
          <p:cNvPr id="1026" name="Organization Chart 7"/>
          <p:cNvGraphicFramePr>
            <a:graphicFrameLocks/>
          </p:cNvGraphicFramePr>
          <p:nvPr>
            <p:ph idx="1"/>
          </p:nvPr>
        </p:nvGraphicFramePr>
        <p:xfrm>
          <a:off x="457200" y="1752600"/>
          <a:ext cx="8229600" cy="3048000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  <p:graphicFrame>
        <p:nvGraphicFramePr>
          <p:cNvPr id="1037" name="Organization Chart 20"/>
          <p:cNvGraphicFramePr>
            <a:graphicFrameLocks/>
          </p:cNvGraphicFramePr>
          <p:nvPr>
            <p:ph sz="half" idx="4294967295"/>
          </p:nvPr>
        </p:nvGraphicFramePr>
        <p:xfrm>
          <a:off x="1066800" y="4876800"/>
          <a:ext cx="8077200" cy="1143000"/>
        </p:xfrm>
        <a:graphic>
          <a:graphicData uri="http://schemas.openxmlformats.org/drawingml/2006/compatibility">
            <com:legacyDrawing xmlns:com="http://schemas.openxmlformats.org/drawingml/2006/compatibility" spid="_x0000_s1037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2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>
                                            <p:subSp spid="_x0000_s1032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>
                                            <p:subSp spid="_x0000_s1032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subSp spid="_x0000_s1040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7">
                                            <p:subSp spid="_x0000_s1040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7">
                                            <p:subSp spid="_x0000_s1040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subSp spid="_x0000_s1041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7">
                                            <p:subSp spid="_x0000_s1041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7">
                                            <p:subSp spid="_x0000_s1041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2" grpId="0"/>
      <p:bldDgm spid="1026" grpId="0" bld="depthByNode"/>
      <p:bldDgm spid="1037" grpId="0" bld="depthByNod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HEDVÁVBNÁ VLÁKNA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4310062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smtClean="0"/>
              <a:t>Na zadečku  -&gt; SNOVACÍ BRADAVKY, původně končetiny, které vylučují na vzduchu rychle tuhnoucí tekutinu.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Na končetinách mají pak HŘEBÍNEK, kterým vzniklá vlákna spřádají do silnějších svazků.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400" smtClean="0"/>
          </a:p>
        </p:txBody>
      </p:sp>
      <p:pic>
        <p:nvPicPr>
          <p:cNvPr id="6148" name="Picture 5" descr="sklípkan Pepina (4)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56047" y="1752600"/>
            <a:ext cx="3299082" cy="4267200"/>
          </a:xfrm>
        </p:spPr>
      </p:pic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8153400" y="58674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VYUŽITÍ VLÁKNA</a:t>
            </a:r>
          </a:p>
        </p:txBody>
      </p:sp>
      <p:graphicFrame>
        <p:nvGraphicFramePr>
          <p:cNvPr id="2050" name="Diagram 6"/>
          <p:cNvGraphicFramePr>
            <a:graphicFrameLocks/>
          </p:cNvGraphicFramePr>
          <p:nvPr>
            <p:ph idx="1"/>
          </p:nvPr>
        </p:nvGraphicFramePr>
        <p:xfrm>
          <a:off x="304800" y="1828800"/>
          <a:ext cx="8686800" cy="4062413"/>
        </p:xfrm>
        <a:graphic>
          <a:graphicData uri="http://schemas.openxmlformats.org/drawingml/2006/compatibility">
            <com:legacyDrawing xmlns:com="http://schemas.openxmlformats.org/drawingml/2006/compatibility" spid="_x0000_s205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64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>
                                            <p:subSp spid="_x0000_s2064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>
                                            <p:subSp spid="_x0000_s2064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6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>
                                            <p:subSp spid="_x0000_s2063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>
                                            <p:subSp spid="_x0000_s2063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61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>
                                            <p:subSp spid="_x0000_s2061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>
                                            <p:subSp spid="_x0000_s2061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9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>
                                            <p:subSp spid="_x0000_s2059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>
                                            <p:subSp spid="_x0000_s2059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7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>
                                            <p:subSp spid="_x0000_s2057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>
                                            <p:subSp spid="_x0000_s2057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>
                                            <p:subSp spid="_x0000_s2055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>
                                            <p:subSp spid="_x0000_s2055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0">
                                            <p:subSp spid="_x0000_s2053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0">
                                            <p:subSp spid="_x0000_s2053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5" grpId="0"/>
      <p:bldDgm spid="2050" grpId="0" bld="cwOut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PAVUČINY</a:t>
            </a:r>
          </a:p>
        </p:txBody>
      </p:sp>
      <p:pic>
        <p:nvPicPr>
          <p:cNvPr id="7171" name="Picture 14" descr="pavučiny v Lungau (3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83502" y="1752600"/>
            <a:ext cx="3290772" cy="4267200"/>
          </a:xfrm>
        </p:spPr>
      </p:pic>
      <p:pic>
        <p:nvPicPr>
          <p:cNvPr id="7172" name="Picture 12" descr="pavučin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188268" y="1752600"/>
            <a:ext cx="2834640" cy="2057400"/>
          </a:xfrm>
        </p:spPr>
      </p:pic>
      <p:pic>
        <p:nvPicPr>
          <p:cNvPr id="7173" name="Picture 13" descr="pavučiny, primit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183188" y="3959225"/>
            <a:ext cx="2844800" cy="2060575"/>
          </a:xfrm>
        </p:spPr>
      </p:pic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8153400" y="5715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8001000" y="3429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  <p:sp>
        <p:nvSpPr>
          <p:cNvPr id="8200" name="TextovéPole 7"/>
          <p:cNvSpPr txBox="1">
            <a:spLocks noChangeArrowheads="1"/>
          </p:cNvSpPr>
          <p:nvPr/>
        </p:nvSpPr>
        <p:spPr bwMode="auto">
          <a:xfrm>
            <a:off x="4191000" y="57912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CÉVNÍ SOUSTAVA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OTEVŘENÁ</a:t>
            </a:r>
          </a:p>
          <a:p>
            <a:pPr algn="ctr" eaLnBrk="1" hangingPunct="1"/>
            <a:endParaRPr lang="cs-CZ" sz="40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TVOŘENA SRDCEM A CÉVAMI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TRÁVICÍ SOUSTAVA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566738" y="2286000"/>
            <a:ext cx="8001000" cy="35814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 </a:t>
            </a:r>
            <a:r>
              <a:rPr lang="cs-CZ" sz="3200" smtClean="0"/>
              <a:t>Trávení je z důvodu velmi úzkého jícnu, který neumožňuje polykání větších pevných částic, MIMOTĚLNÍ = pavouk vstříkne do své kořisti směs trávicích enzymů a po určité době nasaje zkapalněný obsah. </a:t>
            </a:r>
          </a:p>
          <a:p>
            <a:pPr eaLnBrk="1" hangingPunct="1"/>
            <a:endParaRPr lang="cs-CZ" sz="32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KŘIŽÁK CHYTIL ŠKVORA</a:t>
            </a:r>
          </a:p>
        </p:txBody>
      </p:sp>
      <p:pic>
        <p:nvPicPr>
          <p:cNvPr id="11267" name="Picture 6" descr="křižák ulovil  škvora (1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27188" y="1752600"/>
            <a:ext cx="5880100" cy="4267200"/>
          </a:xfrm>
        </p:spPr>
      </p:pic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8153400" y="58674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OMOTÁNÍ POTRAVY VLÁKNEM</a:t>
            </a:r>
          </a:p>
        </p:txBody>
      </p:sp>
      <p:pic>
        <p:nvPicPr>
          <p:cNvPr id="12291" name="Picture 6" descr="křižák pruhovaný (2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31950" y="1752600"/>
            <a:ext cx="5868988" cy="4267200"/>
          </a:xfrm>
        </p:spPr>
      </p:pic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7620000" y="5715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8001000" cy="1216025"/>
          </a:xfrm>
        </p:spPr>
        <p:txBody>
          <a:bodyPr/>
          <a:lstStyle/>
          <a:p>
            <a:pPr eaLnBrk="1" hangingPunct="1"/>
            <a:r>
              <a:rPr lang="cs-CZ" smtClean="0"/>
              <a:t>DÝCHACÍ SOUSTAVA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 DÝCHÁNÍ OBSTARÁVAJÍ 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sz="40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 PLICNÍ VAKY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VYLUČOVACÍ SOUSTAVA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MALPIGHICKÉ TRUBICE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ÚSTÍCÍ DO STŘEVA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NERVOVÁ SOUSTAVA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ŽEBŘÍČKOVITÁ 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sz="40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 TVOŘENA UZLINAMI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ROZMNOŽOVACÍ SOUSTAVA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458200" cy="4144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ODDĚLENÉ POHLAVÍ= v jednom těle je jedno pohlaví (sameček nebo samička)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sameček je menší než samička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dirty="0" smtClean="0"/>
              <a:t>samička většinou po oplození samečka „sežere“</a:t>
            </a:r>
          </a:p>
          <a:p>
            <a:pPr eaLnBrk="1" hangingPunct="1">
              <a:lnSpc>
                <a:spcPct val="90000"/>
              </a:lnSpc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VÝVIN PŘÍMÝ= z vajíček se líhnou malí pavoučci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- samička klade vajíčka do ZÁMOTKU (kokonu)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400" smtClean="0"/>
              <a:t>PAVOUČCI PO VYLÍHNUTÍ Z VAJÍČKA</a:t>
            </a:r>
          </a:p>
        </p:txBody>
      </p:sp>
      <p:pic>
        <p:nvPicPr>
          <p:cNvPr id="17411" name="Picture 6" descr="pavouci vylíhlí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33538" y="1752600"/>
            <a:ext cx="5865812" cy="4267200"/>
          </a:xfrm>
        </p:spPr>
      </p:pic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7620000" y="5715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400" smtClean="0"/>
              <a:t>SLÍĎÁK SE ZÁMOTKEM (KOKONEM)</a:t>
            </a:r>
          </a:p>
        </p:txBody>
      </p:sp>
      <p:pic>
        <p:nvPicPr>
          <p:cNvPr id="18435" name="Picture 6" descr="slíďák ve vodě, kokon (1)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11568" y="1752600"/>
            <a:ext cx="2834640" cy="2057400"/>
          </a:xfrm>
        </p:spPr>
      </p:pic>
      <p:pic>
        <p:nvPicPr>
          <p:cNvPr id="18436" name="Picture 8" descr="slíďák mokřadní s kokonem (1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1250" y="3959225"/>
            <a:ext cx="2835275" cy="2060575"/>
          </a:xfrm>
        </p:spPr>
      </p:pic>
      <p:pic>
        <p:nvPicPr>
          <p:cNvPr id="18437" name="Picture 10" descr="slíďák"/>
          <p:cNvPicPr>
            <a:picLocks noGrp="1" noChangeAspect="1" noChangeArrowheads="1"/>
          </p:cNvPicPr>
          <p:nvPr>
            <p:ph sz="half" idx="3"/>
          </p:nvPr>
        </p:nvPicPr>
        <p:blipFill>
          <a:blip r:embed="rId4" cstate="print"/>
          <a:stretch>
            <a:fillRect/>
          </a:stretch>
        </p:blipFill>
        <p:spPr>
          <a:xfrm>
            <a:off x="4866714" y="1752600"/>
            <a:ext cx="3477747" cy="4267200"/>
          </a:xfrm>
        </p:spPr>
      </p:pic>
      <p:sp>
        <p:nvSpPr>
          <p:cNvPr id="18438" name="TextovéPole 5"/>
          <p:cNvSpPr txBox="1">
            <a:spLocks noChangeArrowheads="1"/>
          </p:cNvSpPr>
          <p:nvPr/>
        </p:nvSpPr>
        <p:spPr bwMode="auto">
          <a:xfrm>
            <a:off x="3962400" y="35814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obr.8</a:t>
            </a:r>
          </a:p>
        </p:txBody>
      </p:sp>
      <p:sp>
        <p:nvSpPr>
          <p:cNvPr id="18439" name="TextovéPole 6"/>
          <p:cNvSpPr txBox="1">
            <a:spLocks noChangeArrowheads="1"/>
          </p:cNvSpPr>
          <p:nvPr/>
        </p:nvSpPr>
        <p:spPr bwMode="auto">
          <a:xfrm>
            <a:off x="4038600" y="56388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obr.9</a:t>
            </a:r>
          </a:p>
        </p:txBody>
      </p:sp>
      <p:sp>
        <p:nvSpPr>
          <p:cNvPr id="18440" name="TextovéPole 7"/>
          <p:cNvSpPr txBox="1">
            <a:spLocks noChangeArrowheads="1"/>
          </p:cNvSpPr>
          <p:nvPr/>
        </p:nvSpPr>
        <p:spPr bwMode="auto">
          <a:xfrm>
            <a:off x="8153400" y="58674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RŮST PAVOUKŮ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sz="2600" dirty="0" smtClean="0"/>
          </a:p>
          <a:p>
            <a:pPr eaLnBrk="1" hangingPunct="1"/>
            <a:r>
              <a:rPr lang="cs-CZ" sz="2600" dirty="0" smtClean="0"/>
              <a:t>PAVOUKŮM POKOŽKA  NEROSTE</a:t>
            </a:r>
          </a:p>
          <a:p>
            <a:pPr eaLnBrk="1" hangingPunct="1">
              <a:buNone/>
            </a:pPr>
            <a:endParaRPr lang="cs-CZ" sz="2600" dirty="0" smtClean="0"/>
          </a:p>
          <a:p>
            <a:pPr eaLnBrk="1" hangingPunct="1"/>
            <a:r>
              <a:rPr lang="cs-CZ" sz="2600" dirty="0" smtClean="0"/>
              <a:t>MUSÍ SE TEDY SVLÉKAT</a:t>
            </a:r>
          </a:p>
          <a:p>
            <a:pPr eaLnBrk="1" hangingPunct="1">
              <a:buNone/>
            </a:pPr>
            <a:endParaRPr lang="cs-CZ" sz="2600" dirty="0" smtClean="0"/>
          </a:p>
          <a:p>
            <a:pPr eaLnBrk="1" hangingPunct="1"/>
            <a:r>
              <a:rPr lang="cs-CZ" sz="2600" dirty="0" smtClean="0"/>
              <a:t>SVLEČENÉ POKOŽCE SE ŘÍKÁ </a:t>
            </a:r>
            <a:r>
              <a:rPr lang="cs-CZ" sz="2600" b="1" dirty="0" smtClean="0"/>
              <a:t>SVLEČKA</a:t>
            </a:r>
          </a:p>
        </p:txBody>
      </p:sp>
      <p:pic>
        <p:nvPicPr>
          <p:cNvPr id="18436" name="Picture 6" descr="pavouk, svlečk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5907" y="1752600"/>
            <a:ext cx="3199362" cy="4267200"/>
          </a:xfrm>
        </p:spPr>
      </p:pic>
      <p:sp>
        <p:nvSpPr>
          <p:cNvPr id="19461" name="TextovéPole 4"/>
          <p:cNvSpPr txBox="1">
            <a:spLocks noChangeArrowheads="1"/>
          </p:cNvSpPr>
          <p:nvPr/>
        </p:nvSpPr>
        <p:spPr bwMode="auto">
          <a:xfrm>
            <a:off x="8153400" y="58674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DRUHY PAVOUKŮ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/>
            <a:r>
              <a:rPr lang="cs-CZ" dirty="0" smtClean="0"/>
              <a:t>KŘIŽÁK OBECNÝ A PRUHOVANÝ</a:t>
            </a:r>
          </a:p>
          <a:p>
            <a:pPr algn="ctr" eaLnBrk="1" hangingPunct="1"/>
            <a:r>
              <a:rPr lang="cs-CZ" dirty="0" smtClean="0"/>
              <a:t>SLÍĎÁK TLUSTONOHÝ</a:t>
            </a:r>
          </a:p>
          <a:p>
            <a:pPr algn="ctr" eaLnBrk="1" hangingPunct="1"/>
            <a:r>
              <a:rPr lang="cs-CZ" dirty="0" smtClean="0"/>
              <a:t>BĚŽNÍK KOPRETINOVÝ</a:t>
            </a:r>
          </a:p>
          <a:p>
            <a:pPr algn="ctr" eaLnBrk="1" hangingPunct="1"/>
            <a:r>
              <a:rPr lang="cs-CZ" dirty="0" smtClean="0"/>
              <a:t>LOVČÍK HAJNÍ</a:t>
            </a:r>
          </a:p>
          <a:p>
            <a:pPr algn="ctr" eaLnBrk="1" hangingPunct="1"/>
            <a:r>
              <a:rPr lang="cs-CZ" dirty="0" smtClean="0"/>
              <a:t>POKOUTNÍK DOMÁCÍ</a:t>
            </a:r>
          </a:p>
          <a:p>
            <a:pPr algn="ctr" eaLnBrk="1" hangingPunct="1"/>
            <a:r>
              <a:rPr lang="cs-CZ" dirty="0" smtClean="0"/>
              <a:t>VODOUCH STŘÍBŘITÝ</a:t>
            </a:r>
          </a:p>
          <a:p>
            <a:pPr algn="ctr" eaLnBrk="1" hangingPunct="1"/>
            <a:r>
              <a:rPr lang="cs-CZ" dirty="0" smtClean="0"/>
              <a:t>SKLÍPKANI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BĚŽNÍK KOPRETINOVÝ V AKCI</a:t>
            </a:r>
          </a:p>
        </p:txBody>
      </p:sp>
      <p:pic>
        <p:nvPicPr>
          <p:cNvPr id="21507" name="Picture 8" descr="běžník kopretinový ulovil soumračníka jahodníkového (1)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11568" y="1752600"/>
            <a:ext cx="2834640" cy="2057400"/>
          </a:xfrm>
        </p:spPr>
      </p:pic>
      <p:pic>
        <p:nvPicPr>
          <p:cNvPr id="21508" name="Picture 9" descr="běžník kopretinový ulovil soumračníka jahodníkového (5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1250" y="3959225"/>
            <a:ext cx="2835275" cy="2060575"/>
          </a:xfrm>
        </p:spPr>
      </p:pic>
      <p:pic>
        <p:nvPicPr>
          <p:cNvPr id="21509" name="Picture 10" descr="běžník kopretinový"/>
          <p:cNvPicPr>
            <a:picLocks noGrp="1" noChangeAspect="1" noChangeArrowheads="1"/>
          </p:cNvPicPr>
          <p:nvPr>
            <p:ph sz="half" idx="3"/>
          </p:nvPr>
        </p:nvPicPr>
        <p:blipFill>
          <a:blip r:embed="rId4" cstate="print"/>
          <a:stretch>
            <a:fillRect/>
          </a:stretch>
        </p:blipFill>
        <p:spPr>
          <a:xfrm>
            <a:off x="4643438" y="2461825"/>
            <a:ext cx="3924300" cy="2848750"/>
          </a:xfrm>
        </p:spPr>
      </p:pic>
      <p:sp>
        <p:nvSpPr>
          <p:cNvPr id="21510" name="TextovéPole 5"/>
          <p:cNvSpPr txBox="1">
            <a:spLocks noChangeArrowheads="1"/>
          </p:cNvSpPr>
          <p:nvPr/>
        </p:nvSpPr>
        <p:spPr bwMode="auto">
          <a:xfrm>
            <a:off x="3810000" y="35814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obr.12</a:t>
            </a:r>
          </a:p>
        </p:txBody>
      </p:sp>
      <p:sp>
        <p:nvSpPr>
          <p:cNvPr id="21511" name="TextovéPole 6"/>
          <p:cNvSpPr txBox="1">
            <a:spLocks noChangeArrowheads="1"/>
          </p:cNvSpPr>
          <p:nvPr/>
        </p:nvSpPr>
        <p:spPr bwMode="auto">
          <a:xfrm>
            <a:off x="3962400" y="56388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obr.13</a:t>
            </a:r>
          </a:p>
        </p:txBody>
      </p:sp>
      <p:sp>
        <p:nvSpPr>
          <p:cNvPr id="21512" name="TextovéPole 7"/>
          <p:cNvSpPr txBox="1">
            <a:spLocks noChangeArrowheads="1"/>
          </p:cNvSpPr>
          <p:nvPr/>
        </p:nvSpPr>
        <p:spPr bwMode="auto">
          <a:xfrm>
            <a:off x="8153400" y="52578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BĚŽNÍK OBECNÝ</a:t>
            </a:r>
          </a:p>
        </p:txBody>
      </p:sp>
      <p:pic>
        <p:nvPicPr>
          <p:cNvPr id="22531" name="Picture 11" descr="běžník obecný samec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6738" y="1752600"/>
            <a:ext cx="5459412" cy="4267200"/>
          </a:xfrm>
        </p:spPr>
      </p:pic>
      <p:sp>
        <p:nvSpPr>
          <p:cNvPr id="22532" name="TextovéPole 3"/>
          <p:cNvSpPr txBox="1">
            <a:spLocks noChangeArrowheads="1"/>
          </p:cNvSpPr>
          <p:nvPr/>
        </p:nvSpPr>
        <p:spPr bwMode="auto">
          <a:xfrm>
            <a:off x="7391400" y="56388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KŘIŽÁK OBECNÝ</a:t>
            </a:r>
          </a:p>
        </p:txBody>
      </p:sp>
      <p:pic>
        <p:nvPicPr>
          <p:cNvPr id="23555" name="Picture 6" descr="křižák obecný (3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36418" y="2536767"/>
            <a:ext cx="3927764" cy="2851265"/>
          </a:xfrm>
        </p:spPr>
      </p:pic>
      <p:pic>
        <p:nvPicPr>
          <p:cNvPr id="23556" name="Picture 8" descr="křižák obecn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1850" y="2457450"/>
            <a:ext cx="3925888" cy="2855913"/>
          </a:xfrm>
        </p:spPr>
      </p:pic>
      <p:sp>
        <p:nvSpPr>
          <p:cNvPr id="23557" name="TextovéPole 4"/>
          <p:cNvSpPr txBox="1">
            <a:spLocks noChangeArrowheads="1"/>
          </p:cNvSpPr>
          <p:nvPr/>
        </p:nvSpPr>
        <p:spPr bwMode="auto">
          <a:xfrm>
            <a:off x="3505200" y="5334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obr.16</a:t>
            </a:r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7620000" y="5334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KŘIŽÁK PRUHOVANÝ</a:t>
            </a:r>
          </a:p>
        </p:txBody>
      </p:sp>
      <p:pic>
        <p:nvPicPr>
          <p:cNvPr id="24579" name="Picture 7" descr="křižák pruhovaný (1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36418" y="2534689"/>
            <a:ext cx="3927764" cy="2855422"/>
          </a:xfrm>
        </p:spPr>
      </p:pic>
      <p:pic>
        <p:nvPicPr>
          <p:cNvPr id="24580" name="Picture 8" descr="křižák pruhovaný (12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53000" y="1752600"/>
            <a:ext cx="3302000" cy="4267200"/>
          </a:xfrm>
        </p:spPr>
      </p:pic>
      <p:sp>
        <p:nvSpPr>
          <p:cNvPr id="24581" name="TextovéPole 4"/>
          <p:cNvSpPr txBox="1">
            <a:spLocks noChangeArrowheads="1"/>
          </p:cNvSpPr>
          <p:nvPr/>
        </p:nvSpPr>
        <p:spPr bwMode="auto">
          <a:xfrm>
            <a:off x="3581400" y="54102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obr.18</a:t>
            </a:r>
          </a:p>
        </p:txBody>
      </p:sp>
      <p:sp>
        <p:nvSpPr>
          <p:cNvPr id="24582" name="TextovéPole 5"/>
          <p:cNvSpPr txBox="1">
            <a:spLocks noChangeArrowheads="1"/>
          </p:cNvSpPr>
          <p:nvPr/>
        </p:nvSpPr>
        <p:spPr bwMode="auto">
          <a:xfrm>
            <a:off x="8153400" y="5715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LOVČÍK HAJNÍ</a:t>
            </a:r>
          </a:p>
        </p:txBody>
      </p:sp>
      <p:pic>
        <p:nvPicPr>
          <p:cNvPr id="25603" name="Picture 6" descr="lovčík hajní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27188" y="1752600"/>
            <a:ext cx="5880100" cy="4267200"/>
          </a:xfrm>
        </p:spPr>
      </p:pic>
      <p:sp>
        <p:nvSpPr>
          <p:cNvPr id="25604" name="TextovéPole 3"/>
          <p:cNvSpPr txBox="1">
            <a:spLocks noChangeArrowheads="1"/>
          </p:cNvSpPr>
          <p:nvPr/>
        </p:nvSpPr>
        <p:spPr bwMode="auto">
          <a:xfrm>
            <a:off x="7620000" y="56388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SLÍĎÁK TLUSTONOHÝ</a:t>
            </a:r>
          </a:p>
        </p:txBody>
      </p:sp>
      <p:pic>
        <p:nvPicPr>
          <p:cNvPr id="26627" name="Picture 6" descr="slíďák tlustonohý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33538" y="1752600"/>
            <a:ext cx="5865812" cy="4267200"/>
          </a:xfrm>
        </p:spPr>
      </p:pic>
      <p:sp>
        <p:nvSpPr>
          <p:cNvPr id="26628" name="TextovéPole 3"/>
          <p:cNvSpPr txBox="1">
            <a:spLocks noChangeArrowheads="1"/>
          </p:cNvSpPr>
          <p:nvPr/>
        </p:nvSpPr>
        <p:spPr bwMode="auto">
          <a:xfrm>
            <a:off x="7696200" y="57150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VODOUCH STŘÍBŘITÝ</a:t>
            </a:r>
          </a:p>
        </p:txBody>
      </p:sp>
      <p:sp>
        <p:nvSpPr>
          <p:cNvPr id="27651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566738" y="1752600"/>
            <a:ext cx="3925887" cy="4267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200" dirty="0" smtClean="0"/>
              <a:t>Na zadečku nosí vzduchovou bublinu.</a:t>
            </a:r>
          </a:p>
          <a:p>
            <a:pPr eaLnBrk="1" hangingPunct="1">
              <a:lnSpc>
                <a:spcPct val="90000"/>
              </a:lnSpc>
              <a:buNone/>
            </a:pPr>
            <a:endParaRPr lang="cs-CZ" sz="2200" dirty="0" smtClean="0"/>
          </a:p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Pod vodou si staví velký vzduchoví zvon, kam si nosí vzduchové bubliny.</a:t>
            </a:r>
          </a:p>
          <a:p>
            <a:pPr eaLnBrk="1" hangingPunct="1">
              <a:lnSpc>
                <a:spcPct val="90000"/>
              </a:lnSpc>
              <a:buNone/>
            </a:pPr>
            <a:endParaRPr lang="cs-CZ" sz="2200" dirty="0" smtClean="0"/>
          </a:p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Ve zvonu probíhají všechny životní pochody.</a:t>
            </a:r>
          </a:p>
          <a:p>
            <a:pPr eaLnBrk="1" hangingPunct="1">
              <a:lnSpc>
                <a:spcPct val="90000"/>
              </a:lnSpc>
              <a:buNone/>
            </a:pPr>
            <a:endParaRPr lang="cs-CZ" sz="2200" dirty="0" smtClean="0"/>
          </a:p>
          <a:p>
            <a:pPr eaLnBrk="1" hangingPunct="1">
              <a:lnSpc>
                <a:spcPct val="90000"/>
              </a:lnSpc>
            </a:pPr>
            <a:r>
              <a:rPr lang="cs-CZ" sz="2200" dirty="0" smtClean="0"/>
              <a:t>Nejjedovatější pavouk ČR.</a:t>
            </a:r>
          </a:p>
        </p:txBody>
      </p:sp>
      <p:pic>
        <p:nvPicPr>
          <p:cNvPr id="27652" name="Picture 8" descr="Soubor:Agryroneta aquatica Weibchen cropped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85704" y="1752600"/>
            <a:ext cx="3839768" cy="4267200"/>
          </a:xfrm>
        </p:spPr>
      </p:pic>
      <p:sp>
        <p:nvSpPr>
          <p:cNvPr id="27653" name="TextovéPole 4"/>
          <p:cNvSpPr txBox="1">
            <a:spLocks noChangeArrowheads="1"/>
          </p:cNvSpPr>
          <p:nvPr/>
        </p:nvSpPr>
        <p:spPr bwMode="auto">
          <a:xfrm>
            <a:off x="8001000" y="55626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SKLÍPKAN</a:t>
            </a:r>
          </a:p>
        </p:txBody>
      </p:sp>
      <p:pic>
        <p:nvPicPr>
          <p:cNvPr id="28675" name="Picture 6" descr="sklípkan Pepina (5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33538" y="1752600"/>
            <a:ext cx="5865812" cy="4267200"/>
          </a:xfrm>
        </p:spPr>
      </p:pic>
      <p:sp>
        <p:nvSpPr>
          <p:cNvPr id="28676" name="TextovéPole 3"/>
          <p:cNvSpPr txBox="1">
            <a:spLocks noChangeArrowheads="1"/>
          </p:cNvSpPr>
          <p:nvPr/>
        </p:nvSpPr>
        <p:spPr bwMode="auto">
          <a:xfrm>
            <a:off x="7543800" y="56388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5"/>
          <p:cNvSpPr>
            <a:spLocks noChangeArrowheads="1"/>
          </p:cNvSpPr>
          <p:nvPr/>
        </p:nvSpPr>
        <p:spPr bwMode="auto">
          <a:xfrm>
            <a:off x="0" y="17351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9699" name="Rectangle 6"/>
          <p:cNvSpPr>
            <a:spLocks noChangeArrowheads="1"/>
          </p:cNvSpPr>
          <p:nvPr/>
        </p:nvSpPr>
        <p:spPr bwMode="auto">
          <a:xfrm>
            <a:off x="304800" y="309523"/>
            <a:ext cx="8610600" cy="627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tabLst>
                <a:tab pos="457200" algn="l"/>
              </a:tabLst>
            </a:pPr>
            <a:r>
              <a:rPr lang="cs-CZ" b="1" dirty="0">
                <a:latin typeface="Arial" charset="0"/>
              </a:rPr>
              <a:t>Zápis do sešitu: </a:t>
            </a:r>
          </a:p>
          <a:p>
            <a:pPr>
              <a:tabLst>
                <a:tab pos="457200" algn="l"/>
              </a:tabLst>
            </a:pPr>
            <a:r>
              <a:rPr lang="cs-CZ" sz="2400" b="1" dirty="0">
                <a:latin typeface="Arial" charset="0"/>
                <a:cs typeface="Times New Roman" pitchFamily="18" charset="0"/>
              </a:rPr>
              <a:t>PAVOUKOVCI</a:t>
            </a:r>
            <a:endParaRPr lang="cs-CZ" sz="2400" dirty="0">
              <a:latin typeface="Arial" charset="0"/>
            </a:endParaRPr>
          </a:p>
          <a:p>
            <a:pPr eaLnBrk="0" hangingPunct="0">
              <a:buFontTx/>
              <a:buAutoNum type="arabicPeriod"/>
              <a:tabLst>
                <a:tab pos="457200" algn="l"/>
              </a:tabLst>
            </a:pPr>
            <a:r>
              <a:rPr lang="cs-CZ" sz="2400" dirty="0">
                <a:latin typeface="Arial" charset="0"/>
                <a:cs typeface="Times New Roman" pitchFamily="18" charset="0"/>
              </a:rPr>
              <a:t>řád: PAVOUCI   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dirty="0">
                <a:latin typeface="Arial" charset="0"/>
                <a:cs typeface="Times New Roman" pitchFamily="18" charset="0"/>
              </a:rPr>
              <a:t>                    </a:t>
            </a:r>
            <a:endParaRPr lang="cs-CZ" sz="2400" dirty="0" smtClean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 smtClean="0">
                <a:latin typeface="Arial" charset="0"/>
                <a:cs typeface="Times New Roman" pitchFamily="18" charset="0"/>
              </a:rPr>
              <a:t>Stavba </a:t>
            </a:r>
            <a:r>
              <a:rPr lang="cs-CZ" sz="2400" u="sng" dirty="0">
                <a:latin typeface="Arial" charset="0"/>
                <a:cs typeface="Times New Roman" pitchFamily="18" charset="0"/>
              </a:rPr>
              <a:t>těla křižáka obecného:                 </a:t>
            </a:r>
            <a:endParaRPr lang="cs-CZ" sz="2400" dirty="0">
              <a:latin typeface="Arial" charset="0"/>
            </a:endParaRPr>
          </a:p>
          <a:p>
            <a:pPr eaLnBrk="0" hangingPunct="0">
              <a:buFont typeface="Times New Roman" pitchFamily="18" charset="0"/>
              <a:buChar char="-"/>
              <a:tabLst>
                <a:tab pos="457200" algn="l"/>
              </a:tabLst>
            </a:pPr>
            <a:r>
              <a:rPr lang="cs-CZ" sz="2400" b="1" dirty="0">
                <a:latin typeface="Arial" charset="0"/>
                <a:cs typeface="Times New Roman" pitchFamily="18" charset="0"/>
              </a:rPr>
              <a:t>hlavohruď</a:t>
            </a:r>
            <a:r>
              <a:rPr lang="cs-CZ" sz="2400" dirty="0">
                <a:latin typeface="Arial" charset="0"/>
                <a:cs typeface="Times New Roman" pitchFamily="18" charset="0"/>
              </a:rPr>
              <a:t> – 8 oček, </a:t>
            </a:r>
            <a:r>
              <a:rPr lang="cs-CZ" sz="2400" dirty="0">
                <a:latin typeface="Arial" charset="0"/>
              </a:rPr>
              <a:t>kusadla</a:t>
            </a:r>
            <a:r>
              <a:rPr lang="cs-CZ" sz="2400" dirty="0">
                <a:latin typeface="Arial" charset="0"/>
                <a:cs typeface="Times New Roman" pitchFamily="18" charset="0"/>
              </a:rPr>
              <a:t>, makadla, 4 páry kráčivých končetin</a:t>
            </a:r>
            <a:endParaRPr lang="cs-CZ" sz="2400" dirty="0">
              <a:latin typeface="Arial" charset="0"/>
            </a:endParaRPr>
          </a:p>
          <a:p>
            <a:pPr eaLnBrk="0" hangingPunct="0">
              <a:buFont typeface="Times New Roman" pitchFamily="18" charset="0"/>
              <a:buChar char="-"/>
              <a:tabLst>
                <a:tab pos="457200" algn="l"/>
              </a:tabLst>
            </a:pPr>
            <a:r>
              <a:rPr lang="cs-CZ" sz="2400" b="1" dirty="0">
                <a:latin typeface="Arial" charset="0"/>
                <a:cs typeface="Times New Roman" pitchFamily="18" charset="0"/>
              </a:rPr>
              <a:t>zadeček</a:t>
            </a:r>
            <a:r>
              <a:rPr lang="cs-CZ" sz="2400" dirty="0">
                <a:latin typeface="Arial" charset="0"/>
                <a:cs typeface="Times New Roman" pitchFamily="18" charset="0"/>
              </a:rPr>
              <a:t> – snovací bradavky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>
                <a:latin typeface="Arial" charset="0"/>
                <a:cs typeface="Times New Roman" pitchFamily="18" charset="0"/>
              </a:rPr>
              <a:t>TS</a:t>
            </a:r>
            <a:r>
              <a:rPr lang="cs-CZ" sz="2400" dirty="0">
                <a:latin typeface="Arial" charset="0"/>
                <a:cs typeface="Times New Roman" pitchFamily="18" charset="0"/>
              </a:rPr>
              <a:t>: mimotělní trávení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>
                <a:latin typeface="Arial" charset="0"/>
                <a:cs typeface="Times New Roman" pitchFamily="18" charset="0"/>
              </a:rPr>
              <a:t>CS</a:t>
            </a:r>
            <a:r>
              <a:rPr lang="cs-CZ" sz="2400" dirty="0">
                <a:latin typeface="Arial" charset="0"/>
                <a:cs typeface="Times New Roman" pitchFamily="18" charset="0"/>
              </a:rPr>
              <a:t>: otevřená, srdce + cévy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>
                <a:latin typeface="Arial" charset="0"/>
                <a:cs typeface="Times New Roman" pitchFamily="18" charset="0"/>
              </a:rPr>
              <a:t>DS:</a:t>
            </a:r>
            <a:r>
              <a:rPr lang="cs-CZ" sz="2400" dirty="0">
                <a:latin typeface="Arial" charset="0"/>
                <a:cs typeface="Times New Roman" pitchFamily="18" charset="0"/>
              </a:rPr>
              <a:t> plicní vaky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>
                <a:latin typeface="Arial" charset="0"/>
                <a:cs typeface="Times New Roman" pitchFamily="18" charset="0"/>
              </a:rPr>
              <a:t>VS</a:t>
            </a:r>
            <a:r>
              <a:rPr lang="cs-CZ" sz="2400" dirty="0">
                <a:latin typeface="Arial" charset="0"/>
                <a:cs typeface="Times New Roman" pitchFamily="18" charset="0"/>
              </a:rPr>
              <a:t>: </a:t>
            </a:r>
            <a:r>
              <a:rPr lang="cs-CZ" sz="2400" dirty="0" err="1">
                <a:latin typeface="Arial" charset="0"/>
                <a:cs typeface="Times New Roman" pitchFamily="18" charset="0"/>
              </a:rPr>
              <a:t>malpig</a:t>
            </a:r>
            <a:r>
              <a:rPr lang="cs-CZ" sz="2400" dirty="0" err="1">
                <a:latin typeface="Arial" charset="0"/>
              </a:rPr>
              <a:t>h</a:t>
            </a:r>
            <a:r>
              <a:rPr lang="cs-CZ" sz="2400" dirty="0" err="1">
                <a:latin typeface="Arial" charset="0"/>
                <a:cs typeface="Times New Roman" pitchFamily="18" charset="0"/>
              </a:rPr>
              <a:t>ické</a:t>
            </a:r>
            <a:r>
              <a:rPr lang="cs-CZ" sz="2400" dirty="0">
                <a:latin typeface="Arial" charset="0"/>
                <a:cs typeface="Times New Roman" pitchFamily="18" charset="0"/>
              </a:rPr>
              <a:t> trubice ústící do střeva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>
                <a:latin typeface="Arial" charset="0"/>
                <a:cs typeface="Times New Roman" pitchFamily="18" charset="0"/>
              </a:rPr>
              <a:t>NS</a:t>
            </a:r>
            <a:r>
              <a:rPr lang="cs-CZ" sz="2400" dirty="0">
                <a:latin typeface="Arial" charset="0"/>
                <a:cs typeface="Times New Roman" pitchFamily="18" charset="0"/>
              </a:rPr>
              <a:t>: žebříčkovitá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>
                <a:latin typeface="Arial" charset="0"/>
                <a:cs typeface="Times New Roman" pitchFamily="18" charset="0"/>
              </a:rPr>
              <a:t>RS</a:t>
            </a:r>
            <a:r>
              <a:rPr lang="cs-CZ" sz="2400" dirty="0">
                <a:latin typeface="Arial" charset="0"/>
                <a:cs typeface="Times New Roman" pitchFamily="18" charset="0"/>
              </a:rPr>
              <a:t>: oddělené pohlaví, vývin přímý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u="sng" dirty="0">
                <a:latin typeface="Arial" charset="0"/>
                <a:cs typeface="Times New Roman" pitchFamily="18" charset="0"/>
              </a:rPr>
              <a:t>Druhy</a:t>
            </a:r>
            <a:r>
              <a:rPr lang="cs-CZ" sz="2400" dirty="0">
                <a:latin typeface="Arial" charset="0"/>
                <a:cs typeface="Times New Roman" pitchFamily="18" charset="0"/>
              </a:rPr>
              <a:t>: </a:t>
            </a:r>
            <a:endParaRPr lang="cs-CZ" sz="2400" dirty="0">
              <a:latin typeface="Arial" charset="0"/>
            </a:endParaRPr>
          </a:p>
          <a:p>
            <a:pPr eaLnBrk="0" hangingPunct="0">
              <a:tabLst>
                <a:tab pos="457200" algn="l"/>
              </a:tabLst>
            </a:pPr>
            <a:r>
              <a:rPr lang="cs-CZ" sz="2400" dirty="0">
                <a:latin typeface="Arial" charset="0"/>
                <a:cs typeface="Times New Roman" pitchFamily="18" charset="0"/>
              </a:rPr>
              <a:t>křižák obecný, pokoutník domácí, </a:t>
            </a:r>
            <a:r>
              <a:rPr lang="cs-CZ" sz="2400" dirty="0" err="1">
                <a:latin typeface="Arial" charset="0"/>
                <a:cs typeface="Times New Roman" pitchFamily="18" charset="0"/>
              </a:rPr>
              <a:t>vodouch</a:t>
            </a:r>
            <a:r>
              <a:rPr lang="cs-CZ" sz="2400" dirty="0">
                <a:latin typeface="Arial" charset="0"/>
                <a:cs typeface="Times New Roman" pitchFamily="18" charset="0"/>
              </a:rPr>
              <a:t> stříbřitý, běžník kopretinový, sklípkani</a:t>
            </a:r>
            <a:endParaRPr lang="cs-CZ" sz="2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Na jaké části je členěno tělo pavouků?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Jakou nervovou soustavu mají pavouci?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pavouci rozmnožují?</a:t>
            </a:r>
          </a:p>
          <a:p>
            <a:pPr marL="514350" indent="-514350">
              <a:buAutoNum type="arabicPeriod"/>
            </a:pPr>
            <a:r>
              <a:rPr lang="cs-CZ" dirty="0" smtClean="0"/>
              <a:t>Pomocí čeho pavouci dýchají?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probíhá u pavouků trávení?</a:t>
            </a:r>
          </a:p>
          <a:p>
            <a:pPr marL="514350" indent="-514350">
              <a:buAutoNum type="arabicPeriod"/>
            </a:pPr>
            <a:r>
              <a:rPr lang="cs-CZ" dirty="0" smtClean="0"/>
              <a:t>Poznej druh pavouka: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  <p:pic>
        <p:nvPicPr>
          <p:cNvPr id="6" name="Picture 8" descr="křižák pruhovaný (12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0223" y="1828107"/>
            <a:ext cx="3300153" cy="4268585"/>
          </a:xfrm>
        </p:spPr>
      </p:pic>
      <p:pic>
        <p:nvPicPr>
          <p:cNvPr id="7" name="Picture 10" descr="běžník kopretinov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56018" y="2536767"/>
            <a:ext cx="3927764" cy="2851265"/>
          </a:xfrm>
        </p:spPr>
      </p:pic>
      <p:sp>
        <p:nvSpPr>
          <p:cNvPr id="8" name="TextovéPole 7"/>
          <p:cNvSpPr txBox="1"/>
          <p:nvPr/>
        </p:nvSpPr>
        <p:spPr>
          <a:xfrm>
            <a:off x="4427984" y="594928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19,14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Hlavohruď a zadeček</a:t>
            </a:r>
          </a:p>
          <a:p>
            <a:pPr marL="514350" indent="-514350">
              <a:buAutoNum type="arabicPeriod"/>
            </a:pPr>
            <a:r>
              <a:rPr lang="cs-CZ" dirty="0" smtClean="0"/>
              <a:t>Žebříčkovitou</a:t>
            </a:r>
          </a:p>
          <a:p>
            <a:pPr marL="514350" indent="-514350">
              <a:buAutoNum type="arabicPeriod"/>
            </a:pPr>
            <a:r>
              <a:rPr lang="cs-CZ" dirty="0" smtClean="0"/>
              <a:t>Rozmnožování  pohlavní, vývin přímý, oddělené pohlaví.</a:t>
            </a:r>
          </a:p>
          <a:p>
            <a:pPr marL="514350" indent="-514350">
              <a:buAutoNum type="arabicPeriod"/>
            </a:pPr>
            <a:r>
              <a:rPr lang="cs-CZ" dirty="0" smtClean="0"/>
              <a:t>Žábry</a:t>
            </a:r>
          </a:p>
          <a:p>
            <a:pPr marL="514350" indent="-514350">
              <a:buAutoNum type="arabicPeriod"/>
            </a:pPr>
            <a:r>
              <a:rPr lang="cs-CZ" dirty="0" smtClean="0"/>
              <a:t>Mimotělní</a:t>
            </a:r>
          </a:p>
          <a:p>
            <a:pPr marL="514350" indent="-514350">
              <a:buAutoNum type="arabicPeriod"/>
            </a:pPr>
            <a:r>
              <a:rPr lang="cs-CZ" dirty="0" smtClean="0"/>
              <a:t>Křižák pruhovaný a běžník kopretinový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Použité zdroje:</a:t>
            </a:r>
          </a:p>
        </p:txBody>
      </p:sp>
      <p:sp>
        <p:nvSpPr>
          <p:cNvPr id="2969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sz="1800" dirty="0" smtClean="0">
              <a:solidFill>
                <a:schemeClr val="accent4"/>
              </a:solidFill>
              <a:hlinkClick r:id="rId2"/>
            </a:endParaRPr>
          </a:p>
          <a:p>
            <a:pPr eaLnBrk="1" hangingPunct="1">
              <a:defRPr/>
            </a:pPr>
            <a:r>
              <a:rPr lang="cs-CZ" sz="1800" dirty="0" smtClean="0"/>
              <a:t>obr.č. 1-21,23 – se souhlasem Renaty Daňkové</a:t>
            </a:r>
          </a:p>
          <a:p>
            <a:pPr eaLnBrk="1" hangingPunct="1">
              <a:defRPr/>
            </a:pPr>
            <a:r>
              <a:rPr lang="cs-CZ" sz="1800" dirty="0" smtClean="0"/>
              <a:t>/cit.2012-01-05/.obr.č.22 je dostupný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na www: </a:t>
            </a:r>
            <a:r>
              <a:rPr lang="cs-CZ" sz="1800" dirty="0" smtClean="0">
                <a:hlinkClick r:id="rId2"/>
              </a:rPr>
              <a:t>http://cs.wikipedia.org/wiki/Soubor:Agryroneta_aquatica_Weibchen_cropped.jpg</a:t>
            </a:r>
            <a:r>
              <a:rPr lang="cs-CZ" sz="1800" dirty="0" smtClean="0"/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</TotalTime>
  <Words>503</Words>
  <Application>Microsoft Office PowerPoint</Application>
  <PresentationFormat>Předvádění na obrazovce (4:3)</PresentationFormat>
  <Paragraphs>189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31</vt:i4>
      </vt:variant>
    </vt:vector>
  </HeadingPairs>
  <TitlesOfParts>
    <vt:vector size="33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 ČLENOVCI PAVOUKOVCI</vt:lpstr>
      <vt:lpstr>Stavba těla křižáka obecného:</vt:lpstr>
      <vt:lpstr>HEDVÁVBNÁ VLÁKNA</vt:lpstr>
      <vt:lpstr>VYUŽITÍ VLÁKNA</vt:lpstr>
      <vt:lpstr>PAVUČINY</vt:lpstr>
      <vt:lpstr>CÉVNÍ SOUSTAVA</vt:lpstr>
      <vt:lpstr>TRÁVICÍ SOUSTAVA</vt:lpstr>
      <vt:lpstr>KŘIŽÁK CHYTIL ŠKVORA</vt:lpstr>
      <vt:lpstr>OMOTÁNÍ POTRAVY VLÁKNEM</vt:lpstr>
      <vt:lpstr>DÝCHACÍ SOUSTAVA</vt:lpstr>
      <vt:lpstr>VYLUČOVACÍ SOUSTAVA</vt:lpstr>
      <vt:lpstr>NERVOVÁ SOUSTAVA</vt:lpstr>
      <vt:lpstr>ROZMNOŽOVACÍ SOUSTAVA</vt:lpstr>
      <vt:lpstr>PAVOUČCI PO VYLÍHNUTÍ Z VAJÍČKA</vt:lpstr>
      <vt:lpstr>SLÍĎÁK SE ZÁMOTKEM (KOKONEM)</vt:lpstr>
      <vt:lpstr>RŮST PAVOUKŮ</vt:lpstr>
      <vt:lpstr>DRUHY PAVOUKŮ</vt:lpstr>
      <vt:lpstr>BĚŽNÍK KOPRETINOVÝ V AKCI</vt:lpstr>
      <vt:lpstr>BĚŽNÍK OBECNÝ</vt:lpstr>
      <vt:lpstr>KŘIŽÁK OBECNÝ</vt:lpstr>
      <vt:lpstr>KŘIŽÁK PRUHOVANÝ</vt:lpstr>
      <vt:lpstr>LOVČÍK HAJNÍ</vt:lpstr>
      <vt:lpstr>SLÍĎÁK TLUSTONOHÝ</vt:lpstr>
      <vt:lpstr>VODOUCH STŘÍBŘITÝ</vt:lpstr>
      <vt:lpstr>SKLÍPKAN</vt:lpstr>
      <vt:lpstr>Snímek 27</vt:lpstr>
      <vt:lpstr>Závěrečné opakování:</vt:lpstr>
      <vt:lpstr>???</vt:lpstr>
      <vt:lpstr>Řešení: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9</cp:revision>
  <dcterms:modified xsi:type="dcterms:W3CDTF">2012-05-03T14:42:17Z</dcterms:modified>
</cp:coreProperties>
</file>