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legacyDocTextInfo.bin" ContentType="application/vnd.ms-office.legacyDocTextInf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ms-office.legacyDiagramText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  <p:sldMasterId id="2147483704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8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81" r:id="rId26"/>
    <p:sldId id="282" r:id="rId27"/>
    <p:sldId id="27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06/relationships/legacyDocTextInfo" Target="legacyDocTextInfo.bin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443424-D98A-4A8A-84ED-E2AE989414E5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11B197FF-B13D-4CB7-9970-C9DC4A0B6016}">
      <dgm:prSet phldrT="[Text]"/>
      <dgm:spPr/>
      <dgm:t>
        <a:bodyPr/>
        <a:lstStyle/>
        <a:p>
          <a:r>
            <a:rPr lang="cs-CZ" dirty="0" smtClean="0"/>
            <a:t>VAJÍČKO</a:t>
          </a:r>
          <a:endParaRPr lang="cs-CZ" dirty="0"/>
        </a:p>
      </dgm:t>
    </dgm:pt>
    <dgm:pt modelId="{3D8A01C8-23AF-499F-82C2-FF6AE0F825A0}" type="parTrans" cxnId="{E3C9C451-A2D0-4F72-AFB2-815D9F5B18DC}">
      <dgm:prSet/>
      <dgm:spPr/>
      <dgm:t>
        <a:bodyPr/>
        <a:lstStyle/>
        <a:p>
          <a:endParaRPr lang="cs-CZ"/>
        </a:p>
      </dgm:t>
    </dgm:pt>
    <dgm:pt modelId="{0EE0B009-67FA-4D15-BAE7-E2F254F0F751}" type="sibTrans" cxnId="{E3C9C451-A2D0-4F72-AFB2-815D9F5B18DC}">
      <dgm:prSet/>
      <dgm:spPr/>
      <dgm:t>
        <a:bodyPr/>
        <a:lstStyle/>
        <a:p>
          <a:endParaRPr lang="cs-CZ"/>
        </a:p>
      </dgm:t>
    </dgm:pt>
    <dgm:pt modelId="{D5DC44B8-BDAB-4412-B246-7F631D6C4AE5}">
      <dgm:prSet phldrT="[Text]"/>
      <dgm:spPr/>
      <dgm:t>
        <a:bodyPr/>
        <a:lstStyle/>
        <a:p>
          <a:r>
            <a:rPr lang="cs-CZ" dirty="0" smtClean="0"/>
            <a:t>LARVA</a:t>
          </a:r>
          <a:endParaRPr lang="cs-CZ" dirty="0"/>
        </a:p>
      </dgm:t>
    </dgm:pt>
    <dgm:pt modelId="{3CF88016-792C-49CA-BB68-F5E715B6FA99}" type="parTrans" cxnId="{937B5DD5-DE04-465A-B38B-13B4DF092606}">
      <dgm:prSet/>
      <dgm:spPr/>
      <dgm:t>
        <a:bodyPr/>
        <a:lstStyle/>
        <a:p>
          <a:endParaRPr lang="cs-CZ"/>
        </a:p>
      </dgm:t>
    </dgm:pt>
    <dgm:pt modelId="{2E306879-ADA1-479F-81D6-D2402422C9FE}" type="sibTrans" cxnId="{937B5DD5-DE04-465A-B38B-13B4DF092606}">
      <dgm:prSet/>
      <dgm:spPr/>
      <dgm:t>
        <a:bodyPr/>
        <a:lstStyle/>
        <a:p>
          <a:endParaRPr lang="cs-CZ"/>
        </a:p>
      </dgm:t>
    </dgm:pt>
    <dgm:pt modelId="{3E3DC0BD-ED39-462B-986B-4B98742D1148}">
      <dgm:prSet phldrT="[Text]"/>
      <dgm:spPr/>
      <dgm:t>
        <a:bodyPr/>
        <a:lstStyle/>
        <a:p>
          <a:r>
            <a:rPr lang="cs-CZ" dirty="0" smtClean="0"/>
            <a:t>DOSPĚLEC</a:t>
          </a:r>
          <a:endParaRPr lang="cs-CZ" dirty="0"/>
        </a:p>
      </dgm:t>
    </dgm:pt>
    <dgm:pt modelId="{2821FA98-A8BC-482A-B22C-94474AD334C9}" type="parTrans" cxnId="{0F2953CB-8032-4D36-B05C-66535DA4D0D5}">
      <dgm:prSet/>
      <dgm:spPr/>
      <dgm:t>
        <a:bodyPr/>
        <a:lstStyle/>
        <a:p>
          <a:endParaRPr lang="cs-CZ"/>
        </a:p>
      </dgm:t>
    </dgm:pt>
    <dgm:pt modelId="{7F02F22B-53EB-4FBB-B1B7-B9D481D33268}" type="sibTrans" cxnId="{0F2953CB-8032-4D36-B05C-66535DA4D0D5}">
      <dgm:prSet/>
      <dgm:spPr/>
      <dgm:t>
        <a:bodyPr/>
        <a:lstStyle/>
        <a:p>
          <a:endParaRPr lang="cs-CZ"/>
        </a:p>
      </dgm:t>
    </dgm:pt>
    <dgm:pt modelId="{1C50CC0F-FCEB-4A4E-833C-2129B571A14A}" type="pres">
      <dgm:prSet presAssocID="{5B443424-D98A-4A8A-84ED-E2AE989414E5}" presName="linearFlow" presStyleCnt="0">
        <dgm:presLayoutVars>
          <dgm:resizeHandles val="exact"/>
        </dgm:presLayoutVars>
      </dgm:prSet>
      <dgm:spPr/>
    </dgm:pt>
    <dgm:pt modelId="{29DA2038-21FC-4331-9A6A-591248CEFD18}" type="pres">
      <dgm:prSet presAssocID="{11B197FF-B13D-4CB7-9970-C9DC4A0B601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2AF26E-77E9-4A89-B603-61D9C6561988}" type="pres">
      <dgm:prSet presAssocID="{0EE0B009-67FA-4D15-BAE7-E2F254F0F751}" presName="sibTrans" presStyleLbl="sibTrans2D1" presStyleIdx="0" presStyleCnt="2"/>
      <dgm:spPr/>
      <dgm:t>
        <a:bodyPr/>
        <a:lstStyle/>
        <a:p>
          <a:endParaRPr lang="cs-CZ"/>
        </a:p>
      </dgm:t>
    </dgm:pt>
    <dgm:pt modelId="{8D348CD8-291B-4E72-AAAB-2ED932E24F25}" type="pres">
      <dgm:prSet presAssocID="{0EE0B009-67FA-4D15-BAE7-E2F254F0F751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FB0392C2-C63D-452D-8EE5-C734C8B5C39F}" type="pres">
      <dgm:prSet presAssocID="{D5DC44B8-BDAB-4412-B246-7F631D6C4AE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73F5C3-060E-43D6-9B06-6CCA274FBA52}" type="pres">
      <dgm:prSet presAssocID="{2E306879-ADA1-479F-81D6-D2402422C9FE}" presName="sibTrans" presStyleLbl="sibTrans2D1" presStyleIdx="1" presStyleCnt="2"/>
      <dgm:spPr/>
      <dgm:t>
        <a:bodyPr/>
        <a:lstStyle/>
        <a:p>
          <a:endParaRPr lang="cs-CZ"/>
        </a:p>
      </dgm:t>
    </dgm:pt>
    <dgm:pt modelId="{4FE434A0-29CE-4F8E-B248-CD7AC21667C9}" type="pres">
      <dgm:prSet presAssocID="{2E306879-ADA1-479F-81D6-D2402422C9FE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10B4BAE3-519D-4057-9AD8-6C9AAD4F4822}" type="pres">
      <dgm:prSet presAssocID="{3E3DC0BD-ED39-462B-986B-4B98742D1148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17DF7-4D80-47B3-95D8-A7C62FAA7A26}" type="presOf" srcId="{0EE0B009-67FA-4D15-BAE7-E2F254F0F751}" destId="{8D348CD8-291B-4E72-AAAB-2ED932E24F25}" srcOrd="1" destOrd="0" presId="urn:microsoft.com/office/officeart/2005/8/layout/process2"/>
    <dgm:cxn modelId="{937B5DD5-DE04-465A-B38B-13B4DF092606}" srcId="{5B443424-D98A-4A8A-84ED-E2AE989414E5}" destId="{D5DC44B8-BDAB-4412-B246-7F631D6C4AE5}" srcOrd="1" destOrd="0" parTransId="{3CF88016-792C-49CA-BB68-F5E715B6FA99}" sibTransId="{2E306879-ADA1-479F-81D6-D2402422C9FE}"/>
    <dgm:cxn modelId="{8FB6A71E-8A94-433E-9068-96D750AC2F8B}" type="presOf" srcId="{D5DC44B8-BDAB-4412-B246-7F631D6C4AE5}" destId="{FB0392C2-C63D-452D-8EE5-C734C8B5C39F}" srcOrd="0" destOrd="0" presId="urn:microsoft.com/office/officeart/2005/8/layout/process2"/>
    <dgm:cxn modelId="{1045FA12-8818-4F5A-B026-CECF8142604B}" type="presOf" srcId="{0EE0B009-67FA-4D15-BAE7-E2F254F0F751}" destId="{7F2AF26E-77E9-4A89-B603-61D9C6561988}" srcOrd="0" destOrd="0" presId="urn:microsoft.com/office/officeart/2005/8/layout/process2"/>
    <dgm:cxn modelId="{E3C9C451-A2D0-4F72-AFB2-815D9F5B18DC}" srcId="{5B443424-D98A-4A8A-84ED-E2AE989414E5}" destId="{11B197FF-B13D-4CB7-9970-C9DC4A0B6016}" srcOrd="0" destOrd="0" parTransId="{3D8A01C8-23AF-499F-82C2-FF6AE0F825A0}" sibTransId="{0EE0B009-67FA-4D15-BAE7-E2F254F0F751}"/>
    <dgm:cxn modelId="{0F2953CB-8032-4D36-B05C-66535DA4D0D5}" srcId="{5B443424-D98A-4A8A-84ED-E2AE989414E5}" destId="{3E3DC0BD-ED39-462B-986B-4B98742D1148}" srcOrd="2" destOrd="0" parTransId="{2821FA98-A8BC-482A-B22C-94474AD334C9}" sibTransId="{7F02F22B-53EB-4FBB-B1B7-B9D481D33268}"/>
    <dgm:cxn modelId="{9EDBFA52-8A09-4888-AC95-D16BC89AF17C}" type="presOf" srcId="{2E306879-ADA1-479F-81D6-D2402422C9FE}" destId="{3373F5C3-060E-43D6-9B06-6CCA274FBA52}" srcOrd="0" destOrd="0" presId="urn:microsoft.com/office/officeart/2005/8/layout/process2"/>
    <dgm:cxn modelId="{F85B2612-7B76-4540-86E9-3E4CEAE99676}" type="presOf" srcId="{5B443424-D98A-4A8A-84ED-E2AE989414E5}" destId="{1C50CC0F-FCEB-4A4E-833C-2129B571A14A}" srcOrd="0" destOrd="0" presId="urn:microsoft.com/office/officeart/2005/8/layout/process2"/>
    <dgm:cxn modelId="{13D8DA3B-2264-4FAF-9528-6F26EED426BB}" type="presOf" srcId="{11B197FF-B13D-4CB7-9970-C9DC4A0B6016}" destId="{29DA2038-21FC-4331-9A6A-591248CEFD18}" srcOrd="0" destOrd="0" presId="urn:microsoft.com/office/officeart/2005/8/layout/process2"/>
    <dgm:cxn modelId="{E5B6431A-1DDB-4C26-A9BA-78B5E94ED2B9}" type="presOf" srcId="{2E306879-ADA1-479F-81D6-D2402422C9FE}" destId="{4FE434A0-29CE-4F8E-B248-CD7AC21667C9}" srcOrd="1" destOrd="0" presId="urn:microsoft.com/office/officeart/2005/8/layout/process2"/>
    <dgm:cxn modelId="{940137C7-BBE4-433B-A8A4-45D6489E09FC}" type="presOf" srcId="{3E3DC0BD-ED39-462B-986B-4B98742D1148}" destId="{10B4BAE3-519D-4057-9AD8-6C9AAD4F4822}" srcOrd="0" destOrd="0" presId="urn:microsoft.com/office/officeart/2005/8/layout/process2"/>
    <dgm:cxn modelId="{873E8C64-C8F8-44AA-9EBD-EB399363C9CC}" type="presParOf" srcId="{1C50CC0F-FCEB-4A4E-833C-2129B571A14A}" destId="{29DA2038-21FC-4331-9A6A-591248CEFD18}" srcOrd="0" destOrd="0" presId="urn:microsoft.com/office/officeart/2005/8/layout/process2"/>
    <dgm:cxn modelId="{1AF71C6B-78C8-41B6-9F32-A1A49117E467}" type="presParOf" srcId="{1C50CC0F-FCEB-4A4E-833C-2129B571A14A}" destId="{7F2AF26E-77E9-4A89-B603-61D9C6561988}" srcOrd="1" destOrd="0" presId="urn:microsoft.com/office/officeart/2005/8/layout/process2"/>
    <dgm:cxn modelId="{BB8E8F1C-0084-4F3A-A23B-B2EABEB06885}" type="presParOf" srcId="{7F2AF26E-77E9-4A89-B603-61D9C6561988}" destId="{8D348CD8-291B-4E72-AAAB-2ED932E24F25}" srcOrd="0" destOrd="0" presId="urn:microsoft.com/office/officeart/2005/8/layout/process2"/>
    <dgm:cxn modelId="{26E389C8-899F-4B2B-A04F-174BC69EF70D}" type="presParOf" srcId="{1C50CC0F-FCEB-4A4E-833C-2129B571A14A}" destId="{FB0392C2-C63D-452D-8EE5-C734C8B5C39F}" srcOrd="2" destOrd="0" presId="urn:microsoft.com/office/officeart/2005/8/layout/process2"/>
    <dgm:cxn modelId="{C5F36B5D-CB90-4283-8C7A-0D5F57715C0F}" type="presParOf" srcId="{1C50CC0F-FCEB-4A4E-833C-2129B571A14A}" destId="{3373F5C3-060E-43D6-9B06-6CCA274FBA52}" srcOrd="3" destOrd="0" presId="urn:microsoft.com/office/officeart/2005/8/layout/process2"/>
    <dgm:cxn modelId="{DC094CFF-8638-4932-8187-9F2F21311DAE}" type="presParOf" srcId="{3373F5C3-060E-43D6-9B06-6CCA274FBA52}" destId="{4FE434A0-29CE-4F8E-B248-CD7AC21667C9}" srcOrd="0" destOrd="0" presId="urn:microsoft.com/office/officeart/2005/8/layout/process2"/>
    <dgm:cxn modelId="{738B5701-FA92-4E44-A8CE-6FFBA9121502}" type="presParOf" srcId="{1C50CC0F-FCEB-4A4E-833C-2129B571A14A}" destId="{10B4BAE3-519D-4057-9AD8-6C9AAD4F4822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813603-ABAF-4CE1-BEFA-BE1B5E634BAD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AB16580-663F-4719-B88A-980B923473A3}">
      <dgm:prSet phldrT="[Text]" custT="1"/>
      <dgm:spPr/>
      <dgm:t>
        <a:bodyPr/>
        <a:lstStyle/>
        <a:p>
          <a:r>
            <a:rPr lang="cs-CZ" sz="2000" dirty="0" smtClean="0"/>
            <a:t>VAJÍČKO</a:t>
          </a:r>
        </a:p>
        <a:p>
          <a:r>
            <a:rPr lang="cs-CZ" sz="1200" dirty="0" smtClean="0"/>
            <a:t>(půda 1000 -3000)</a:t>
          </a:r>
          <a:endParaRPr lang="cs-CZ" sz="1200" dirty="0"/>
        </a:p>
      </dgm:t>
    </dgm:pt>
    <dgm:pt modelId="{AB330412-5B96-4027-B1EC-E30AC51DC07B}" type="parTrans" cxnId="{729000C7-C6B2-4DC8-A617-BB3E19A8F92E}">
      <dgm:prSet/>
      <dgm:spPr/>
      <dgm:t>
        <a:bodyPr/>
        <a:lstStyle/>
        <a:p>
          <a:endParaRPr lang="cs-CZ"/>
        </a:p>
      </dgm:t>
    </dgm:pt>
    <dgm:pt modelId="{61DB9088-2B2F-46DB-9783-B4932EB1AD6C}" type="sibTrans" cxnId="{729000C7-C6B2-4DC8-A617-BB3E19A8F92E}">
      <dgm:prSet/>
      <dgm:spPr/>
      <dgm:t>
        <a:bodyPr/>
        <a:lstStyle/>
        <a:p>
          <a:endParaRPr lang="cs-CZ"/>
        </a:p>
      </dgm:t>
    </dgm:pt>
    <dgm:pt modelId="{8A42A019-353F-4ECA-B714-2D1C0C3902AC}">
      <dgm:prSet phldrT="[Text]" custT="1"/>
      <dgm:spPr/>
      <dgm:t>
        <a:bodyPr/>
        <a:lstStyle/>
        <a:p>
          <a:r>
            <a:rPr lang="cs-CZ" sz="2000" dirty="0" smtClean="0"/>
            <a:t>ŠESTINOHÁ LARVA</a:t>
          </a:r>
        </a:p>
        <a:p>
          <a:r>
            <a:rPr lang="cs-CZ" sz="1200" dirty="0" smtClean="0"/>
            <a:t>(hostitel:ještěrky, ptáci)</a:t>
          </a:r>
          <a:endParaRPr lang="cs-CZ" sz="1200" dirty="0"/>
        </a:p>
      </dgm:t>
    </dgm:pt>
    <dgm:pt modelId="{69A8ABAC-1C0A-4D5F-87F6-E71EE25E37D3}" type="parTrans" cxnId="{27D6B7D6-A9B7-4C23-A9C1-7FE806AC88B2}">
      <dgm:prSet/>
      <dgm:spPr/>
      <dgm:t>
        <a:bodyPr/>
        <a:lstStyle/>
        <a:p>
          <a:endParaRPr lang="cs-CZ"/>
        </a:p>
      </dgm:t>
    </dgm:pt>
    <dgm:pt modelId="{2BB0B486-866F-4A03-8796-B6E127D64826}" type="sibTrans" cxnId="{27D6B7D6-A9B7-4C23-A9C1-7FE806AC88B2}">
      <dgm:prSet/>
      <dgm:spPr/>
      <dgm:t>
        <a:bodyPr/>
        <a:lstStyle/>
        <a:p>
          <a:endParaRPr lang="cs-CZ"/>
        </a:p>
      </dgm:t>
    </dgm:pt>
    <dgm:pt modelId="{7D308F0A-B654-43AD-975C-F689ADA82B5F}">
      <dgm:prSet phldrT="[Text]" custT="1"/>
      <dgm:spPr/>
      <dgm:t>
        <a:bodyPr/>
        <a:lstStyle/>
        <a:p>
          <a:r>
            <a:rPr lang="cs-CZ" sz="2000" dirty="0" smtClean="0"/>
            <a:t>OSMINOHÁ LARVA</a:t>
          </a:r>
        </a:p>
        <a:p>
          <a:r>
            <a:rPr lang="cs-CZ" sz="1900" dirty="0" smtClean="0"/>
            <a:t>(hostitel-obratlovci)</a:t>
          </a:r>
          <a:endParaRPr lang="cs-CZ" sz="1900" dirty="0"/>
        </a:p>
      </dgm:t>
    </dgm:pt>
    <dgm:pt modelId="{5A9576D6-2C7A-4A7B-A2CC-137127763523}" type="parTrans" cxnId="{1C5BFA0D-D731-4B2D-A0CE-DE30970DDB10}">
      <dgm:prSet/>
      <dgm:spPr/>
      <dgm:t>
        <a:bodyPr/>
        <a:lstStyle/>
        <a:p>
          <a:endParaRPr lang="cs-CZ"/>
        </a:p>
      </dgm:t>
    </dgm:pt>
    <dgm:pt modelId="{9398E0C3-17B8-4036-A0E0-439093167DD0}" type="sibTrans" cxnId="{1C5BFA0D-D731-4B2D-A0CE-DE30970DDB10}">
      <dgm:prSet/>
      <dgm:spPr/>
      <dgm:t>
        <a:bodyPr/>
        <a:lstStyle/>
        <a:p>
          <a:endParaRPr lang="cs-CZ"/>
        </a:p>
      </dgm:t>
    </dgm:pt>
    <dgm:pt modelId="{530BFBF9-C835-43C0-984C-8C9235D69573}">
      <dgm:prSet phldrT="[Text]"/>
      <dgm:spPr/>
      <dgm:t>
        <a:bodyPr/>
        <a:lstStyle/>
        <a:p>
          <a:r>
            <a:rPr lang="cs-CZ" dirty="0" smtClean="0"/>
            <a:t>DOSPĚLEC</a:t>
          </a:r>
        </a:p>
        <a:p>
          <a:r>
            <a:rPr lang="cs-CZ" dirty="0" smtClean="0"/>
            <a:t>(hostitel: savci)</a:t>
          </a:r>
          <a:endParaRPr lang="cs-CZ" dirty="0"/>
        </a:p>
      </dgm:t>
    </dgm:pt>
    <dgm:pt modelId="{6BBE8C3D-6E88-4B92-8AA7-5B9F4FCFBE1C}" type="parTrans" cxnId="{73681BC3-903B-4905-82AC-579DC69A137F}">
      <dgm:prSet/>
      <dgm:spPr/>
      <dgm:t>
        <a:bodyPr/>
        <a:lstStyle/>
        <a:p>
          <a:endParaRPr lang="cs-CZ"/>
        </a:p>
      </dgm:t>
    </dgm:pt>
    <dgm:pt modelId="{C900283A-141C-4035-8659-8AE3ADC59A9B}" type="sibTrans" cxnId="{73681BC3-903B-4905-82AC-579DC69A137F}">
      <dgm:prSet/>
      <dgm:spPr/>
      <dgm:t>
        <a:bodyPr/>
        <a:lstStyle/>
        <a:p>
          <a:endParaRPr lang="cs-CZ"/>
        </a:p>
      </dgm:t>
    </dgm:pt>
    <dgm:pt modelId="{33684F58-A5CF-48B8-9DD7-981E3C3D301E}" type="pres">
      <dgm:prSet presAssocID="{DB813603-ABAF-4CE1-BEFA-BE1B5E634BA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C44E637-96EE-49F8-A7CF-110F17D072F5}" type="pres">
      <dgm:prSet presAssocID="{9AB16580-663F-4719-B88A-980B923473A3}" presName="node" presStyleLbl="node1" presStyleIdx="0" presStyleCnt="4" custScaleX="1404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239D4-A27D-425E-A704-B0F10CF20840}" type="pres">
      <dgm:prSet presAssocID="{9AB16580-663F-4719-B88A-980B923473A3}" presName="spNode" presStyleCnt="0"/>
      <dgm:spPr/>
    </dgm:pt>
    <dgm:pt modelId="{FBD2CF83-A830-4251-99F8-47CFCC58FA66}" type="pres">
      <dgm:prSet presAssocID="{61DB9088-2B2F-46DB-9783-B4932EB1AD6C}" presName="sibTrans" presStyleLbl="sibTrans1D1" presStyleIdx="0" presStyleCnt="4"/>
      <dgm:spPr/>
      <dgm:t>
        <a:bodyPr/>
        <a:lstStyle/>
        <a:p>
          <a:endParaRPr lang="cs-CZ"/>
        </a:p>
      </dgm:t>
    </dgm:pt>
    <dgm:pt modelId="{DE737E0D-E0B8-4046-869A-5B82F21820EC}" type="pres">
      <dgm:prSet presAssocID="{8A42A019-353F-4ECA-B714-2D1C0C3902AC}" presName="node" presStyleLbl="node1" presStyleIdx="1" presStyleCnt="4" custScaleX="1427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1E0A9F-58FF-46CC-8DDD-1F5021194C68}" type="pres">
      <dgm:prSet presAssocID="{8A42A019-353F-4ECA-B714-2D1C0C3902AC}" presName="spNode" presStyleCnt="0"/>
      <dgm:spPr/>
    </dgm:pt>
    <dgm:pt modelId="{39994396-B502-4F10-ADE7-84B2B34B3D73}" type="pres">
      <dgm:prSet presAssocID="{2BB0B486-866F-4A03-8796-B6E127D64826}" presName="sibTrans" presStyleLbl="sibTrans1D1" presStyleIdx="1" presStyleCnt="4"/>
      <dgm:spPr/>
      <dgm:t>
        <a:bodyPr/>
        <a:lstStyle/>
        <a:p>
          <a:endParaRPr lang="cs-CZ"/>
        </a:p>
      </dgm:t>
    </dgm:pt>
    <dgm:pt modelId="{462AF24B-FCBF-4709-8880-B483330B03C0}" type="pres">
      <dgm:prSet presAssocID="{7D308F0A-B654-43AD-975C-F689ADA82B5F}" presName="node" presStyleLbl="node1" presStyleIdx="2" presStyleCnt="4" custScaleX="1612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CE4E-2981-403E-AE4B-F6C832228C4E}" type="pres">
      <dgm:prSet presAssocID="{7D308F0A-B654-43AD-975C-F689ADA82B5F}" presName="spNode" presStyleCnt="0"/>
      <dgm:spPr/>
    </dgm:pt>
    <dgm:pt modelId="{2D2F36CC-02CD-4CB9-B8A7-DBCBB9AF254E}" type="pres">
      <dgm:prSet presAssocID="{9398E0C3-17B8-4036-A0E0-439093167DD0}" presName="sibTrans" presStyleLbl="sibTrans1D1" presStyleIdx="2" presStyleCnt="4"/>
      <dgm:spPr/>
      <dgm:t>
        <a:bodyPr/>
        <a:lstStyle/>
        <a:p>
          <a:endParaRPr lang="cs-CZ"/>
        </a:p>
      </dgm:t>
    </dgm:pt>
    <dgm:pt modelId="{B5878D31-0650-4B6B-BCAD-D9CA26D7CD6E}" type="pres">
      <dgm:prSet presAssocID="{530BFBF9-C835-43C0-984C-8C9235D69573}" presName="node" presStyleLbl="node1" presStyleIdx="3" presStyleCnt="4" custScaleX="1479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34B9ED-33D1-4815-9E6A-3A4CEC26C773}" type="pres">
      <dgm:prSet presAssocID="{530BFBF9-C835-43C0-984C-8C9235D69573}" presName="spNode" presStyleCnt="0"/>
      <dgm:spPr/>
    </dgm:pt>
    <dgm:pt modelId="{5D1A5C96-4818-4526-978C-4FE71FDAD8B7}" type="pres">
      <dgm:prSet presAssocID="{C900283A-141C-4035-8659-8AE3ADC59A9B}" presName="sibTrans" presStyleLbl="sibTrans1D1" presStyleIdx="3" presStyleCnt="4"/>
      <dgm:spPr/>
      <dgm:t>
        <a:bodyPr/>
        <a:lstStyle/>
        <a:p>
          <a:endParaRPr lang="cs-CZ"/>
        </a:p>
      </dgm:t>
    </dgm:pt>
  </dgm:ptLst>
  <dgm:cxnLst>
    <dgm:cxn modelId="{27D6B7D6-A9B7-4C23-A9C1-7FE806AC88B2}" srcId="{DB813603-ABAF-4CE1-BEFA-BE1B5E634BAD}" destId="{8A42A019-353F-4ECA-B714-2D1C0C3902AC}" srcOrd="1" destOrd="0" parTransId="{69A8ABAC-1C0A-4D5F-87F6-E71EE25E37D3}" sibTransId="{2BB0B486-866F-4A03-8796-B6E127D64826}"/>
    <dgm:cxn modelId="{1C5BFA0D-D731-4B2D-A0CE-DE30970DDB10}" srcId="{DB813603-ABAF-4CE1-BEFA-BE1B5E634BAD}" destId="{7D308F0A-B654-43AD-975C-F689ADA82B5F}" srcOrd="2" destOrd="0" parTransId="{5A9576D6-2C7A-4A7B-A2CC-137127763523}" sibTransId="{9398E0C3-17B8-4036-A0E0-439093167DD0}"/>
    <dgm:cxn modelId="{6AFE7549-71B2-4661-894C-F2CBFF5C1CD2}" type="presOf" srcId="{530BFBF9-C835-43C0-984C-8C9235D69573}" destId="{B5878D31-0650-4B6B-BCAD-D9CA26D7CD6E}" srcOrd="0" destOrd="0" presId="urn:microsoft.com/office/officeart/2005/8/layout/cycle5"/>
    <dgm:cxn modelId="{F2128B09-71C4-4BEC-A4EE-4740A3959C8F}" type="presOf" srcId="{DB813603-ABAF-4CE1-BEFA-BE1B5E634BAD}" destId="{33684F58-A5CF-48B8-9DD7-981E3C3D301E}" srcOrd="0" destOrd="0" presId="urn:microsoft.com/office/officeart/2005/8/layout/cycle5"/>
    <dgm:cxn modelId="{8FE38996-00BB-4EF3-B9AD-8FED63E65B8B}" type="presOf" srcId="{61DB9088-2B2F-46DB-9783-B4932EB1AD6C}" destId="{FBD2CF83-A830-4251-99F8-47CFCC58FA66}" srcOrd="0" destOrd="0" presId="urn:microsoft.com/office/officeart/2005/8/layout/cycle5"/>
    <dgm:cxn modelId="{876FC103-C1B0-4634-A683-737E510B4984}" type="presOf" srcId="{C900283A-141C-4035-8659-8AE3ADC59A9B}" destId="{5D1A5C96-4818-4526-978C-4FE71FDAD8B7}" srcOrd="0" destOrd="0" presId="urn:microsoft.com/office/officeart/2005/8/layout/cycle5"/>
    <dgm:cxn modelId="{729000C7-C6B2-4DC8-A617-BB3E19A8F92E}" srcId="{DB813603-ABAF-4CE1-BEFA-BE1B5E634BAD}" destId="{9AB16580-663F-4719-B88A-980B923473A3}" srcOrd="0" destOrd="0" parTransId="{AB330412-5B96-4027-B1EC-E30AC51DC07B}" sibTransId="{61DB9088-2B2F-46DB-9783-B4932EB1AD6C}"/>
    <dgm:cxn modelId="{53250828-CAA7-4CB4-B2E1-7E8B51620C7B}" type="presOf" srcId="{7D308F0A-B654-43AD-975C-F689ADA82B5F}" destId="{462AF24B-FCBF-4709-8880-B483330B03C0}" srcOrd="0" destOrd="0" presId="urn:microsoft.com/office/officeart/2005/8/layout/cycle5"/>
    <dgm:cxn modelId="{D31CA30C-CDB2-4174-A1C8-9D2075EFF333}" type="presOf" srcId="{9398E0C3-17B8-4036-A0E0-439093167DD0}" destId="{2D2F36CC-02CD-4CB9-B8A7-DBCBB9AF254E}" srcOrd="0" destOrd="0" presId="urn:microsoft.com/office/officeart/2005/8/layout/cycle5"/>
    <dgm:cxn modelId="{DAE9933D-5025-491F-9F8D-498165293617}" type="presOf" srcId="{8A42A019-353F-4ECA-B714-2D1C0C3902AC}" destId="{DE737E0D-E0B8-4046-869A-5B82F21820EC}" srcOrd="0" destOrd="0" presId="urn:microsoft.com/office/officeart/2005/8/layout/cycle5"/>
    <dgm:cxn modelId="{86ED49BC-6EE8-45AF-B54A-8530A9552C1D}" type="presOf" srcId="{2BB0B486-866F-4A03-8796-B6E127D64826}" destId="{39994396-B502-4F10-ADE7-84B2B34B3D73}" srcOrd="0" destOrd="0" presId="urn:microsoft.com/office/officeart/2005/8/layout/cycle5"/>
    <dgm:cxn modelId="{6FB4A71C-1260-4F7E-9DA0-59AACD93EAC8}" type="presOf" srcId="{9AB16580-663F-4719-B88A-980B923473A3}" destId="{1C44E637-96EE-49F8-A7CF-110F17D072F5}" srcOrd="0" destOrd="0" presId="urn:microsoft.com/office/officeart/2005/8/layout/cycle5"/>
    <dgm:cxn modelId="{73681BC3-903B-4905-82AC-579DC69A137F}" srcId="{DB813603-ABAF-4CE1-BEFA-BE1B5E634BAD}" destId="{530BFBF9-C835-43C0-984C-8C9235D69573}" srcOrd="3" destOrd="0" parTransId="{6BBE8C3D-6E88-4B92-8AA7-5B9F4FCFBE1C}" sibTransId="{C900283A-141C-4035-8659-8AE3ADC59A9B}"/>
    <dgm:cxn modelId="{D90BF9AF-CFE9-4986-8088-A77E9FC3E295}" type="presParOf" srcId="{33684F58-A5CF-48B8-9DD7-981E3C3D301E}" destId="{1C44E637-96EE-49F8-A7CF-110F17D072F5}" srcOrd="0" destOrd="0" presId="urn:microsoft.com/office/officeart/2005/8/layout/cycle5"/>
    <dgm:cxn modelId="{87C97CCD-455E-45B3-9550-F1C1F0A7186C}" type="presParOf" srcId="{33684F58-A5CF-48B8-9DD7-981E3C3D301E}" destId="{B5A239D4-A27D-425E-A704-B0F10CF20840}" srcOrd="1" destOrd="0" presId="urn:microsoft.com/office/officeart/2005/8/layout/cycle5"/>
    <dgm:cxn modelId="{E46A84B9-A769-4E4B-A0A9-8B1CE9E44B1B}" type="presParOf" srcId="{33684F58-A5CF-48B8-9DD7-981E3C3D301E}" destId="{FBD2CF83-A830-4251-99F8-47CFCC58FA66}" srcOrd="2" destOrd="0" presId="urn:microsoft.com/office/officeart/2005/8/layout/cycle5"/>
    <dgm:cxn modelId="{D9143A91-C7A3-4D38-9FDF-95B6E1AE1F16}" type="presParOf" srcId="{33684F58-A5CF-48B8-9DD7-981E3C3D301E}" destId="{DE737E0D-E0B8-4046-869A-5B82F21820EC}" srcOrd="3" destOrd="0" presId="urn:microsoft.com/office/officeart/2005/8/layout/cycle5"/>
    <dgm:cxn modelId="{CBC55A44-48D9-4BA1-95CB-9DFC832AF657}" type="presParOf" srcId="{33684F58-A5CF-48B8-9DD7-981E3C3D301E}" destId="{071E0A9F-58FF-46CC-8DDD-1F5021194C68}" srcOrd="4" destOrd="0" presId="urn:microsoft.com/office/officeart/2005/8/layout/cycle5"/>
    <dgm:cxn modelId="{F53C7723-BACB-4805-B6E0-A37F1D1F4A59}" type="presParOf" srcId="{33684F58-A5CF-48B8-9DD7-981E3C3D301E}" destId="{39994396-B502-4F10-ADE7-84B2B34B3D73}" srcOrd="5" destOrd="0" presId="urn:microsoft.com/office/officeart/2005/8/layout/cycle5"/>
    <dgm:cxn modelId="{80EF6A1C-9160-4177-98DD-C270D22B6DA9}" type="presParOf" srcId="{33684F58-A5CF-48B8-9DD7-981E3C3D301E}" destId="{462AF24B-FCBF-4709-8880-B483330B03C0}" srcOrd="6" destOrd="0" presId="urn:microsoft.com/office/officeart/2005/8/layout/cycle5"/>
    <dgm:cxn modelId="{7833595C-CAC3-4E55-BABB-38C99BA0C666}" type="presParOf" srcId="{33684F58-A5CF-48B8-9DD7-981E3C3D301E}" destId="{2A96CE4E-2981-403E-AE4B-F6C832228C4E}" srcOrd="7" destOrd="0" presId="urn:microsoft.com/office/officeart/2005/8/layout/cycle5"/>
    <dgm:cxn modelId="{4F7AB5D3-60C9-4028-8BEB-D1AB85F51DF7}" type="presParOf" srcId="{33684F58-A5CF-48B8-9DD7-981E3C3D301E}" destId="{2D2F36CC-02CD-4CB9-B8A7-DBCBB9AF254E}" srcOrd="8" destOrd="0" presId="urn:microsoft.com/office/officeart/2005/8/layout/cycle5"/>
    <dgm:cxn modelId="{1B30EA96-1DA6-47DC-ACB6-F4A33008790A}" type="presParOf" srcId="{33684F58-A5CF-48B8-9DD7-981E3C3D301E}" destId="{B5878D31-0650-4B6B-BCAD-D9CA26D7CD6E}" srcOrd="9" destOrd="0" presId="urn:microsoft.com/office/officeart/2005/8/layout/cycle5"/>
    <dgm:cxn modelId="{71E68ED5-1C81-45CE-BC59-03A1209CBC91}" type="presParOf" srcId="{33684F58-A5CF-48B8-9DD7-981E3C3D301E}" destId="{5834B9ED-33D1-4815-9E6A-3A4CEC26C773}" srcOrd="10" destOrd="0" presId="urn:microsoft.com/office/officeart/2005/8/layout/cycle5"/>
    <dgm:cxn modelId="{4F554998-29B4-4464-AEF9-7DAD70EF0508}" type="presParOf" srcId="{33684F58-A5CF-48B8-9DD7-981E3C3D301E}" destId="{5D1A5C96-4818-4526-978C-4FE71FDAD8B7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3.bin"/><Relationship Id="rId2" Type="http://schemas.microsoft.com/office/2006/relationships/legacyDiagramText" Target="legacyDiagramText2.bin"/><Relationship Id="rId1" Type="http://schemas.microsoft.com/office/2006/relationships/legacyDiagramText" Target="legacyDiagramText1.bin"/><Relationship Id="rId6" Type="http://schemas.microsoft.com/office/2006/relationships/legacyDiagramText" Target="legacyDiagramText6.bin"/><Relationship Id="rId5" Type="http://schemas.microsoft.com/office/2006/relationships/legacyDiagramText" Target="legacyDiagramText5.bin"/><Relationship Id="rId4" Type="http://schemas.microsoft.com/office/2006/relationships/legacyDiagramText" Target="legacyDiagramText4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24CE99-CCC6-4CB5-9299-547ED917B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2688" y="2017713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45088" y="2017713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182688" y="4151313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45088" y="4151313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078D-108B-475B-8EEE-95DC82F7FE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8/83/Phalangium_opilio_with_parasitic_Mite_larvae_20060729_top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a/a6/Varroa_Mite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9/9f/Adult_deer_tick(cropped)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//upload.wikimedia.org/wikipedia/commons/c/c0/Sarcoptes_scabei_2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e/eb/House_Dust_Mite.jpg" TargetMode="External"/><Relationship Id="rId9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7/72/Ixodes_ricinus_ticks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d/da/Ixodidae222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c/c0/Sarcoptes_scabei_2.jpg" TargetMode="Externa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oubor:House_Dust_Mite.jpg" TargetMode="Externa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a/a6/Varroa_Mite.jpg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6/6a/Varroa_destructor_on_honeybee_host.jp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a/a0/Lokalita_Euscorpius_teregestinus.jpg" TargetMode="Externa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5/56/Euscorpius_tergestinus_Praha_Kr%C4%8D.jpg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Ixodes_ricinus_ticks.jpg" TargetMode="External"/><Relationship Id="rId3" Type="http://schemas.openxmlformats.org/officeDocument/2006/relationships/hyperlink" Target="http://cs.wikipedia.org/wiki/Soubor:Adult_deer_tick(cropped).jpg" TargetMode="External"/><Relationship Id="rId7" Type="http://schemas.openxmlformats.org/officeDocument/2006/relationships/hyperlink" Target="http://cs.wikipedia.org/wiki/Soubor:Sarcoptes_scabei_2.jpg" TargetMode="External"/><Relationship Id="rId2" Type="http://schemas.openxmlformats.org/officeDocument/2006/relationships/hyperlink" Target="http://cs.wikipedia.org/wiki/Soubor:Phalangium_opilio_with_parasitic_Mite_larvae_20060729_to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arroa_destructor_on_honeybee_host.jpg" TargetMode="External"/><Relationship Id="rId11" Type="http://schemas.openxmlformats.org/officeDocument/2006/relationships/hyperlink" Target="http://cs.wikipedia.org/wiki/Soubor:Lokalita_Euscorpius_teregestinus.jpg" TargetMode="External"/><Relationship Id="rId5" Type="http://schemas.openxmlformats.org/officeDocument/2006/relationships/hyperlink" Target="http://cs.wikipedia.org/wiki/Soubor:Varroa_Mite.jpg" TargetMode="External"/><Relationship Id="rId10" Type="http://schemas.openxmlformats.org/officeDocument/2006/relationships/hyperlink" Target="http://cs.wikipedia.org/wiki/Soubor:Euscorpius_tergestinus_Praha_Kr%C4%8D.jpg" TargetMode="External"/><Relationship Id="rId4" Type="http://schemas.openxmlformats.org/officeDocument/2006/relationships/hyperlink" Target="http://cs.wikipedia.org/wiki/Soubor:House_Dust_Mite.jpg" TargetMode="External"/><Relationship Id="rId9" Type="http://schemas.openxmlformats.org/officeDocument/2006/relationships/hyperlink" Target="http://cs.wikipedia.org/wiki/Soubor:Ixodidae22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title"/>
          </p:nvPr>
        </p:nvSpPr>
        <p:spPr>
          <a:xfrm>
            <a:off x="990600" y="457200"/>
            <a:ext cx="7696200" cy="13716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 VY_52_INOVACE_02_1_PAVOUKOVCI - SEKÁČI, ROZTOČI, ŠTÍŘI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Porovnání těla sekáčů s pavouky. Popisování vnější stavby těla roztočů. Seznámení s vlivem vybraných roztočů na zdraví člověka a způsoby preventivní ochrany.  Poznávání druhů roztočů, sekáčů a štírů. Závěrečné opakování.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27.2.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Datum:27.2. </a:t>
            </a:r>
            <a:r>
              <a:rPr lang="cs-CZ" sz="1400" smtClean="0"/>
              <a:t>2012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71600" y="908720"/>
            <a:ext cx="7772400" cy="2161505"/>
          </a:xfrm>
        </p:spPr>
        <p:txBody>
          <a:bodyPr/>
          <a:lstStyle/>
          <a:p>
            <a:pPr eaLnBrk="1" hangingPunct="1"/>
            <a:r>
              <a:rPr lang="cs-CZ" sz="6000" dirty="0" smtClean="0"/>
              <a:t>ČLENOVCI</a:t>
            </a:r>
            <a:br>
              <a:rPr lang="cs-CZ" sz="6000" dirty="0" smtClean="0"/>
            </a:br>
            <a:r>
              <a:rPr lang="cs-CZ" sz="6000" dirty="0" smtClean="0"/>
              <a:t>PAVOUKOVCI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560" y="3581400"/>
            <a:ext cx="7416824" cy="128776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5400" dirty="0" smtClean="0"/>
              <a:t>SEKÁČI, ROZTOČI, ŠTÍŘI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Řád: SEKÁČI</a:t>
            </a:r>
          </a:p>
        </p:txBody>
      </p:sp>
      <p:pic>
        <p:nvPicPr>
          <p:cNvPr id="7171" name="Picture 5" descr="sekáč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9012" y="1759744"/>
            <a:ext cx="5698375" cy="4114800"/>
          </a:xfrm>
        </p:spPr>
      </p:pic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7467600" y="6248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Stavba těla sekáče:</a:t>
            </a:r>
          </a:p>
        </p:txBody>
      </p:sp>
      <p:graphicFrame>
        <p:nvGraphicFramePr>
          <p:cNvPr id="1026" name="Organization Chart 3"/>
          <p:cNvGraphicFramePr>
            <a:graphicFrameLocks/>
          </p:cNvGraphicFramePr>
          <p:nvPr>
            <p:ph idx="1"/>
          </p:nvPr>
        </p:nvGraphicFramePr>
        <p:xfrm>
          <a:off x="1182688" y="2155825"/>
          <a:ext cx="7772400" cy="2771775"/>
        </p:xfrm>
        <a:graphic>
          <a:graphicData uri="http://schemas.openxmlformats.org/drawingml/2006/compatibility">
            <com:legacyDrawing xmlns:com="http://schemas.openxmlformats.org/drawingml/2006/compatibility" spid="_x0000_s1026"/>
          </a:graphicData>
        </a:graphic>
      </p:graphicFrame>
      <p:graphicFrame>
        <p:nvGraphicFramePr>
          <p:cNvPr id="1037" name="Organization Chart 14"/>
          <p:cNvGraphicFramePr>
            <a:graphicFrameLocks/>
          </p:cNvGraphicFramePr>
          <p:nvPr>
            <p:ph sz="half" idx="4294967295"/>
          </p:nvPr>
        </p:nvGraphicFramePr>
        <p:xfrm>
          <a:off x="395536" y="5013176"/>
          <a:ext cx="4173538" cy="485775"/>
        </p:xfrm>
        <a:graphic>
          <a:graphicData uri="http://schemas.openxmlformats.org/drawingml/2006/compatibility">
            <com:legacyDrawing xmlns:com="http://schemas.openxmlformats.org/drawingml/2006/compatibility" spid="_x0000_s1037"/>
          </a:graphicData>
        </a:graphic>
      </p:graphicFrame>
      <p:sp>
        <p:nvSpPr>
          <p:cNvPr id="1041" name="Text Box 19"/>
          <p:cNvSpPr txBox="1">
            <a:spLocks noChangeArrowheads="1"/>
          </p:cNvSpPr>
          <p:nvPr/>
        </p:nvSpPr>
        <p:spPr bwMode="auto">
          <a:xfrm>
            <a:off x="228600" y="5715000"/>
            <a:ext cx="8915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latin typeface="Arial" charset="0"/>
              </a:rPr>
              <a:t>CHYBÍ STOPKA MEZI HLAVOHRUDÍ A ZADEČKEM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2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>
                                            <p:subSp spid="_x0000_s1032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>
                                            <p:subSp spid="_x0000_s1032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3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>
                                            <p:subSp spid="_x0000_s1033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>
                                            <p:subSp spid="_x0000_s1033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4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>
                                            <p:subSp spid="_x0000_s1034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>
                                            <p:subSp spid="_x0000_s1034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5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>
                                            <p:subSp spid="_x0000_s1035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>
                                            <p:subSp spid="_x0000_s1035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6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6">
                                            <p:subSp spid="_x0000_s1036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>
                                            <p:subSp spid="_x0000_s1036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0" grpId="0"/>
      <p:bldDgm spid="1026" grpId="0" bld="depthByNode"/>
      <p:bldDgm spid="1037" grpId="0"/>
      <p:bldP spid="10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LOV KOŘISTI</a:t>
            </a:r>
          </a:p>
        </p:txBody>
      </p:sp>
      <p:sp>
        <p:nvSpPr>
          <p:cNvPr id="8195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182688" y="2017713"/>
            <a:ext cx="3814762" cy="4114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NESTAVÍ SÍTĚ – nemá snovací bradavky</a:t>
            </a:r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KOŘIST OMRÁČÍ KONČETINOU</a:t>
            </a:r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PAK VSTŘÍKNE TRÁVICÍ ENZYM</a:t>
            </a:r>
          </a:p>
        </p:txBody>
      </p:sp>
      <p:pic>
        <p:nvPicPr>
          <p:cNvPr id="8196" name="Picture 6" descr="sekáč rohatý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140325" y="2697163"/>
            <a:ext cx="3814763" cy="2754312"/>
          </a:xfrm>
        </p:spPr>
      </p:pic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8001000" y="55626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SEBEZÁCHOVA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2133600"/>
            <a:ext cx="7772400" cy="4343400"/>
          </a:xfrm>
        </p:spPr>
        <p:txBody>
          <a:bodyPr>
            <a:normAutofit lnSpcReduction="10000"/>
          </a:bodyPr>
          <a:lstStyle/>
          <a:p>
            <a:pPr algn="ctr" eaLnBrk="1" hangingPunct="1">
              <a:lnSpc>
                <a:spcPct val="90000"/>
              </a:lnSpc>
            </a:pPr>
            <a:r>
              <a:rPr lang="cs-CZ" dirty="0" smtClean="0"/>
              <a:t>Nohy sekáčů se mohou velmi snadno odlomit-&gt; tomuto jevu se říká </a:t>
            </a:r>
            <a:r>
              <a:rPr lang="cs-CZ" b="1" dirty="0" smtClean="0"/>
              <a:t>autotomie</a:t>
            </a:r>
            <a:r>
              <a:rPr lang="cs-CZ" dirty="0" smtClean="0"/>
              <a:t>.</a:t>
            </a:r>
          </a:p>
          <a:p>
            <a:pPr algn="ctr" eaLnBrk="1" hangingPunct="1">
              <a:lnSpc>
                <a:spcPct val="90000"/>
              </a:lnSpc>
              <a:buNone/>
            </a:pPr>
            <a:r>
              <a:rPr lang="cs-CZ" dirty="0" smtClean="0"/>
              <a:t> </a:t>
            </a:r>
          </a:p>
          <a:p>
            <a:pPr algn="ctr" eaLnBrk="1" hangingPunct="1">
              <a:lnSpc>
                <a:spcPct val="90000"/>
              </a:lnSpc>
            </a:pPr>
            <a:r>
              <a:rPr lang="cs-CZ" dirty="0" smtClean="0"/>
              <a:t>Noha sebou po odlomení velmi dlouho seká - odtud pochází český název těchto pavoukovců.</a:t>
            </a:r>
          </a:p>
          <a:p>
            <a:pPr algn="ctr" eaLnBrk="1" hangingPunct="1">
              <a:lnSpc>
                <a:spcPct val="90000"/>
              </a:lnSpc>
            </a:pPr>
            <a:endParaRPr lang="cs-CZ" dirty="0" smtClean="0"/>
          </a:p>
          <a:p>
            <a:pPr algn="ctr" eaLnBrk="1" hangingPunct="1">
              <a:lnSpc>
                <a:spcPct val="90000"/>
              </a:lnSpc>
            </a:pPr>
            <a:r>
              <a:rPr lang="cs-CZ" dirty="0" smtClean="0"/>
              <a:t>Odlomené nohy do určité míry znovu dorůstají = </a:t>
            </a:r>
            <a:r>
              <a:rPr lang="cs-CZ" b="1" dirty="0" smtClean="0"/>
              <a:t>regenerují.</a:t>
            </a:r>
          </a:p>
          <a:p>
            <a:pPr eaLnBrk="1" hangingPunct="1">
              <a:lnSpc>
                <a:spcPct val="90000"/>
              </a:lnSpc>
            </a:pP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Vzpomeneš si, co je REGENERACE?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DORŮSTÁNÍ ČÁSTI TĚLA</a:t>
            </a:r>
          </a:p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U kterých živočichů jsme se s regenerací setkali?</a:t>
            </a:r>
          </a:p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ŽAHAVEC – NEZMAR</a:t>
            </a:r>
          </a:p>
          <a:p>
            <a:pPr algn="ctr">
              <a:buNone/>
            </a:pPr>
            <a:r>
              <a:rPr lang="cs-CZ" dirty="0" smtClean="0"/>
              <a:t>KROUŽKOVEC - ŽÍŽALA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SEKÁČ ROHATÝ</a:t>
            </a:r>
          </a:p>
        </p:txBody>
      </p:sp>
      <p:pic>
        <p:nvPicPr>
          <p:cNvPr id="9219" name="Picture 7" descr="Soubor:Phalangium opilio with parasitic Mite larvae 20060729 top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7467600" y="6248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 sz="quarter"/>
          </p:nvPr>
        </p:nvSpPr>
        <p:spPr>
          <a:xfrm>
            <a:off x="1150938" y="214313"/>
            <a:ext cx="7793037" cy="1126455"/>
          </a:xfrm>
        </p:spPr>
        <p:txBody>
          <a:bodyPr/>
          <a:lstStyle/>
          <a:p>
            <a:pPr eaLnBrk="1" hangingPunct="1"/>
            <a:r>
              <a:rPr lang="cs-CZ" dirty="0" smtClean="0"/>
              <a:t>Řád. ROZTOČI</a:t>
            </a:r>
          </a:p>
        </p:txBody>
      </p:sp>
      <p:pic>
        <p:nvPicPr>
          <p:cNvPr id="11267" name="Picture 8" descr="Soubor:Adult deer tick(cropped).jpg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24000" y="2057400"/>
            <a:ext cx="1651000" cy="1916113"/>
          </a:xfrm>
        </p:spPr>
      </p:pic>
      <p:pic>
        <p:nvPicPr>
          <p:cNvPr id="11268" name="Picture 11" descr="Soubor:House Dust Mite.jpg">
            <a:hlinkClick r:id="rId4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4648200" y="1905000"/>
            <a:ext cx="2541588" cy="1952625"/>
          </a:xfrm>
        </p:spPr>
      </p:pic>
      <p:pic>
        <p:nvPicPr>
          <p:cNvPr id="11269" name="Picture 21" descr="Soubor:Sarcoptes scabei 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29400" y="4114800"/>
            <a:ext cx="189230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24" descr="Soubor:Varroa Mit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90800" y="4191000"/>
            <a:ext cx="2090738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7" name="TextovéPole 6"/>
          <p:cNvSpPr txBox="1">
            <a:spLocks noChangeArrowheads="1"/>
          </p:cNvSpPr>
          <p:nvPr/>
        </p:nvSpPr>
        <p:spPr bwMode="auto">
          <a:xfrm>
            <a:off x="3048000" y="3581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Obr.4</a:t>
            </a:r>
          </a:p>
        </p:txBody>
      </p:sp>
      <p:sp>
        <p:nvSpPr>
          <p:cNvPr id="10248" name="TextovéPole 7"/>
          <p:cNvSpPr txBox="1">
            <a:spLocks noChangeArrowheads="1"/>
          </p:cNvSpPr>
          <p:nvPr/>
        </p:nvSpPr>
        <p:spPr bwMode="auto">
          <a:xfrm>
            <a:off x="7162800" y="35052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Obr.5</a:t>
            </a:r>
          </a:p>
        </p:txBody>
      </p:sp>
      <p:sp>
        <p:nvSpPr>
          <p:cNvPr id="10249" name="TextovéPole 8"/>
          <p:cNvSpPr txBox="1">
            <a:spLocks noChangeArrowheads="1"/>
          </p:cNvSpPr>
          <p:nvPr/>
        </p:nvSpPr>
        <p:spPr bwMode="auto">
          <a:xfrm>
            <a:off x="4876800" y="6248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Obr.6</a:t>
            </a:r>
          </a:p>
        </p:txBody>
      </p:sp>
      <p:sp>
        <p:nvSpPr>
          <p:cNvPr id="10250" name="TextovéPole 9"/>
          <p:cNvSpPr txBox="1">
            <a:spLocks noChangeArrowheads="1"/>
          </p:cNvSpPr>
          <p:nvPr/>
        </p:nvSpPr>
        <p:spPr bwMode="auto">
          <a:xfrm>
            <a:off x="7696200" y="6248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dirty="0" smtClean="0"/>
              <a:t>STAVBA TĚLA  KLÍŠTĚTE OBECNÉHO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09800"/>
            <a:ext cx="82296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r>
              <a:rPr lang="cs-CZ" sz="2400" b="1" dirty="0" smtClean="0"/>
              <a:t>hlavohruď je srostlá se zadečkem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endParaRPr lang="cs-CZ" sz="2400" b="1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r>
              <a:rPr lang="cs-CZ" sz="2400" b="1" dirty="0" smtClean="0"/>
              <a:t>ochranný chitinový štít</a:t>
            </a:r>
            <a:endParaRPr lang="cs-CZ" sz="24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endParaRPr lang="cs-CZ" sz="2400" b="1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r>
              <a:rPr lang="cs-CZ" sz="2400" b="1" dirty="0" smtClean="0"/>
              <a:t>tykadla</a:t>
            </a:r>
            <a:r>
              <a:rPr lang="cs-CZ" sz="2400" dirty="0" smtClean="0"/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endParaRPr lang="cs-CZ" sz="2400" b="1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r>
              <a:rPr lang="cs-CZ" sz="2400" b="1" dirty="0" smtClean="0"/>
              <a:t>kusadla</a:t>
            </a:r>
            <a:r>
              <a:rPr lang="cs-CZ" sz="2400" dirty="0" smtClean="0"/>
              <a:t> – s nimiž klíště prořezává pokožku hostitele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endParaRPr lang="cs-CZ" sz="2400" b="1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r>
              <a:rPr lang="cs-CZ" sz="2400" b="1" dirty="0" smtClean="0"/>
              <a:t>sosáček se zpětnými háčky</a:t>
            </a:r>
            <a:r>
              <a:rPr lang="cs-CZ" sz="2400" dirty="0" smtClean="0"/>
              <a:t> – umožňuje sání a velmi pevné přichycení k hostiteli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endParaRPr lang="cs-CZ" sz="2800" u="sng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endParaRPr lang="cs-CZ" sz="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350963" y="228600"/>
            <a:ext cx="7793037" cy="1040160"/>
          </a:xfrm>
        </p:spPr>
        <p:txBody>
          <a:bodyPr/>
          <a:lstStyle/>
          <a:p>
            <a:pPr algn="l" eaLnBrk="1" hangingPunct="1"/>
            <a:r>
              <a:rPr lang="cs-CZ" dirty="0" smtClean="0"/>
              <a:t>POTRAVA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4000" b="1" dirty="0" smtClean="0"/>
              <a:t>SAJÍ KREV</a:t>
            </a:r>
          </a:p>
          <a:p>
            <a:pPr algn="ctr" eaLnBrk="1" hangingPunct="1">
              <a:buFont typeface="Wingdings" pitchFamily="2" charset="2"/>
              <a:buNone/>
            </a:pPr>
            <a:endParaRPr lang="cs-CZ" sz="4000" b="1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4000" b="1" dirty="0" smtClean="0"/>
              <a:t>JSOU VNĚJŠÍ PARAZITÉ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smtClean="0"/>
              <a:t>ONEMOCNĚNÍ PŘENÁŠENÁ KLÍŠŤATY: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09800"/>
            <a:ext cx="8229600" cy="4114800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cs-CZ" sz="2800" b="1" dirty="0" smtClean="0"/>
              <a:t>1. LYMSKÁ BORELIÓZA</a:t>
            </a:r>
            <a:r>
              <a:rPr lang="cs-CZ" sz="2800" dirty="0" smtClean="0"/>
              <a:t> </a:t>
            </a:r>
          </a:p>
          <a:p>
            <a:pPr marL="609600" indent="-609600" eaLnBrk="1" hangingPunct="1">
              <a:lnSpc>
                <a:spcPct val="80000"/>
              </a:lnSpc>
              <a:buFontTx/>
              <a:buChar char="-"/>
            </a:pPr>
            <a:r>
              <a:rPr lang="cs-CZ" sz="2800" dirty="0" smtClean="0"/>
              <a:t>je</a:t>
            </a:r>
            <a:r>
              <a:rPr lang="cs-CZ" sz="2800" b="1" dirty="0" smtClean="0"/>
              <a:t> </a:t>
            </a:r>
            <a:r>
              <a:rPr lang="cs-CZ" sz="2800" dirty="0" smtClean="0"/>
              <a:t>bakteriálního původu</a:t>
            </a:r>
          </a:p>
          <a:p>
            <a:pPr marL="609600" indent="-609600" eaLnBrk="1" hangingPunct="1">
              <a:lnSpc>
                <a:spcPct val="80000"/>
              </a:lnSpc>
              <a:buFontTx/>
              <a:buChar char="-"/>
            </a:pPr>
            <a:r>
              <a:rPr lang="cs-CZ" sz="2800" dirty="0" smtClean="0"/>
              <a:t>nedá se proti ní očkovat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cs-CZ" sz="2800" b="1" dirty="0" smtClean="0"/>
              <a:t>2. KLÍŠŤOVÁ ENCEFALITIDA</a:t>
            </a:r>
            <a:r>
              <a:rPr lang="cs-CZ" sz="2800" dirty="0" smtClean="0"/>
              <a:t> (zánět mozkových blan)</a:t>
            </a:r>
          </a:p>
          <a:p>
            <a:pPr marL="609600" indent="-609600" eaLnBrk="1" hangingPunct="1">
              <a:lnSpc>
                <a:spcPct val="80000"/>
              </a:lnSpc>
              <a:buFontTx/>
              <a:buChar char="-"/>
            </a:pPr>
            <a:r>
              <a:rPr lang="cs-CZ" sz="2800" dirty="0" smtClean="0"/>
              <a:t>virového původu</a:t>
            </a:r>
          </a:p>
          <a:p>
            <a:pPr marL="609600" indent="-609600" eaLnBrk="1" hangingPunct="1">
              <a:lnSpc>
                <a:spcPct val="80000"/>
              </a:lnSpc>
              <a:buFontTx/>
              <a:buChar char="-"/>
            </a:pPr>
            <a:r>
              <a:rPr lang="cs-CZ" sz="2800" dirty="0" smtClean="0"/>
              <a:t>dá se proti ní účinně očkovat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cs-CZ" sz="2000" b="1" dirty="0" smtClean="0"/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cs-CZ" sz="2000" b="1" dirty="0" smtClean="0"/>
              <a:t>Obě choroby mohou vést k trvalému těžkému poškození zdraví, někdy dokonce i ke smrti.</a:t>
            </a:r>
            <a:r>
              <a:rPr lang="cs-CZ" sz="2000" dirty="0" smtClean="0"/>
              <a:t>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cs-CZ" sz="2000" b="1" dirty="0" smtClean="0"/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ROZMNOŽOVÁNÍ KLÍŠŤAT</a:t>
            </a:r>
          </a:p>
        </p:txBody>
      </p:sp>
      <p:pic>
        <p:nvPicPr>
          <p:cNvPr id="15363" name="Picture 8" descr="Soubor:Ixodes ricinus ticks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195736" y="1772816"/>
            <a:ext cx="4320480" cy="4140748"/>
          </a:xfrm>
        </p:spPr>
      </p:pic>
      <p:sp>
        <p:nvSpPr>
          <p:cNvPr id="14340" name="AutoShape 9"/>
          <p:cNvSpPr>
            <a:spLocks noChangeArrowheads="1"/>
          </p:cNvSpPr>
          <p:nvPr/>
        </p:nvSpPr>
        <p:spPr bwMode="auto">
          <a:xfrm>
            <a:off x="5791200" y="2438400"/>
            <a:ext cx="1600200" cy="609600"/>
          </a:xfrm>
          <a:prstGeom prst="wedgeRoundRectCallout">
            <a:avLst>
              <a:gd name="adj1" fmla="val -69347"/>
              <a:gd name="adj2" fmla="val 165106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charset="0"/>
              </a:rPr>
              <a:t>SAMEČEK</a:t>
            </a:r>
          </a:p>
        </p:txBody>
      </p:sp>
      <p:sp>
        <p:nvSpPr>
          <p:cNvPr id="14341" name="AutoShape 10"/>
          <p:cNvSpPr>
            <a:spLocks noChangeArrowheads="1"/>
          </p:cNvSpPr>
          <p:nvPr/>
        </p:nvSpPr>
        <p:spPr bwMode="auto">
          <a:xfrm rot="10800000">
            <a:off x="1371600" y="5257800"/>
            <a:ext cx="1981200" cy="685800"/>
          </a:xfrm>
          <a:prstGeom prst="wedgeRoundRectCallout">
            <a:avLst>
              <a:gd name="adj1" fmla="val -52806"/>
              <a:gd name="adj2" fmla="val 81250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/>
          <a:lstStyle/>
          <a:p>
            <a:pPr algn="ctr"/>
            <a:r>
              <a:rPr lang="cs-CZ">
                <a:latin typeface="Arial" charset="0"/>
              </a:rPr>
              <a:t>SAMIČKA</a:t>
            </a:r>
          </a:p>
        </p:txBody>
      </p:sp>
      <p:sp>
        <p:nvSpPr>
          <p:cNvPr id="14342" name="TextovéPole 5"/>
          <p:cNvSpPr txBox="1">
            <a:spLocks noChangeArrowheads="1"/>
          </p:cNvSpPr>
          <p:nvPr/>
        </p:nvSpPr>
        <p:spPr bwMode="auto">
          <a:xfrm>
            <a:off x="7467600" y="6248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smtClean="0"/>
              <a:t>VÝVIN NEPŘÍMÝ S PROMĚNOU NEDOKONALOU</a:t>
            </a:r>
          </a:p>
        </p:txBody>
      </p:sp>
      <p:sp>
        <p:nvSpPr>
          <p:cNvPr id="2058" name="Text Box 23"/>
          <p:cNvSpPr txBox="1">
            <a:spLocks noChangeArrowheads="1"/>
          </p:cNvSpPr>
          <p:nvPr/>
        </p:nvSpPr>
        <p:spPr bwMode="auto">
          <a:xfrm>
            <a:off x="762000" y="2209800"/>
            <a:ext cx="22098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>
                <a:latin typeface="Arial" charset="0"/>
              </a:rPr>
              <a:t>STÁDIA: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752600" y="1981200"/>
          <a:ext cx="5867400" cy="3479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9DA2038-21FC-4331-9A6A-591248CEFD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29DA2038-21FC-4331-9A6A-591248CEFD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29DA2038-21FC-4331-9A6A-591248CEFD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F2AF26E-77E9-4A89-B603-61D9C6561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7F2AF26E-77E9-4A89-B603-61D9C6561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7F2AF26E-77E9-4A89-B603-61D9C6561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B0392C2-C63D-452D-8EE5-C734C8B5C3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FB0392C2-C63D-452D-8EE5-C734C8B5C3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FB0392C2-C63D-452D-8EE5-C734C8B5C3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373F5C3-060E-43D6-9B06-6CCA274FBA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graphicEl>
                                              <a:dgm id="{3373F5C3-060E-43D6-9B06-6CCA274FBA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graphicEl>
                                              <a:dgm id="{3373F5C3-060E-43D6-9B06-6CCA274FBA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0B4BAE3-519D-4057-9AD8-6C9AAD4F48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10B4BAE3-519D-4057-9AD8-6C9AAD4F48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10B4BAE3-519D-4057-9AD8-6C9AAD4F48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7" grpId="0"/>
      <p:bldP spid="2058" grpId="0"/>
      <p:bldGraphic spid="5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ŽIVOTNÍ CYKLUS KLÍŠTĚTE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11560" y="1700808"/>
          <a:ext cx="8345488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Box 17"/>
          <p:cNvSpPr txBox="1">
            <a:spLocks noChangeArrowheads="1"/>
          </p:cNvSpPr>
          <p:nvPr/>
        </p:nvSpPr>
        <p:spPr bwMode="auto">
          <a:xfrm>
            <a:off x="685800" y="6096000"/>
            <a:ext cx="73152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>
                <a:latin typeface="Arial" charset="0"/>
              </a:rPr>
              <a:t>ŽIVOTNÍ CYKLUS TRVÁ 1 – 4 ROKY</a:t>
            </a:r>
          </a:p>
          <a:p>
            <a:pPr algn="ctr">
              <a:spcBef>
                <a:spcPct val="50000"/>
              </a:spcBef>
            </a:pPr>
            <a:endParaRPr lang="cs-CZ" sz="320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44E637-96EE-49F8-A7CF-110F17D072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1C44E637-96EE-49F8-A7CF-110F17D072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D2CF83-A830-4251-99F8-47CFCC58FA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FBD2CF83-A830-4251-99F8-47CFCC58FA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737E0D-E0B8-4046-869A-5B82F21820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4">
                                            <p:graphicEl>
                                              <a:dgm id="{DE737E0D-E0B8-4046-869A-5B82F21820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994396-B502-4F10-ADE7-84B2B34B3D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graphicEl>
                                              <a:dgm id="{39994396-B502-4F10-ADE7-84B2B34B3D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2AF24B-FCBF-4709-8880-B483330B03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4">
                                            <p:graphicEl>
                                              <a:dgm id="{462AF24B-FCBF-4709-8880-B483330B03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2F36CC-02CD-4CB9-B8A7-DBCBB9AF25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4">
                                            <p:graphicEl>
                                              <a:dgm id="{2D2F36CC-02CD-4CB9-B8A7-DBCBB9AF25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878D31-0650-4B6B-BCAD-D9CA26D7CD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4">
                                            <p:graphicEl>
                                              <a:dgm id="{B5878D31-0650-4B6B-BCAD-D9CA26D7CD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1A5C96-4818-4526-978C-4FE71FDAD8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4">
                                            <p:graphicEl>
                                              <a:dgm id="{5D1A5C96-4818-4526-978C-4FE71FDAD8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PŘISÁTÁ KLÍŠŤATA</a:t>
            </a:r>
          </a:p>
        </p:txBody>
      </p:sp>
      <p:pic>
        <p:nvPicPr>
          <p:cNvPr id="17411" name="Picture 8" descr="Soubor:Ixodidae222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18436" name="TextovéPole 3"/>
          <p:cNvSpPr txBox="1">
            <a:spLocks noChangeArrowheads="1"/>
          </p:cNvSpPr>
          <p:nvPr/>
        </p:nvSpPr>
        <p:spPr bwMode="auto">
          <a:xfrm>
            <a:off x="7467600" y="6248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ZÁKOŽKA SVRABOVÁ</a:t>
            </a:r>
          </a:p>
        </p:txBody>
      </p:sp>
      <p:sp>
        <p:nvSpPr>
          <p:cNvPr id="18435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182688" y="2017713"/>
            <a:ext cx="3814762" cy="41148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sz="2400" dirty="0" smtClean="0"/>
              <a:t>je </a:t>
            </a:r>
            <a:r>
              <a:rPr lang="cs-CZ" sz="2400" b="1" dirty="0" smtClean="0"/>
              <a:t>ROZTOČ</a:t>
            </a:r>
            <a:r>
              <a:rPr lang="cs-CZ" sz="2400" dirty="0" smtClean="0"/>
              <a:t>, který způsobuje onemocnění zvané SVRAB. </a:t>
            </a:r>
          </a:p>
          <a:p>
            <a:pPr eaLnBrk="1" hangingPunct="1"/>
            <a:r>
              <a:rPr lang="cs-CZ" sz="2400" dirty="0" smtClean="0"/>
              <a:t>Jedná se o </a:t>
            </a:r>
            <a:r>
              <a:rPr lang="cs-CZ" sz="2400" b="1" dirty="0" smtClean="0"/>
              <a:t>VNĚJŠÍHO PARAZITA, </a:t>
            </a:r>
            <a:r>
              <a:rPr lang="cs-CZ" sz="2400" dirty="0" smtClean="0"/>
              <a:t>který žije ve svrchních vrstvách kůže, kde si vrtá chodbičky a živí se tkáňovým mokem.</a:t>
            </a:r>
          </a:p>
          <a:p>
            <a:pPr eaLnBrk="1" hangingPunct="1"/>
            <a:r>
              <a:rPr lang="cs-CZ" sz="2400" dirty="0" smtClean="0"/>
              <a:t>Do chodbiček  ukládá vajíčka, ze kterých se později líhnou larvy.</a:t>
            </a:r>
          </a:p>
        </p:txBody>
      </p:sp>
      <p:pic>
        <p:nvPicPr>
          <p:cNvPr id="18436" name="Picture 9" descr="Soubor:Sarcoptes scabei 2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184775" y="2017713"/>
            <a:ext cx="3725863" cy="4114800"/>
          </a:xfrm>
        </p:spPr>
      </p:pic>
      <p:sp>
        <p:nvSpPr>
          <p:cNvPr id="19461" name="TextovéPole 4"/>
          <p:cNvSpPr txBox="1">
            <a:spLocks noChangeArrowheads="1"/>
          </p:cNvSpPr>
          <p:nvPr/>
        </p:nvSpPr>
        <p:spPr bwMode="auto">
          <a:xfrm>
            <a:off x="7467600" y="6248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/>
          <p:cNvSpPr>
            <a:spLocks noGrp="1" noChangeArrowheads="1"/>
          </p:cNvSpPr>
          <p:nvPr>
            <p:ph type="title"/>
          </p:nvPr>
        </p:nvSpPr>
        <p:spPr>
          <a:xfrm>
            <a:off x="1150938" y="214313"/>
            <a:ext cx="7793037" cy="1126455"/>
          </a:xfrm>
        </p:spPr>
        <p:txBody>
          <a:bodyPr/>
          <a:lstStyle/>
          <a:p>
            <a:pPr eaLnBrk="1" hangingPunct="1"/>
            <a:r>
              <a:rPr lang="cs-CZ" sz="4000" dirty="0" smtClean="0"/>
              <a:t>ROZTOČI V DOMÁCNOSTECH</a:t>
            </a:r>
          </a:p>
        </p:txBody>
      </p:sp>
      <p:sp>
        <p:nvSpPr>
          <p:cNvPr id="1945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182688" y="2017713"/>
            <a:ext cx="3814762" cy="4114800"/>
          </a:xfrm>
        </p:spPr>
        <p:txBody>
          <a:bodyPr>
            <a:normAutofit/>
          </a:bodyPr>
          <a:lstStyle/>
          <a:p>
            <a:pPr eaLnBrk="1" hangingPunct="1"/>
            <a:endParaRPr lang="cs-CZ" sz="2800" dirty="0" smtClean="0"/>
          </a:p>
          <a:p>
            <a:r>
              <a:rPr lang="cs-CZ" sz="2800" dirty="0" smtClean="0"/>
              <a:t>vyskytují se hlavně v prachu – koberce, sedačky, peřiny, polštáře…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r>
              <a:rPr lang="cs-CZ" sz="2800" dirty="0" smtClean="0"/>
              <a:t>Často původcem alergií.</a:t>
            </a:r>
          </a:p>
          <a:p>
            <a:pPr eaLnBrk="1" hangingPunct="1"/>
            <a:endParaRPr lang="cs-CZ" sz="2800" dirty="0" smtClean="0"/>
          </a:p>
        </p:txBody>
      </p:sp>
      <p:pic>
        <p:nvPicPr>
          <p:cNvPr id="19460" name="Picture 9" descr="roztoč v domácím prachu">
            <a:hlinkClick r:id="rId2" tooltip="roztoč v domácím prachu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699125" y="3074988"/>
            <a:ext cx="2698750" cy="1998662"/>
          </a:xfrm>
        </p:spPr>
      </p:pic>
      <p:sp>
        <p:nvSpPr>
          <p:cNvPr id="20485" name="TextovéPole 4"/>
          <p:cNvSpPr txBox="1">
            <a:spLocks noChangeArrowheads="1"/>
          </p:cNvSpPr>
          <p:nvPr/>
        </p:nvSpPr>
        <p:spPr bwMode="auto">
          <a:xfrm>
            <a:off x="7467600" y="5105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Grp="1" noChangeArrowheads="1"/>
          </p:cNvSpPr>
          <p:nvPr>
            <p:ph type="title"/>
          </p:nvPr>
        </p:nvSpPr>
        <p:spPr>
          <a:xfrm>
            <a:off x="1150938" y="214313"/>
            <a:ext cx="7793037" cy="1198463"/>
          </a:xfrm>
        </p:spPr>
        <p:txBody>
          <a:bodyPr/>
          <a:lstStyle/>
          <a:p>
            <a:pPr eaLnBrk="1" hangingPunct="1"/>
            <a:r>
              <a:rPr lang="cs-CZ" dirty="0" smtClean="0"/>
              <a:t>KLEŠTÍK VČELÍ</a:t>
            </a:r>
          </a:p>
        </p:txBody>
      </p:sp>
      <p:sp>
        <p:nvSpPr>
          <p:cNvPr id="2048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182688" y="2017713"/>
            <a:ext cx="3814762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cs-CZ" sz="2400" b="1" dirty="0" smtClean="0"/>
          </a:p>
          <a:p>
            <a:pPr eaLnBrk="1" hangingPunct="1">
              <a:lnSpc>
                <a:spcPct val="80000"/>
              </a:lnSpc>
            </a:pPr>
            <a:endParaRPr lang="cs-CZ" sz="24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2800" dirty="0" err="1" smtClean="0"/>
              <a:t>Kleštík</a:t>
            </a:r>
            <a:r>
              <a:rPr lang="cs-CZ" sz="2800" dirty="0" smtClean="0"/>
              <a:t> včelí je parazitický roztoč včely východní a včely medonosné. </a:t>
            </a:r>
          </a:p>
          <a:p>
            <a:pPr eaLnBrk="1" hangingPunct="1">
              <a:lnSpc>
                <a:spcPct val="80000"/>
              </a:lnSpc>
            </a:pPr>
            <a:endParaRPr lang="cs-CZ" sz="2800" dirty="0" smtClean="0"/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Způsobuje u </a:t>
            </a:r>
            <a:r>
              <a:rPr lang="cs-CZ" sz="2800" dirty="0" err="1" smtClean="0"/>
              <a:t>cčel</a:t>
            </a:r>
            <a:r>
              <a:rPr lang="cs-CZ" sz="2800" dirty="0" smtClean="0"/>
              <a:t> onemocnění </a:t>
            </a:r>
            <a:r>
              <a:rPr lang="cs-CZ" sz="2800" b="1" dirty="0" err="1" smtClean="0"/>
              <a:t>varoázu</a:t>
            </a:r>
            <a:r>
              <a:rPr lang="cs-CZ" sz="2800" b="1" dirty="0" smtClean="0"/>
              <a:t>.</a:t>
            </a:r>
            <a:r>
              <a:rPr lang="cs-CZ" sz="2800" dirty="0" smtClean="0"/>
              <a:t> </a:t>
            </a:r>
          </a:p>
        </p:txBody>
      </p:sp>
      <p:pic>
        <p:nvPicPr>
          <p:cNvPr id="20484" name="Picture 9" descr="Soubor:Varroa Mite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248400" y="1905000"/>
            <a:ext cx="1782763" cy="2001838"/>
          </a:xfrm>
        </p:spPr>
      </p:pic>
      <p:pic>
        <p:nvPicPr>
          <p:cNvPr id="20485" name="Obrázek 6" descr="Soubor:Varroa destructor on honeybee hos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34000" y="4114800"/>
            <a:ext cx="2955925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5"/>
          <p:cNvSpPr txBox="1">
            <a:spLocks noChangeArrowheads="1"/>
          </p:cNvSpPr>
          <p:nvPr/>
        </p:nvSpPr>
        <p:spPr bwMode="auto">
          <a:xfrm>
            <a:off x="8077200" y="63246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Obr.10</a:t>
            </a:r>
          </a:p>
        </p:txBody>
      </p:sp>
      <p:sp>
        <p:nvSpPr>
          <p:cNvPr id="21511" name="TextovéPole 6"/>
          <p:cNvSpPr txBox="1">
            <a:spLocks noChangeArrowheads="1"/>
          </p:cNvSpPr>
          <p:nvPr/>
        </p:nvSpPr>
        <p:spPr bwMode="auto">
          <a:xfrm>
            <a:off x="7848600" y="3581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457200"/>
            <a:ext cx="8686800" cy="739552"/>
          </a:xfrm>
        </p:spPr>
        <p:txBody>
          <a:bodyPr/>
          <a:lstStyle/>
          <a:p>
            <a:pPr eaLnBrk="1" hangingPunct="1"/>
            <a:r>
              <a:rPr lang="cs-CZ" dirty="0" smtClean="0"/>
              <a:t>Řád: ŠTÍŘI</a:t>
            </a:r>
          </a:p>
        </p:txBody>
      </p:sp>
      <p:sp>
        <p:nvSpPr>
          <p:cNvPr id="21507" name="Rectangle 10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 eaLnBrk="1" hangingPunct="1">
              <a:buFontTx/>
              <a:buChar char="-"/>
            </a:pPr>
            <a:r>
              <a:rPr lang="cs-CZ" sz="4000" dirty="0" smtClean="0"/>
              <a:t>silně vyvinutá makadla -&gt; </a:t>
            </a:r>
            <a:r>
              <a:rPr lang="cs-CZ" sz="4000" b="1" dirty="0" smtClean="0"/>
              <a:t>KLEPETA</a:t>
            </a:r>
          </a:p>
          <a:p>
            <a:pPr algn="ctr" eaLnBrk="1" hangingPunct="1">
              <a:buFontTx/>
              <a:buChar char="-"/>
            </a:pPr>
            <a:endParaRPr lang="cs-CZ" sz="4000" b="1" dirty="0" smtClean="0"/>
          </a:p>
          <a:p>
            <a:pPr algn="ctr" eaLnBrk="1" hangingPunct="1">
              <a:buFontTx/>
              <a:buChar char="-"/>
            </a:pPr>
            <a:r>
              <a:rPr lang="cs-CZ" sz="4000" dirty="0" smtClean="0"/>
              <a:t>na konci zadečku mají hrot s </a:t>
            </a:r>
            <a:r>
              <a:rPr lang="cs-CZ" sz="4000" b="1" dirty="0" smtClean="0"/>
              <a:t>jedovou</a:t>
            </a:r>
            <a:r>
              <a:rPr lang="cs-CZ" sz="4000" dirty="0" smtClean="0"/>
              <a:t> žlázou – pro člověka jed </a:t>
            </a:r>
            <a:r>
              <a:rPr lang="cs-CZ" sz="4000" b="1" dirty="0" smtClean="0"/>
              <a:t>není nebezpečný</a:t>
            </a:r>
          </a:p>
          <a:p>
            <a:pPr algn="ctr" eaLnBrk="1" hangingPunct="1">
              <a:buFontTx/>
              <a:buChar char="-"/>
            </a:pPr>
            <a:endParaRPr lang="cs-CZ" sz="4000" b="1" dirty="0" smtClean="0"/>
          </a:p>
          <a:p>
            <a:pPr algn="ctr" eaLnBrk="1" hangingPunct="1">
              <a:buFontTx/>
              <a:buChar char="-"/>
            </a:pPr>
            <a:r>
              <a:rPr lang="cs-CZ" sz="4000" dirty="0" smtClean="0"/>
              <a:t>objevuje se u něj </a:t>
            </a:r>
            <a:r>
              <a:rPr lang="cs-CZ" sz="4000" b="1" dirty="0" smtClean="0"/>
              <a:t>kanibalismus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50938" y="214313"/>
            <a:ext cx="7793037" cy="1054447"/>
          </a:xfrm>
        </p:spPr>
        <p:txBody>
          <a:bodyPr/>
          <a:lstStyle/>
          <a:p>
            <a:pPr eaLnBrk="1" hangingPunct="1"/>
            <a:r>
              <a:rPr lang="cs-CZ" dirty="0" smtClean="0"/>
              <a:t>VÝSKYT ŠTÍRA KÝLNATÉHO</a:t>
            </a:r>
          </a:p>
        </p:txBody>
      </p:sp>
      <p:sp>
        <p:nvSpPr>
          <p:cNvPr id="22531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182688" y="2017713"/>
            <a:ext cx="3814762" cy="4114800"/>
          </a:xfrm>
        </p:spPr>
        <p:txBody>
          <a:bodyPr/>
          <a:lstStyle/>
          <a:p>
            <a:pPr eaLnBrk="1" hangingPunct="1"/>
            <a:endParaRPr lang="cs-CZ" sz="2400" dirty="0" smtClean="0"/>
          </a:p>
          <a:p>
            <a:pPr eaLnBrk="1" hangingPunct="1"/>
            <a:r>
              <a:rPr lang="cs-CZ" dirty="0" smtClean="0"/>
              <a:t>lesy, sklepy, půdy, zídky ve stínu</a:t>
            </a:r>
          </a:p>
          <a:p>
            <a:pPr eaLnBrk="1" hangingPunct="1"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v ČR se jich vyskytuje málo    (asi 14 kusů)</a:t>
            </a:r>
          </a:p>
        </p:txBody>
      </p:sp>
      <p:pic>
        <p:nvPicPr>
          <p:cNvPr id="22532" name="Picture 8" descr="Soubor:Lokalita Euscorpius teregestinus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04048" y="2636912"/>
            <a:ext cx="3563888" cy="2539067"/>
          </a:xfrm>
        </p:spPr>
      </p:pic>
      <p:sp>
        <p:nvSpPr>
          <p:cNvPr id="23557" name="TextovéPole 4"/>
          <p:cNvSpPr txBox="1">
            <a:spLocks noChangeArrowheads="1"/>
          </p:cNvSpPr>
          <p:nvPr/>
        </p:nvSpPr>
        <p:spPr bwMode="auto">
          <a:xfrm>
            <a:off x="7848600" y="53340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ŠTÍR KÝLNATÝ</a:t>
            </a:r>
          </a:p>
        </p:txBody>
      </p:sp>
      <p:pic>
        <p:nvPicPr>
          <p:cNvPr id="24579" name="Picture 6" descr="Soubor:Euscorpius tergestinus Praha Krč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90117" y="1554163"/>
            <a:ext cx="6116165" cy="4525962"/>
          </a:xfrm>
        </p:spPr>
      </p:pic>
      <p:sp>
        <p:nvSpPr>
          <p:cNvPr id="24580" name="TextovéPole 3"/>
          <p:cNvSpPr txBox="1">
            <a:spLocks noChangeArrowheads="1"/>
          </p:cNvSpPr>
          <p:nvPr/>
        </p:nvSpPr>
        <p:spPr bwMode="auto">
          <a:xfrm>
            <a:off x="7467600" y="6248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600200" y="228600"/>
            <a:ext cx="7543800" cy="62484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400" smtClean="0"/>
              <a:t>ZÁPIS DO SEŠITU:</a:t>
            </a:r>
            <a:endParaRPr lang="cs-CZ" sz="18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smtClean="0"/>
              <a:t>2. řád: </a:t>
            </a:r>
            <a:r>
              <a:rPr lang="cs-CZ" sz="2000" b="1" u="sng" smtClean="0"/>
              <a:t>SEKÁČI</a:t>
            </a:r>
            <a:endParaRPr lang="cs-CZ" sz="20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smtClean="0"/>
              <a:t>- chybí stopka mezi hlavohrudí a zadečkem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smtClean="0"/>
              <a:t>- dlouhé končetiny    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smtClean="0"/>
              <a:t>- nestaví sítě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0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smtClean="0"/>
              <a:t>Druh: sekáč rohatý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0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smtClean="0"/>
              <a:t>3. řád: </a:t>
            </a:r>
            <a:r>
              <a:rPr lang="cs-CZ" sz="2000" b="1" u="sng" smtClean="0"/>
              <a:t>ROZTOČI</a:t>
            </a:r>
            <a:endParaRPr lang="cs-CZ" sz="20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smtClean="0"/>
              <a:t>- hlavohruď je srostlá se zadečkem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smtClean="0"/>
              <a:t>- </a:t>
            </a:r>
            <a:r>
              <a:rPr lang="cs-CZ" sz="2000" u="sng" smtClean="0"/>
              <a:t>druh</a:t>
            </a:r>
            <a:r>
              <a:rPr lang="cs-CZ" sz="2000" smtClean="0"/>
              <a:t>: </a:t>
            </a:r>
            <a:r>
              <a:rPr lang="cs-CZ" sz="2000" b="1" smtClean="0"/>
              <a:t>klíště obecné</a:t>
            </a:r>
            <a:endParaRPr lang="cs-CZ" sz="20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smtClean="0"/>
              <a:t>-&gt; </a:t>
            </a:r>
            <a:r>
              <a:rPr lang="cs-CZ" sz="2000" b="1" smtClean="0"/>
              <a:t>vnější parazit</a:t>
            </a:r>
            <a:r>
              <a:rPr lang="cs-CZ" sz="2000" smtClean="0"/>
              <a:t>, saje krev -&gt; způsobuje bakteriální nemocnění </a:t>
            </a:r>
            <a:r>
              <a:rPr lang="cs-CZ" sz="2000" b="1" smtClean="0"/>
              <a:t>lymskou boreliózu</a:t>
            </a:r>
            <a:r>
              <a:rPr lang="cs-CZ" sz="2000" smtClean="0"/>
              <a:t> a virové onemocnění </a:t>
            </a:r>
            <a:r>
              <a:rPr lang="cs-CZ" sz="2000" b="1" smtClean="0"/>
              <a:t>klíšťovou encefalitidu </a:t>
            </a:r>
            <a:r>
              <a:rPr lang="cs-CZ" sz="2000" smtClean="0"/>
              <a:t>(zánět mozkových blan)</a:t>
            </a:r>
            <a:endParaRPr lang="cs-CZ" sz="2000" u="sng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u="sng" smtClean="0"/>
              <a:t>druh:</a:t>
            </a:r>
            <a:r>
              <a:rPr lang="cs-CZ" sz="2000" smtClean="0"/>
              <a:t> zákožka svrabová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0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smtClean="0"/>
              <a:t>4. řád: </a:t>
            </a:r>
            <a:r>
              <a:rPr lang="cs-CZ" sz="2000" b="1" u="sng" smtClean="0"/>
              <a:t>ŠTÍŘI</a:t>
            </a:r>
            <a:endParaRPr lang="cs-CZ" sz="20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smtClean="0"/>
              <a:t>- silně vyvinutá makadla -&gt; klepeta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smtClean="0"/>
              <a:t>Na konci zadečku mají hrot s jedovou žlázou.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u="sng" smtClean="0"/>
              <a:t>druh:</a:t>
            </a:r>
            <a:r>
              <a:rPr lang="cs-CZ" sz="2000" smtClean="0"/>
              <a:t> štír kýlnatý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Řekni, v čem se liší pavouci od sekáčů.</a:t>
            </a:r>
          </a:p>
          <a:p>
            <a:pPr marL="514350" indent="-514350">
              <a:buAutoNum type="arabicPeriod"/>
            </a:pPr>
            <a:r>
              <a:rPr lang="cs-CZ" dirty="0" smtClean="0"/>
              <a:t>Vyjmenuj nemoci, které přenáší klíště.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 organismus způsobuje klíšťovou encefalitidu?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 organismus způsobuje boreliózu.</a:t>
            </a:r>
          </a:p>
          <a:p>
            <a:pPr marL="514350" indent="-514350">
              <a:buAutoNum type="arabicPeriod"/>
            </a:pPr>
            <a:r>
              <a:rPr lang="cs-CZ" dirty="0" smtClean="0"/>
              <a:t>Proti které nemoci přenášené klíšťaty se dá účinně očkovat? 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se jmenuje roztoč, který způsobuje svrab?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Sekáči nemají stopku mezi hlavohrudí a zadečkem, nemají snovací bradavky -&gt; nestaví sítě.</a:t>
            </a:r>
          </a:p>
          <a:p>
            <a:pPr marL="514350" indent="-514350">
              <a:buAutoNum type="arabicPeriod"/>
            </a:pPr>
            <a:r>
              <a:rPr lang="cs-CZ" dirty="0" smtClean="0"/>
              <a:t>Klíšťová encefalitida, </a:t>
            </a:r>
            <a:r>
              <a:rPr lang="cs-CZ" dirty="0" err="1" smtClean="0"/>
              <a:t>lymská</a:t>
            </a:r>
            <a:r>
              <a:rPr lang="cs-CZ" dirty="0" smtClean="0"/>
              <a:t> borelióza</a:t>
            </a:r>
          </a:p>
          <a:p>
            <a:pPr marL="514350" indent="-514350">
              <a:buAutoNum type="arabicPeriod"/>
            </a:pPr>
            <a:r>
              <a:rPr lang="cs-CZ" dirty="0" smtClean="0"/>
              <a:t>Vir</a:t>
            </a:r>
          </a:p>
          <a:p>
            <a:pPr marL="514350" indent="-514350">
              <a:buAutoNum type="arabicPeriod"/>
            </a:pPr>
            <a:r>
              <a:rPr lang="cs-CZ" dirty="0" smtClean="0"/>
              <a:t>Bakterie</a:t>
            </a:r>
          </a:p>
          <a:p>
            <a:pPr marL="514350" indent="-514350">
              <a:buAutoNum type="arabicPeriod"/>
            </a:pPr>
            <a:r>
              <a:rPr lang="cs-CZ" dirty="0" smtClean="0"/>
              <a:t>Účinně se dá očkovat proti klíšťové encefalitidě.</a:t>
            </a:r>
          </a:p>
          <a:p>
            <a:pPr marL="514350" indent="-514350">
              <a:buAutoNum type="arabicPeriod"/>
            </a:pPr>
            <a:r>
              <a:rPr lang="cs-CZ" dirty="0" smtClean="0"/>
              <a:t>Zákožka svrabová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 </a:t>
            </a:r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/>
              <a:t>obr.č.1,2 – se souhlasem  Renaty Daňkové</a:t>
            </a:r>
          </a:p>
          <a:p>
            <a:r>
              <a:rPr lang="cs-CZ" sz="1100" dirty="0" smtClean="0"/>
              <a:t>/cit.2012-01-05/. obr.č.3-12 jsou dostupné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</a:t>
            </a:r>
          </a:p>
          <a:p>
            <a:r>
              <a:rPr lang="cs-CZ" sz="1100" dirty="0" smtClean="0"/>
              <a:t>Obr.3</a:t>
            </a:r>
          </a:p>
          <a:p>
            <a:r>
              <a:rPr lang="cs-CZ" sz="1100" dirty="0" smtClean="0">
                <a:hlinkClick r:id="rId2"/>
              </a:rPr>
              <a:t>http://cs.wikipedia.org/wiki/Soubor:Phalangium_opilio_with_parasitic_Mite_larvae_20060729_top.jpg</a:t>
            </a:r>
            <a:endParaRPr lang="cs-CZ" sz="1100" dirty="0" smtClean="0"/>
          </a:p>
          <a:p>
            <a:r>
              <a:rPr lang="cs-CZ" sz="1100" dirty="0" smtClean="0"/>
              <a:t>Obr.4</a:t>
            </a:r>
          </a:p>
          <a:p>
            <a:r>
              <a:rPr lang="cs-CZ" sz="1100" dirty="0" smtClean="0">
                <a:hlinkClick r:id="rId3"/>
              </a:rPr>
              <a:t>http://cs.wikipedia.org/wiki/Soubor:Adult_deer_tick(cropped).jpg</a:t>
            </a:r>
            <a:endParaRPr lang="cs-CZ" sz="1100" dirty="0" smtClean="0"/>
          </a:p>
          <a:p>
            <a:r>
              <a:rPr lang="cs-CZ" sz="1100" dirty="0" smtClean="0"/>
              <a:t>Obr.5</a:t>
            </a:r>
          </a:p>
          <a:p>
            <a:r>
              <a:rPr lang="cs-CZ" sz="1100" dirty="0" smtClean="0">
                <a:hlinkClick r:id="rId4"/>
              </a:rPr>
              <a:t>http://cs.wikipedia.org/wiki/Soubor:House_Dust_Mite.jpg</a:t>
            </a:r>
            <a:endParaRPr lang="cs-CZ" sz="1100" dirty="0" smtClean="0"/>
          </a:p>
          <a:p>
            <a:r>
              <a:rPr lang="cs-CZ" sz="1100" dirty="0" smtClean="0"/>
              <a:t>Obr.6</a:t>
            </a:r>
          </a:p>
          <a:p>
            <a:r>
              <a:rPr lang="cs-CZ" sz="1100" dirty="0" smtClean="0">
                <a:hlinkClick r:id="rId5"/>
              </a:rPr>
              <a:t>http://cs.wikipedia.org/wiki/Soubor:Varroa_Mite.jpg</a:t>
            </a:r>
            <a:endParaRPr lang="cs-CZ" sz="1100" dirty="0" smtClean="0"/>
          </a:p>
          <a:p>
            <a:r>
              <a:rPr lang="cs-CZ" sz="1100" dirty="0" smtClean="0"/>
              <a:t>Obr.10</a:t>
            </a:r>
          </a:p>
          <a:p>
            <a:r>
              <a:rPr lang="cs-CZ" sz="1100" dirty="0" smtClean="0">
                <a:hlinkClick r:id="rId6"/>
              </a:rPr>
              <a:t>http://cs.wikipedia.org/wiki/Soubor:Varroa_destructor_on_honeybee_host.jpg</a:t>
            </a:r>
            <a:endParaRPr lang="cs-CZ" sz="1100" dirty="0" smtClean="0"/>
          </a:p>
          <a:p>
            <a:r>
              <a:rPr lang="cs-CZ" sz="1100" dirty="0" smtClean="0"/>
              <a:t>Obr.7</a:t>
            </a:r>
          </a:p>
          <a:p>
            <a:r>
              <a:rPr lang="cs-CZ" sz="1100" dirty="0" smtClean="0">
                <a:hlinkClick r:id="rId7"/>
              </a:rPr>
              <a:t>http://cs.wikipedia.org/wiki/Soubor:Sarcoptes_scabei_2.jpg</a:t>
            </a:r>
            <a:endParaRPr lang="cs-CZ" sz="1100" dirty="0" smtClean="0"/>
          </a:p>
          <a:p>
            <a:r>
              <a:rPr lang="cs-CZ" sz="1100" dirty="0" smtClean="0"/>
              <a:t>Obr.8</a:t>
            </a:r>
          </a:p>
          <a:p>
            <a:r>
              <a:rPr lang="cs-CZ" sz="1100" dirty="0" smtClean="0">
                <a:hlinkClick r:id="rId8"/>
              </a:rPr>
              <a:t>http://cs.wikipedia.org/wiki/Soubor:Ixodes_ricinus_ticks.jpg</a:t>
            </a:r>
            <a:endParaRPr lang="cs-CZ" sz="1100" dirty="0" smtClean="0"/>
          </a:p>
          <a:p>
            <a:r>
              <a:rPr lang="cs-CZ" sz="1100" dirty="0" smtClean="0"/>
              <a:t>Obr.9</a:t>
            </a:r>
          </a:p>
          <a:p>
            <a:r>
              <a:rPr lang="cs-CZ" sz="1100" dirty="0" smtClean="0">
                <a:hlinkClick r:id="rId9"/>
              </a:rPr>
              <a:t>http://cs.wikipedia.org/wiki/Soubor:Ixodidae222.jpg</a:t>
            </a:r>
            <a:endParaRPr lang="cs-CZ" sz="1100" dirty="0" smtClean="0"/>
          </a:p>
          <a:p>
            <a:r>
              <a:rPr lang="cs-CZ" sz="1100" dirty="0" smtClean="0"/>
              <a:t>Obr.12</a:t>
            </a:r>
          </a:p>
          <a:p>
            <a:r>
              <a:rPr lang="cs-CZ" sz="1100" dirty="0" smtClean="0">
                <a:hlinkClick r:id="rId10"/>
              </a:rPr>
              <a:t>http://cs.wikipedia.org/wiki/Soubor:Euscorpius_tergestinus_Praha_Kr%C4%8D.jpg</a:t>
            </a:r>
            <a:endParaRPr lang="cs-CZ" sz="1100" dirty="0" smtClean="0"/>
          </a:p>
          <a:p>
            <a:r>
              <a:rPr lang="cs-CZ" sz="1100" dirty="0" smtClean="0"/>
              <a:t>Obr.11</a:t>
            </a:r>
          </a:p>
          <a:p>
            <a:r>
              <a:rPr lang="cs-CZ" sz="1100" dirty="0" smtClean="0">
                <a:hlinkClick r:id="rId11"/>
              </a:rPr>
              <a:t>http://cs.wikipedia.org/wiki/Soubor:Lokalita_Euscorpius_teregestinus.jpg</a:t>
            </a:r>
            <a:endParaRPr lang="cs-CZ" sz="1100" dirty="0" smtClean="0"/>
          </a:p>
          <a:p>
            <a:pPr>
              <a:buFont typeface="Wingdings" pitchFamily="2" charset="2"/>
              <a:buNone/>
            </a:pPr>
            <a:endParaRPr lang="cs-CZ" sz="1100" dirty="0" smtClean="0"/>
          </a:p>
          <a:p>
            <a:pPr>
              <a:buFont typeface="Wingdings" pitchFamily="2" charset="2"/>
              <a:buNone/>
            </a:pPr>
            <a:endParaRPr lang="cs-CZ" sz="1100" dirty="0" smtClean="0"/>
          </a:p>
          <a:p>
            <a:pPr>
              <a:buFont typeface="Wingdings" pitchFamily="2" charset="2"/>
              <a:buNone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43</TotalTime>
  <Words>668</Words>
  <Application>Microsoft Office PowerPoint</Application>
  <PresentationFormat>Předvádění na obrazovce (4:3)</PresentationFormat>
  <Paragraphs>212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Cesta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ČLENOVCI PAVOUKOVCI</vt:lpstr>
      <vt:lpstr>Řád: SEKÁČI</vt:lpstr>
      <vt:lpstr>Stavba těla sekáče:</vt:lpstr>
      <vt:lpstr>LOV KOŘISTI</vt:lpstr>
      <vt:lpstr>SEBEZÁCHOVA</vt:lpstr>
      <vt:lpstr>Vzpomeneš si, co je REGENERACE?</vt:lpstr>
      <vt:lpstr>SEKÁČ ROHATÝ</vt:lpstr>
      <vt:lpstr>Řád. ROZTOČI</vt:lpstr>
      <vt:lpstr>STAVBA TĚLA  KLÍŠTĚTE OBECNÉHO</vt:lpstr>
      <vt:lpstr>POTRAVA</vt:lpstr>
      <vt:lpstr>ONEMOCNĚNÍ PŘENÁŠENÁ KLÍŠŤATY:</vt:lpstr>
      <vt:lpstr>ROZMNOŽOVÁNÍ KLÍŠŤAT</vt:lpstr>
      <vt:lpstr>VÝVIN NEPŘÍMÝ S PROMĚNOU NEDOKONALOU</vt:lpstr>
      <vt:lpstr>ŽIVOTNÍ CYKLUS KLÍŠTĚTE</vt:lpstr>
      <vt:lpstr>PŘISÁTÁ KLÍŠŤATA</vt:lpstr>
      <vt:lpstr>ZÁKOŽKA SVRABOVÁ</vt:lpstr>
      <vt:lpstr>ROZTOČI V DOMÁCNOSTECH</vt:lpstr>
      <vt:lpstr>KLEŠTÍK VČELÍ</vt:lpstr>
      <vt:lpstr>Řád: ŠTÍŘI</vt:lpstr>
      <vt:lpstr>VÝSKYT ŠTÍRA KÝLNATÉHO</vt:lpstr>
      <vt:lpstr>ŠTÍR KÝLNATÝ</vt:lpstr>
      <vt:lpstr>Snímek 23</vt:lpstr>
      <vt:lpstr>Závěrečné opakování:</vt:lpstr>
      <vt:lpstr>Řešení: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VEDOUCI</cp:lastModifiedBy>
  <cp:revision>12</cp:revision>
  <dcterms:modified xsi:type="dcterms:W3CDTF">2012-05-03T14:42:45Z</dcterms:modified>
</cp:coreProperties>
</file>