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ms-office.legacyDiagramTex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74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06/relationships/legacyDocTextInfo" Target="legacyDocTextInfo.bin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8" Type="http://schemas.microsoft.com/office/2006/relationships/legacyDiagramText" Target="legacyDiagramText8.bin"/><Relationship Id="rId3" Type="http://schemas.microsoft.com/office/2006/relationships/legacyDiagramText" Target="legacyDiagramText3.bin"/><Relationship Id="rId7" Type="http://schemas.microsoft.com/office/2006/relationships/legacyDiagramText" Target="legacyDiagramText7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6" Type="http://schemas.microsoft.com/office/2006/relationships/legacyDiagramText" Target="legacyDiagramText6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Relationship Id="rId9" Type="http://schemas.microsoft.com/office/2006/relationships/legacyDiagramText" Target="legacyDiagramText9.bin"/></Relationships>
</file>

<file path=ppt/drawings/_rels/vmlDrawing2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12.bin"/><Relationship Id="rId2" Type="http://schemas.microsoft.com/office/2006/relationships/legacyDiagramText" Target="legacyDiagramText11.bin"/><Relationship Id="rId1" Type="http://schemas.microsoft.com/office/2006/relationships/legacyDiagramText" Target="legacyDiagramText10.bin"/><Relationship Id="rId4" Type="http://schemas.microsoft.com/office/2006/relationships/legacyDiagramText" Target="legacyDiagramText13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EC2C5-3C57-4ACD-991A-827F14DDA68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4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otamobius_astacus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5/Blausteinsee_Tierwelt_05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Potamobius_astacus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Steinkrebs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austeinsee_Tierwelt_05.jpg" TargetMode="External"/><Relationship Id="rId2" Type="http://schemas.openxmlformats.org/officeDocument/2006/relationships/hyperlink" Target="http://cs.wikipedia.org/wiki/Soubor:Potamobius_astacu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teinkreb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 VY_52_INOVACE_03_1_ČLENOVCI - KORÝŠI -RACI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Popisování vnější a vnitřní stavby těla raka. Popisování druhů raků. Zápis do sešitu. Opakování probraného učiva. 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2.3.2012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</a:t>
            </a:r>
            <a:r>
              <a:rPr lang="cs-CZ" sz="1400" smtClean="0"/>
              <a:t>	</a:t>
            </a:r>
            <a:r>
              <a:rPr lang="cs-CZ" sz="1400" smtClean="0"/>
              <a:t> 2.3.2012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132856"/>
            <a:ext cx="8458200" cy="1222375"/>
          </a:xfrm>
        </p:spPr>
        <p:txBody>
          <a:bodyPr/>
          <a:lstStyle/>
          <a:p>
            <a:pPr eaLnBrk="1" hangingPunct="1"/>
            <a:r>
              <a:rPr lang="cs-CZ" sz="6900" dirty="0" smtClean="0"/>
              <a:t>ČLENOVCI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536" y="4221088"/>
            <a:ext cx="8458200" cy="9144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cs-CZ" sz="6600" dirty="0" smtClean="0"/>
              <a:t>KORÝŠI - RACI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RACI 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191000" cy="4530725"/>
          </a:xfrm>
        </p:spPr>
        <p:txBody>
          <a:bodyPr>
            <a:normAutofit lnSpcReduction="10000"/>
          </a:bodyPr>
          <a:lstStyle/>
          <a:p>
            <a:pPr eaLnBrk="1" hangingPunct="1"/>
            <a:endParaRPr lang="cs-CZ" sz="2600" dirty="0" smtClean="0"/>
          </a:p>
          <a:p>
            <a:pPr eaLnBrk="1" hangingPunct="1"/>
            <a:r>
              <a:rPr lang="cs-CZ" sz="2600" dirty="0" smtClean="0"/>
              <a:t>ZÁKONEM CHRÁNĚNÍ</a:t>
            </a:r>
          </a:p>
          <a:p>
            <a:pPr eaLnBrk="1" hangingPunct="1">
              <a:buNone/>
            </a:pPr>
            <a:endParaRPr lang="cs-CZ" sz="2600" dirty="0" smtClean="0"/>
          </a:p>
          <a:p>
            <a:pPr eaLnBrk="1" hangingPunct="1"/>
            <a:r>
              <a:rPr lang="cs-CZ" sz="2600" dirty="0" smtClean="0"/>
              <a:t>BIOINDIKÁTOŘI ČISTÉ VODY ( žijí pouze v </a:t>
            </a:r>
            <a:r>
              <a:rPr lang="cs-CZ" sz="2600" u="sng" dirty="0" smtClean="0"/>
              <a:t>čistých</a:t>
            </a:r>
            <a:r>
              <a:rPr lang="cs-CZ" sz="2600" dirty="0" smtClean="0"/>
              <a:t> slaných i sladkých vodách)</a:t>
            </a:r>
          </a:p>
          <a:p>
            <a:pPr eaLnBrk="1" hangingPunct="1">
              <a:buNone/>
            </a:pPr>
            <a:endParaRPr lang="cs-CZ" sz="2600" dirty="0" smtClean="0"/>
          </a:p>
          <a:p>
            <a:pPr eaLnBrk="1" hangingPunct="1"/>
            <a:r>
              <a:rPr lang="cs-CZ" sz="2600" dirty="0" smtClean="0"/>
              <a:t> mají článkované tělo -&gt; proto patří do  kmene ČLENOVCŮ</a:t>
            </a:r>
          </a:p>
          <a:p>
            <a:pPr eaLnBrk="1" hangingPunct="1">
              <a:buFont typeface="Wingdings" pitchFamily="2" charset="2"/>
              <a:buNone/>
            </a:pPr>
            <a:endParaRPr lang="cs-CZ" sz="2600" dirty="0" smtClean="0"/>
          </a:p>
        </p:txBody>
      </p:sp>
      <p:pic>
        <p:nvPicPr>
          <p:cNvPr id="6148" name="Picture 9" descr="Rak říční">
            <a:hlinkClick r:id="rId2" tooltip="Rak říční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724400" y="2362200"/>
            <a:ext cx="3657600" cy="2749550"/>
          </a:xfrm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7543800" y="5486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STAVBA TĚLA RAKA</a:t>
            </a:r>
          </a:p>
        </p:txBody>
      </p:sp>
      <p:graphicFrame>
        <p:nvGraphicFramePr>
          <p:cNvPr id="1026" name="Organization Chart 6"/>
          <p:cNvGraphicFramePr>
            <a:graphicFrameLocks/>
          </p:cNvGraphicFramePr>
          <p:nvPr>
            <p:ph sz="half" idx="1"/>
          </p:nvPr>
        </p:nvGraphicFramePr>
        <p:xfrm>
          <a:off x="457200" y="1143000"/>
          <a:ext cx="8382000" cy="3429000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  <p:graphicFrame>
        <p:nvGraphicFramePr>
          <p:cNvPr id="1039" name="Organization Chart 31"/>
          <p:cNvGraphicFramePr>
            <a:graphicFrameLocks/>
          </p:cNvGraphicFramePr>
          <p:nvPr>
            <p:ph sz="half" idx="2"/>
          </p:nvPr>
        </p:nvGraphicFramePr>
        <p:xfrm>
          <a:off x="533400" y="4800600"/>
          <a:ext cx="7924800" cy="1066800"/>
        </p:xfrm>
        <a:graphic>
          <a:graphicData uri="http://schemas.openxmlformats.org/drawingml/2006/compatibility">
            <com:legacyDrawing xmlns:com="http://schemas.openxmlformats.org/drawingml/2006/compatibility" spid="_x0000_s103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>
                                            <p:subSp spid="_x0000_s103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>
                                            <p:subSp spid="_x0000_s1034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>
                                            <p:subSp spid="_x0000_s1035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>
                                            <p:subSp spid="_x0000_s1036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7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>
                                            <p:subSp spid="_x0000_s1037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>
                                            <p:subSp spid="_x0000_s1037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>
                                            <p:subSp spid="_x0000_s1038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>
                                            <p:subSp spid="_x0000_s1038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>
                                            <p:subSp spid="_x0000_s1038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subSp spid="_x0000_s1043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9">
                                            <p:subSp spid="_x0000_s1043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9">
                                            <p:subSp spid="_x0000_s1043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subSp spid="_x0000_s104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9">
                                            <p:subSp spid="_x0000_s1044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9">
                                            <p:subSp spid="_x0000_s1044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subSp spid="_x0000_s104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9">
                                            <p:subSp spid="_x0000_s1045"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9">
                                            <p:subSp spid="_x0000_s1045"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6" grpId="0"/>
      <p:bldDgm spid="1026" grpId="0" bld="depthByNode"/>
      <p:bldDgm spid="1039" grpId="0" bld="depthByNod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VNĚJŠÍ KOSTRA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TĚLO JE KRYTO POKOŽKOU VYSTUŽENOU CHITINEM  = </a:t>
            </a:r>
            <a:r>
              <a:rPr lang="cs-CZ" b="1" smtClean="0"/>
              <a:t>KRUNÝŘEM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KRUNÝŘ PŘEDSTAVUJE </a:t>
            </a:r>
            <a:r>
              <a:rPr lang="cs-CZ" b="1" smtClean="0"/>
              <a:t>VNĚJŠÍ KOSTRU</a:t>
            </a:r>
            <a:r>
              <a:rPr lang="cs-CZ" smtClean="0"/>
              <a:t>, NEBOŤ SE NA NĚJ UPÍNAJÍ SVALY -&gt; POHYB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DÝCHACÍ SOUSTAVA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7200" smtClean="0"/>
              <a:t>ŽÁBRY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TRÁVICÍ SOUSTAVA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Tvoří ji: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dirty="0" smtClean="0"/>
              <a:t>ÚSTNÍ OTVOR -&gt; ČLENĚNÉ STŘEVO -&gt; ŘITNÍ OTVOR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Raci jsou VŠEŽRAVCI - žerou téměř vše: ryby, plže, rostliny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CÉVNÍ SOUSTAVA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OTEVŘENÁ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z="4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TRUBICOVITÉ SRDCE A CÉVY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VYLUČOVACÍ SOUSTAVA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MALPIGHICKÉ TRUBICE  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sz="4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4000" dirty="0" smtClean="0"/>
              <a:t>ÚSTÍCÍ DO STŘEVA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smtClean="0"/>
              <a:t>NERVOVÁ SOUSTAVA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5400" smtClean="0"/>
              <a:t>ŽEBŘÍČKOVITÁ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ROZMNOŽOVACÍ SOUSTAVA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dirty="0" smtClean="0"/>
              <a:t>ROZMNOŽOVÁNÍ JE POHLAVNÍ S VÝVINEM  PŘÍMÝM: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dirty="0" smtClean="0"/>
              <a:t> z vajíček se líhnou malí raci</a:t>
            </a:r>
          </a:p>
          <a:p>
            <a:pPr algn="ctr" eaLnBrk="1" hangingPunct="1">
              <a:buFont typeface="Wingdings" pitchFamily="2" charset="2"/>
              <a:buNone/>
            </a:pPr>
            <a:endParaRPr lang="cs-CZ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dirty="0" smtClean="0"/>
              <a:t>RACI JSOU ODDĚLENÉHO POHLAVÍ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RAKŮ</a:t>
            </a:r>
          </a:p>
        </p:txBody>
      </p:sp>
      <p:graphicFrame>
        <p:nvGraphicFramePr>
          <p:cNvPr id="2050" name="Organization Chart 6"/>
          <p:cNvGraphicFramePr>
            <a:graphicFrameLocks/>
          </p:cNvGraphicFramePr>
          <p:nvPr>
            <p:ph idx="1"/>
          </p:nvPr>
        </p:nvGraphicFramePr>
        <p:xfrm>
          <a:off x="457200" y="1617663"/>
          <a:ext cx="8229600" cy="4495800"/>
        </p:xfrm>
        <a:graphic>
          <a:graphicData uri="http://schemas.openxmlformats.org/drawingml/2006/compatibility">
            <com:legacyDrawing xmlns:com="http://schemas.openxmlformats.org/drawingml/2006/compatibility" spid="_x0000_s205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5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50">
                                            <p:subSp spid="_x0000_s2055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050">
                                            <p:subSp spid="_x0000_s2056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7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2050">
                                            <p:subSp spid="_x0000_s2057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subSp spid="_x0000_s2058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050">
                                            <p:subSp spid="_x0000_s2058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9" grpId="0"/>
      <p:bldDgm spid="2050" grpId="0" bld="depthByNod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BAHENNÍ</a:t>
            </a:r>
          </a:p>
        </p:txBody>
      </p:sp>
      <p:pic>
        <p:nvPicPr>
          <p:cNvPr id="15363" name="Picture 7" descr="Soubor:Blausteinsee Tierwelt 05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828800" y="1808163"/>
            <a:ext cx="4775200" cy="3581400"/>
          </a:xfrm>
        </p:spPr>
      </p:pic>
      <p:sp>
        <p:nvSpPr>
          <p:cNvPr id="15364" name="Text Box 8"/>
          <p:cNvSpPr txBox="1">
            <a:spLocks noChangeArrowheads="1"/>
          </p:cNvSpPr>
          <p:nvPr/>
        </p:nvSpPr>
        <p:spPr bwMode="auto">
          <a:xfrm>
            <a:off x="6858000" y="3276600"/>
            <a:ext cx="198120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DORŮSTÁ:      </a:t>
            </a:r>
            <a:endParaRPr lang="cs-CZ" dirty="0" smtClean="0"/>
          </a:p>
          <a:p>
            <a:pPr>
              <a:spcBef>
                <a:spcPct val="50000"/>
              </a:spcBef>
            </a:pPr>
            <a:r>
              <a:rPr lang="cs-CZ" dirty="0" smtClean="0"/>
              <a:t>15 </a:t>
            </a:r>
            <a:r>
              <a:rPr lang="cs-CZ" dirty="0"/>
              <a:t>– 30 CM</a:t>
            </a:r>
          </a:p>
          <a:p>
            <a:pPr>
              <a:spcBef>
                <a:spcPct val="50000"/>
              </a:spcBef>
            </a:pPr>
            <a:r>
              <a:rPr lang="cs-CZ" dirty="0"/>
              <a:t>DÉLKA ŽIVOTA: </a:t>
            </a:r>
            <a:endParaRPr lang="cs-CZ" dirty="0" smtClean="0"/>
          </a:p>
          <a:p>
            <a:pPr>
              <a:spcBef>
                <a:spcPct val="50000"/>
              </a:spcBef>
            </a:pPr>
            <a:r>
              <a:rPr lang="cs-CZ" dirty="0" smtClean="0"/>
              <a:t>AŽ </a:t>
            </a:r>
            <a:r>
              <a:rPr lang="cs-CZ" dirty="0"/>
              <a:t>20 LET       </a:t>
            </a:r>
          </a:p>
          <a:p>
            <a:pPr>
              <a:spcBef>
                <a:spcPct val="50000"/>
              </a:spcBef>
            </a:pPr>
            <a:endParaRPr lang="cs-CZ" dirty="0"/>
          </a:p>
        </p:txBody>
      </p:sp>
      <p:sp>
        <p:nvSpPr>
          <p:cNvPr id="15365" name="Text Box 9"/>
          <p:cNvSpPr txBox="1">
            <a:spLocks noChangeArrowheads="1"/>
          </p:cNvSpPr>
          <p:nvPr/>
        </p:nvSpPr>
        <p:spPr bwMode="auto">
          <a:xfrm>
            <a:off x="6629400" y="1524000"/>
            <a:ext cx="19050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SNESE I MÍRNĚ ZNEČIŠTĚNOU VODU</a:t>
            </a:r>
          </a:p>
        </p:txBody>
      </p:sp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5486400" y="54102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BAHENNÍ</a:t>
            </a:r>
          </a:p>
        </p:txBody>
      </p:sp>
      <p:pic>
        <p:nvPicPr>
          <p:cNvPr id="16387" name="Picture 5" descr="rak bahenní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23279" y="1554163"/>
            <a:ext cx="6049842" cy="4525962"/>
          </a:xfrm>
        </p:spPr>
      </p:pic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7543800" y="5486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ŘÍČNÍ</a:t>
            </a:r>
          </a:p>
        </p:txBody>
      </p:sp>
      <p:pic>
        <p:nvPicPr>
          <p:cNvPr id="17411" name="Picture 7" descr="Rak říční">
            <a:hlinkClick r:id="rId2" tooltip="Rak říční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838200" y="1447800"/>
            <a:ext cx="5181600" cy="3895725"/>
          </a:xfrm>
        </p:spPr>
      </p:pic>
      <p:sp>
        <p:nvSpPr>
          <p:cNvPr id="17412" name="Text Box 8"/>
          <p:cNvSpPr txBox="1">
            <a:spLocks noChangeArrowheads="1"/>
          </p:cNvSpPr>
          <p:nvPr/>
        </p:nvSpPr>
        <p:spPr bwMode="auto">
          <a:xfrm>
            <a:off x="6781800" y="2743200"/>
            <a:ext cx="1981200" cy="1615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DORŮSTÁ:   </a:t>
            </a:r>
            <a:endParaRPr lang="cs-CZ" dirty="0" smtClean="0"/>
          </a:p>
          <a:p>
            <a:pPr>
              <a:spcBef>
                <a:spcPct val="50000"/>
              </a:spcBef>
            </a:pPr>
            <a:r>
              <a:rPr lang="cs-CZ" dirty="0" smtClean="0"/>
              <a:t>AŽ </a:t>
            </a:r>
            <a:r>
              <a:rPr lang="cs-CZ" dirty="0"/>
              <a:t>25 CM</a:t>
            </a:r>
          </a:p>
          <a:p>
            <a:pPr>
              <a:spcBef>
                <a:spcPct val="50000"/>
              </a:spcBef>
            </a:pPr>
            <a:r>
              <a:rPr lang="cs-CZ" dirty="0"/>
              <a:t>DÉLKA  ŽIVOTA: </a:t>
            </a:r>
            <a:endParaRPr lang="cs-CZ" dirty="0" smtClean="0"/>
          </a:p>
          <a:p>
            <a:pPr>
              <a:spcBef>
                <a:spcPct val="50000"/>
              </a:spcBef>
            </a:pPr>
            <a:r>
              <a:rPr lang="cs-CZ" dirty="0" smtClean="0"/>
              <a:t>15 </a:t>
            </a:r>
            <a:r>
              <a:rPr lang="cs-CZ" dirty="0"/>
              <a:t>– 20 LET </a:t>
            </a:r>
          </a:p>
        </p:txBody>
      </p:sp>
      <p:sp>
        <p:nvSpPr>
          <p:cNvPr id="17413" name="Text Box 9"/>
          <p:cNvSpPr txBox="1">
            <a:spLocks noChangeArrowheads="1"/>
          </p:cNvSpPr>
          <p:nvPr/>
        </p:nvSpPr>
        <p:spPr bwMode="auto">
          <a:xfrm>
            <a:off x="6096000" y="1371600"/>
            <a:ext cx="2667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BIOINDIKÁTOR ČISTOTY VODNÍCH TOKŮ</a:t>
            </a:r>
          </a:p>
        </p:txBody>
      </p:sp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5029200" y="5334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AMERICKÝ</a:t>
            </a:r>
          </a:p>
        </p:txBody>
      </p:sp>
      <p:pic>
        <p:nvPicPr>
          <p:cNvPr id="18435" name="Picture 6" descr="rak americký (1)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23279" y="1554163"/>
            <a:ext cx="6049842" cy="4525962"/>
          </a:xfrm>
        </p:spPr>
      </p:pic>
      <p:sp>
        <p:nvSpPr>
          <p:cNvPr id="18436" name="TextovéPole 3"/>
          <p:cNvSpPr txBox="1">
            <a:spLocks noChangeArrowheads="1"/>
          </p:cNvSpPr>
          <p:nvPr/>
        </p:nvSpPr>
        <p:spPr bwMode="auto">
          <a:xfrm>
            <a:off x="7543800" y="5486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KAMENÁČ</a:t>
            </a:r>
          </a:p>
        </p:txBody>
      </p:sp>
      <p:pic>
        <p:nvPicPr>
          <p:cNvPr id="19459" name="Picture 7" descr="Steinkrebs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86000" y="1295400"/>
            <a:ext cx="3151188" cy="4724400"/>
          </a:xfrm>
        </p:spPr>
      </p:pic>
      <p:sp>
        <p:nvSpPr>
          <p:cNvPr id="19460" name="Text Box 9"/>
          <p:cNvSpPr txBox="1">
            <a:spLocks noChangeArrowheads="1"/>
          </p:cNvSpPr>
          <p:nvPr/>
        </p:nvSpPr>
        <p:spPr bwMode="auto">
          <a:xfrm>
            <a:off x="5796136" y="3276600"/>
            <a:ext cx="266429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DORŮSTÁ:    </a:t>
            </a:r>
            <a:r>
              <a:rPr lang="cs-CZ" dirty="0" smtClean="0"/>
              <a:t>6 </a:t>
            </a:r>
            <a:r>
              <a:rPr lang="cs-CZ" dirty="0"/>
              <a:t>- 9 CM</a:t>
            </a:r>
          </a:p>
          <a:p>
            <a:pPr>
              <a:spcBef>
                <a:spcPct val="50000"/>
              </a:spcBef>
            </a:pPr>
            <a:endParaRPr lang="cs-CZ" dirty="0" smtClean="0"/>
          </a:p>
          <a:p>
            <a:pPr>
              <a:spcBef>
                <a:spcPct val="50000"/>
              </a:spcBef>
            </a:pPr>
            <a:r>
              <a:rPr lang="cs-CZ" dirty="0" smtClean="0"/>
              <a:t>DÉLKA </a:t>
            </a:r>
            <a:r>
              <a:rPr lang="cs-CZ" dirty="0"/>
              <a:t>ŽIVOTA: </a:t>
            </a:r>
            <a:r>
              <a:rPr lang="cs-CZ" dirty="0" smtClean="0"/>
              <a:t> 15 </a:t>
            </a:r>
            <a:r>
              <a:rPr lang="cs-CZ" dirty="0"/>
              <a:t>LET</a:t>
            </a:r>
          </a:p>
        </p:txBody>
      </p:sp>
      <p:sp>
        <p:nvSpPr>
          <p:cNvPr id="19461" name="Text Box 10"/>
          <p:cNvSpPr txBox="1">
            <a:spLocks noChangeArrowheads="1"/>
          </p:cNvSpPr>
          <p:nvPr/>
        </p:nvSpPr>
        <p:spPr bwMode="auto">
          <a:xfrm>
            <a:off x="6096000" y="1371600"/>
            <a:ext cx="2667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/>
              <a:t>BIOINDIKÁTOR ČISTOTY VODNÍCH TOKŮ</a:t>
            </a:r>
          </a:p>
        </p:txBody>
      </p:sp>
      <p:sp>
        <p:nvSpPr>
          <p:cNvPr id="19462" name="TextovéPole 5"/>
          <p:cNvSpPr txBox="1">
            <a:spLocks noChangeArrowheads="1"/>
          </p:cNvSpPr>
          <p:nvPr/>
        </p:nvSpPr>
        <p:spPr bwMode="auto">
          <a:xfrm>
            <a:off x="5638800" y="57150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RAK KAMENÁČ</a:t>
            </a:r>
          </a:p>
        </p:txBody>
      </p:sp>
      <p:pic>
        <p:nvPicPr>
          <p:cNvPr id="20483" name="Picture 5" descr="rak kamenáč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25355" y="1554163"/>
            <a:ext cx="6045689" cy="4525962"/>
          </a:xfrm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7543800" y="5486400"/>
            <a:ext cx="1066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762000" y="781050"/>
            <a:ext cx="7867650" cy="527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tabLst>
                <a:tab pos="457200" algn="l"/>
              </a:tabLst>
            </a:pPr>
            <a:r>
              <a:rPr lang="cs-CZ" sz="2000"/>
              <a:t>Zápis do sešitu: </a:t>
            </a:r>
          </a:p>
          <a:p>
            <a:pPr>
              <a:tabLst>
                <a:tab pos="457200" algn="l"/>
              </a:tabLst>
            </a:pPr>
            <a:r>
              <a:rPr lang="cs-CZ" sz="2000"/>
              <a:t>2. třída: </a:t>
            </a:r>
            <a:r>
              <a:rPr lang="cs-CZ" sz="2000" b="1" u="sng"/>
              <a:t>KORÝŠI</a:t>
            </a:r>
            <a:endParaRPr lang="cs-CZ" sz="2000"/>
          </a:p>
          <a:p>
            <a:pPr>
              <a:tabLst>
                <a:tab pos="457200" algn="l"/>
              </a:tabLst>
            </a:pPr>
            <a:r>
              <a:rPr lang="cs-CZ" sz="2000"/>
              <a:t>- jsou zákonem chránění</a:t>
            </a:r>
          </a:p>
          <a:p>
            <a:pPr>
              <a:tabLst>
                <a:tab pos="457200" algn="l"/>
              </a:tabLst>
            </a:pPr>
            <a:r>
              <a:rPr lang="cs-CZ" sz="2000"/>
              <a:t>- žijí pouze v čistém prostředí ( sladké i slané vody)</a:t>
            </a:r>
          </a:p>
          <a:p>
            <a:pPr>
              <a:tabLst>
                <a:tab pos="457200" algn="l"/>
              </a:tabLst>
            </a:pPr>
            <a:r>
              <a:rPr lang="cs-CZ" sz="2000"/>
              <a:t>- mají článkované tělo</a:t>
            </a:r>
          </a:p>
          <a:p>
            <a:pPr>
              <a:tabLst>
                <a:tab pos="457200" algn="l"/>
              </a:tabLst>
            </a:pPr>
            <a:r>
              <a:rPr lang="cs-CZ" sz="2000" u="sng"/>
              <a:t>Stavba těla raka:</a:t>
            </a:r>
            <a:r>
              <a:rPr lang="cs-CZ" sz="2000"/>
              <a:t> 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Hlavohruď</a:t>
            </a:r>
            <a:r>
              <a:rPr lang="cs-CZ" sz="2000"/>
              <a:t>: 2 páry tykadel (čich a hmat), oči na stopkách, kusadla, čelisti, 3 páry malých noh, klepeta a   4 páry končetin  k pohybu 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Zadeček</a:t>
            </a:r>
            <a:r>
              <a:rPr lang="cs-CZ" sz="2000"/>
              <a:t> – zadečkové končetiny a ocasní </a:t>
            </a:r>
            <a:r>
              <a:rPr lang="cs-CZ" sz="2000" u="sng"/>
              <a:t>ploutvička</a:t>
            </a:r>
            <a:endParaRPr lang="cs-CZ" sz="2000"/>
          </a:p>
          <a:p>
            <a:pPr>
              <a:tabLst>
                <a:tab pos="457200" algn="l"/>
              </a:tabLst>
            </a:pPr>
            <a:r>
              <a:rPr lang="cs-CZ" sz="2000"/>
              <a:t>Tělo je kryto </a:t>
            </a:r>
            <a:r>
              <a:rPr lang="cs-CZ" sz="2000" b="1"/>
              <a:t>krunýřem </a:t>
            </a:r>
            <a:r>
              <a:rPr lang="cs-CZ" sz="2000"/>
              <a:t>= </a:t>
            </a:r>
            <a:r>
              <a:rPr lang="cs-CZ" sz="2000" b="1" u="sng"/>
              <a:t>vnější kostra</a:t>
            </a:r>
            <a:r>
              <a:rPr lang="cs-CZ" sz="2000"/>
              <a:t> .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DS</a:t>
            </a:r>
            <a:r>
              <a:rPr lang="cs-CZ" sz="2000"/>
              <a:t>: žábry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TS:</a:t>
            </a:r>
            <a:r>
              <a:rPr lang="cs-CZ" sz="2000"/>
              <a:t> ústní otvor-&gt; střevo-&gt; řitní otvor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CS</a:t>
            </a:r>
            <a:r>
              <a:rPr lang="cs-CZ" sz="2000"/>
              <a:t>: otevřená, srdce + cévy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VS</a:t>
            </a:r>
            <a:r>
              <a:rPr lang="cs-CZ" sz="2000"/>
              <a:t>: malpighické trubice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NS</a:t>
            </a:r>
            <a:r>
              <a:rPr lang="cs-CZ" sz="2000"/>
              <a:t>: žebříčkovitá</a:t>
            </a:r>
          </a:p>
          <a:p>
            <a:pPr>
              <a:tabLst>
                <a:tab pos="457200" algn="l"/>
              </a:tabLst>
            </a:pPr>
            <a:r>
              <a:rPr lang="cs-CZ" sz="2000" b="1"/>
              <a:t>RS</a:t>
            </a:r>
            <a:r>
              <a:rPr lang="cs-CZ" sz="2000"/>
              <a:t>: oddělené pohlaví, vývin přímý</a:t>
            </a:r>
          </a:p>
          <a:p>
            <a:pPr>
              <a:tabLst>
                <a:tab pos="457200" algn="l"/>
              </a:tabLst>
            </a:pPr>
            <a:r>
              <a:rPr lang="cs-CZ" sz="2000" u="sng"/>
              <a:t>Druhy:</a:t>
            </a:r>
            <a:r>
              <a:rPr lang="cs-CZ" sz="2000"/>
              <a:t> rak říční, bahenní, kamenáč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ZÁVĚREČNÉ OPAKOVÁNÍ: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mtClean="0"/>
              <a:t>Popiš vnější stavbu těla raka.</a:t>
            </a:r>
          </a:p>
          <a:p>
            <a:pPr eaLnBrk="1" hangingPunct="1"/>
            <a:r>
              <a:rPr lang="cs-CZ" smtClean="0"/>
              <a:t>Popiš cévní soustavu raka.</a:t>
            </a:r>
          </a:p>
          <a:p>
            <a:pPr eaLnBrk="1" hangingPunct="1"/>
            <a:r>
              <a:rPr lang="cs-CZ" smtClean="0"/>
              <a:t>Čím dýchají raci?</a:t>
            </a:r>
          </a:p>
          <a:p>
            <a:pPr eaLnBrk="1" hangingPunct="1"/>
            <a:r>
              <a:rPr lang="cs-CZ" smtClean="0"/>
              <a:t>Vysvětli, proč je rak říční bioindikátor čistých vodních toků.</a:t>
            </a:r>
          </a:p>
          <a:p>
            <a:pPr eaLnBrk="1" hangingPunct="1"/>
            <a:r>
              <a:rPr lang="cs-CZ" smtClean="0"/>
              <a:t>Popiš, jak se raci rozmnožují. </a:t>
            </a:r>
          </a:p>
          <a:p>
            <a:pPr eaLnBrk="1" hangingPunct="1"/>
            <a:r>
              <a:rPr lang="cs-CZ" smtClean="0"/>
              <a:t>Jak se říká vnější kostře raků? </a:t>
            </a:r>
          </a:p>
          <a:p>
            <a:pPr eaLnBrk="1" hangingPunct="1"/>
            <a:r>
              <a:rPr lang="cs-CZ" smtClean="0"/>
              <a:t>Vyjmenuj druhy raků.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 závěrečného opakování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/>
              <a:t>1. hlavohruď (klepeta + 4 páry kráčivých končetin, 2 páry tykadel, čelistní nožky, čelisti) zadeček (ocasní ploutvička, zadečkové končetiny)</a:t>
            </a:r>
          </a:p>
          <a:p>
            <a:r>
              <a:rPr lang="cs-CZ" sz="2400" smtClean="0"/>
              <a:t>2. otevřená, srdce + cévy</a:t>
            </a:r>
          </a:p>
          <a:p>
            <a:r>
              <a:rPr lang="cs-CZ" sz="2400" smtClean="0"/>
              <a:t>3. žábry</a:t>
            </a:r>
          </a:p>
          <a:p>
            <a:r>
              <a:rPr lang="cs-CZ" sz="2400" smtClean="0"/>
              <a:t>4. žije jen tam, kde je čistá voda</a:t>
            </a:r>
          </a:p>
          <a:p>
            <a:r>
              <a:rPr lang="cs-CZ" sz="2400" smtClean="0"/>
              <a:t>5. pohlavně, vývin přímý</a:t>
            </a:r>
          </a:p>
          <a:p>
            <a:r>
              <a:rPr lang="cs-CZ" sz="2400" smtClean="0"/>
              <a:t>6. krunýř</a:t>
            </a:r>
          </a:p>
          <a:p>
            <a:r>
              <a:rPr lang="cs-CZ" sz="2400" smtClean="0"/>
              <a:t>7. rak říční, bahenní, kamenáč, americký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 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20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1400" dirty="0" smtClean="0"/>
              <a:t>obr. č. 3,4,6 – se souhlasem Renaty Daňkové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400" dirty="0" smtClean="0"/>
              <a:t>/cit.2012-01-08/. obr. č.1,2,5 jsou dostupné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400" dirty="0" smtClean="0"/>
              <a:t>obr.1 - </a:t>
            </a:r>
            <a:r>
              <a:rPr lang="cs-CZ" sz="1400" dirty="0" smtClean="0">
                <a:hlinkClick r:id="rId2"/>
              </a:rPr>
              <a:t> http://cs.wikipedia.org/wiki/Soubor:Potamobius_astacus.jpg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obr.2 - </a:t>
            </a:r>
            <a:r>
              <a:rPr lang="cs-CZ" sz="1400" dirty="0" smtClean="0">
                <a:hlinkClick r:id="rId3"/>
              </a:rPr>
              <a:t>http://cs.wikipedia.org/wiki/Soubor:Blausteinsee_Tierwelt_05.jpg</a:t>
            </a:r>
            <a:endParaRPr lang="cs-CZ" sz="1400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1400" dirty="0" smtClean="0"/>
              <a:t>obr. 5 -</a:t>
            </a:r>
            <a:r>
              <a:rPr lang="cs-CZ" sz="1400" dirty="0" smtClean="0">
                <a:hlinkClick r:id="rId4"/>
              </a:rPr>
              <a:t>http://cs.wikipedia.org/wiki/Soubor:Steinkrebs.jpg</a:t>
            </a:r>
            <a:endParaRPr lang="cs-CZ" sz="1400" dirty="0" smtClean="0"/>
          </a:p>
          <a:p>
            <a:pPr eaLnBrk="1" hangingPunct="1">
              <a:buFont typeface="Wingdings" pitchFamily="2" charset="2"/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</TotalTime>
  <Words>440</Words>
  <Application>Microsoft Office PowerPoint</Application>
  <PresentationFormat>Předvádění na obrazovce (4:3)</PresentationFormat>
  <Paragraphs>160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ČLENOVCI</vt:lpstr>
      <vt:lpstr>RACI </vt:lpstr>
      <vt:lpstr>STAVBA TĚLA RAKA</vt:lpstr>
      <vt:lpstr>VNĚJŠÍ KOSTRA</vt:lpstr>
      <vt:lpstr>DÝCHACÍ SOUSTAVA</vt:lpstr>
      <vt:lpstr>TRÁVICÍ SOUSTAVA</vt:lpstr>
      <vt:lpstr>CÉVNÍ SOUSTAVA</vt:lpstr>
      <vt:lpstr>VYLUČOVACÍ SOUSTAVA</vt:lpstr>
      <vt:lpstr>NERVOVÁ SOUSTAVA</vt:lpstr>
      <vt:lpstr>ROZMNOŽOVACÍ SOUSTAVA</vt:lpstr>
      <vt:lpstr>DRUHY RAKŮ</vt:lpstr>
      <vt:lpstr>RAK BAHENNÍ</vt:lpstr>
      <vt:lpstr>RAK BAHENNÍ</vt:lpstr>
      <vt:lpstr>RAK ŘÍČNÍ</vt:lpstr>
      <vt:lpstr>RAK AMERICKÝ</vt:lpstr>
      <vt:lpstr>RAK KAMENÁČ</vt:lpstr>
      <vt:lpstr>RAK KAMENÁČ</vt:lpstr>
      <vt:lpstr>Snímek 19</vt:lpstr>
      <vt:lpstr>ZÁVĚREČNÉ OPAKOVÁNÍ:</vt:lpstr>
      <vt:lpstr>Řešení závěrečného opakování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7</cp:revision>
  <dcterms:modified xsi:type="dcterms:W3CDTF">2012-05-03T14:43:04Z</dcterms:modified>
</cp:coreProperties>
</file>