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  <p:sldMasterId id="2147483687" r:id="rId2"/>
  </p:sldMasterIdLst>
  <p:notesMasterIdLst>
    <p:notesMasterId r:id="rId26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81C269-4028-4143-950A-2104E5393D5E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2343E7-35BD-442F-A46A-6116BF5C454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343E7-35BD-442F-A46A-6116BF5C4546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343E7-35BD-442F-A46A-6116BF5C4546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343E7-35BD-442F-A46A-6116BF5C4546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343E7-35BD-442F-A46A-6116BF5C4546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343E7-35BD-442F-A46A-6116BF5C4546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343E7-35BD-442F-A46A-6116BF5C4546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343E7-35BD-442F-A46A-6116BF5C4546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343E7-35BD-442F-A46A-6116BF5C4546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343E7-35BD-442F-A46A-6116BF5C4546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343E7-35BD-442F-A46A-6116BF5C4546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343E7-35BD-442F-A46A-6116BF5C4546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343E7-35BD-442F-A46A-6116BF5C4546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343E7-35BD-442F-A46A-6116BF5C4546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343E7-35BD-442F-A46A-6116BF5C4546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343E7-35BD-442F-A46A-6116BF5C4546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343E7-35BD-442F-A46A-6116BF5C4546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343E7-35BD-442F-A46A-6116BF5C4546}" type="slidenum">
              <a:rPr lang="cs-CZ" smtClean="0"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343E7-35BD-442F-A46A-6116BF5C4546}" type="slidenum">
              <a:rPr lang="cs-CZ" smtClean="0"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343E7-35BD-442F-A46A-6116BF5C4546}" type="slidenum">
              <a:rPr lang="cs-CZ" smtClean="0"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343E7-35BD-442F-A46A-6116BF5C4546}" type="slidenum">
              <a:rPr lang="cs-CZ" smtClean="0"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343E7-35BD-442F-A46A-6116BF5C4546}" type="slidenum">
              <a:rPr lang="cs-CZ" smtClean="0"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343E7-35BD-442F-A46A-6116BF5C4546}" type="slidenum">
              <a:rPr lang="cs-CZ" smtClean="0"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2343E7-35BD-442F-A46A-6116BF5C4546}" type="slidenum">
              <a:rPr lang="cs-CZ" smtClean="0"/>
              <a:t>23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A46930-6668-46A8-8D8D-59F50B748D90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4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alifornia_spiny_lobster.JP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iatoms_through_the_microscope.jpg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7.jpeg"/><Relationship Id="rId5" Type="http://schemas.openxmlformats.org/officeDocument/2006/relationships/hyperlink" Target="http://cs.wikipedia.org/wiki/Soubor:Plankton.jpg" TargetMode="External"/><Relationship Id="rId4" Type="http://schemas.openxmlformats.org/officeDocument/2006/relationships/image" Target="../media/image1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aphnia_magna.png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yclops.jpg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ammarus_roeselii.jpg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ammarus_roeselii.jpg" TargetMode="External"/><Relationship Id="rId3" Type="http://schemas.openxmlformats.org/officeDocument/2006/relationships/hyperlink" Target="http://cs.wikipedia.org/wiki/Soubor:California_spiny_lobster.JPG" TargetMode="External"/><Relationship Id="rId7" Type="http://schemas.openxmlformats.org/officeDocument/2006/relationships/hyperlink" Target="http://cs.wikipedia.org/wiki/Soubor:Cyclops.jpg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Daphnia_magna.png" TargetMode="External"/><Relationship Id="rId5" Type="http://schemas.openxmlformats.org/officeDocument/2006/relationships/hyperlink" Target="http://cs.wikipedia.org/wiki/Soubor:Plankton.jpg" TargetMode="External"/><Relationship Id="rId4" Type="http://schemas.openxmlformats.org/officeDocument/2006/relationships/hyperlink" Target="http://cs.wikipedia.org/wiki/Soubor:Diatoms_through_the_microscop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VY_52_INOVACE_04_01_ČLENOVCI - OSTATNÍ KORÝŠI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Seznámení s rozmanitostí druhů třídy korýšů – velikostí, způsobem pohybu, stavbou těla, rozmanitostí životního prostředí, kterému se přizpůsobili. Zařazování </a:t>
            </a:r>
            <a:br>
              <a:rPr lang="cs-CZ" sz="1700" dirty="0" smtClean="0"/>
            </a:br>
            <a:r>
              <a:rPr lang="cs-CZ" sz="1700" dirty="0" smtClean="0"/>
              <a:t>    vybraných druhů korýšů do potravního řetězce. Poznávání hospodářského významu vybraných druhů. Zápis do sešitu.  Opakování probraného učiva.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 12.3. 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12.3. </a:t>
            </a:r>
            <a:r>
              <a:rPr lang="cs-CZ" sz="1400" smtClean="0"/>
              <a:t>2012 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772400" cy="1470025"/>
          </a:xfrm>
        </p:spPr>
        <p:txBody>
          <a:bodyPr/>
          <a:lstStyle/>
          <a:p>
            <a:pPr eaLnBrk="1" hangingPunct="1"/>
            <a:r>
              <a:rPr lang="cs-CZ" sz="6900" smtClean="0"/>
              <a:t>ČLENOVCI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143000" y="4114800"/>
            <a:ext cx="8001000" cy="2286000"/>
          </a:xfrm>
        </p:spPr>
        <p:txBody>
          <a:bodyPr/>
          <a:lstStyle/>
          <a:p>
            <a:pPr eaLnBrk="1" hangingPunct="1"/>
            <a:r>
              <a:rPr lang="cs-CZ" sz="6600" smtClean="0"/>
              <a:t>OSTATNÍ KORÝŠI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KRABI</a:t>
            </a: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endParaRPr lang="cs-CZ" sz="2600" smtClean="0"/>
          </a:p>
          <a:p>
            <a:pPr eaLnBrk="1" hangingPunct="1"/>
            <a:r>
              <a:rPr lang="cs-CZ" sz="2600" smtClean="0"/>
              <a:t>oválný, plochý krunýř</a:t>
            </a:r>
          </a:p>
          <a:p>
            <a:pPr eaLnBrk="1" hangingPunct="1"/>
            <a:r>
              <a:rPr lang="cs-CZ" sz="2600" smtClean="0"/>
              <a:t>zadeček přitisknut na spodní stranu hlavohrudi</a:t>
            </a:r>
          </a:p>
          <a:p>
            <a:pPr eaLnBrk="1" hangingPunct="1"/>
            <a:r>
              <a:rPr lang="cs-CZ" sz="2600" smtClean="0"/>
              <a:t>5 párů končetin, první zakončen klepety</a:t>
            </a:r>
          </a:p>
          <a:p>
            <a:pPr eaLnBrk="1" hangingPunct="1"/>
            <a:r>
              <a:rPr lang="cs-CZ" sz="2600" smtClean="0"/>
              <a:t>chůze bokem</a:t>
            </a:r>
          </a:p>
          <a:p>
            <a:pPr eaLnBrk="1" hangingPunct="1"/>
            <a:r>
              <a:rPr lang="cs-CZ" sz="2600" smtClean="0"/>
              <a:t>lov pro maso</a:t>
            </a:r>
          </a:p>
        </p:txBody>
      </p:sp>
      <p:pic>
        <p:nvPicPr>
          <p:cNvPr id="4100" name="Picture 6" descr="krab (3)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51087"/>
            <a:ext cx="4038600" cy="3028950"/>
          </a:xfrm>
        </p:spPr>
      </p:pic>
      <p:sp>
        <p:nvSpPr>
          <p:cNvPr id="5125" name="TextovéPole 4"/>
          <p:cNvSpPr txBox="1">
            <a:spLocks noChangeArrowheads="1"/>
          </p:cNvSpPr>
          <p:nvPr/>
        </p:nvSpPr>
        <p:spPr bwMode="auto">
          <a:xfrm>
            <a:off x="8077200" y="5562600"/>
            <a:ext cx="914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KRAB POUSTEVNÍK</a:t>
            </a:r>
          </a:p>
        </p:txBody>
      </p:sp>
      <p:pic>
        <p:nvPicPr>
          <p:cNvPr id="5123" name="Picture 2" descr="E:\obrázky druhů organismů (od Renči)\6. třída\členovci\korýši\krab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380307" y="2447405"/>
            <a:ext cx="4039985" cy="3029989"/>
          </a:xfrm>
          <a:noFill/>
        </p:spPr>
      </p:pic>
      <p:pic>
        <p:nvPicPr>
          <p:cNvPr id="5124" name="Picture 3" descr="E:\obrázky druhů organismů (od Renči)\6. třída\členovci\korýši\krab poustevník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4799907" y="2447405"/>
            <a:ext cx="4039985" cy="3029989"/>
          </a:xfrm>
          <a:noFill/>
        </p:spPr>
      </p:pic>
      <p:sp>
        <p:nvSpPr>
          <p:cNvPr id="6149" name="TextovéPole 4"/>
          <p:cNvSpPr txBox="1">
            <a:spLocks noChangeArrowheads="1"/>
          </p:cNvSpPr>
          <p:nvPr/>
        </p:nvSpPr>
        <p:spPr bwMode="auto">
          <a:xfrm>
            <a:off x="7772400" y="5410200"/>
            <a:ext cx="914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Obr.3</a:t>
            </a:r>
          </a:p>
        </p:txBody>
      </p:sp>
      <p:sp>
        <p:nvSpPr>
          <p:cNvPr id="6150" name="TextovéPole 5"/>
          <p:cNvSpPr txBox="1">
            <a:spLocks noChangeArrowheads="1"/>
          </p:cNvSpPr>
          <p:nvPr/>
        </p:nvSpPr>
        <p:spPr bwMode="auto">
          <a:xfrm>
            <a:off x="3505200" y="54864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sz="3600" dirty="0" smtClean="0"/>
              <a:t>HOSPODÁŘSKY VYUŽÍVANÍ KORÝŠI:</a:t>
            </a:r>
            <a:br>
              <a:rPr lang="cs-CZ" sz="3600" dirty="0" smtClean="0"/>
            </a:br>
            <a:endParaRPr lang="cs-CZ" sz="3600" dirty="0" smtClean="0"/>
          </a:p>
        </p:txBody>
      </p:sp>
      <p:pic>
        <p:nvPicPr>
          <p:cNvPr id="6147" name="Picture 2" descr="E:\obrázky druhů organismů (od Renči)\6. třída\členovci\korýši\krevetky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763688" y="1844824"/>
            <a:ext cx="6033232" cy="4525962"/>
          </a:xfrm>
          <a:noFill/>
        </p:spPr>
      </p:pic>
      <p:sp>
        <p:nvSpPr>
          <p:cNvPr id="7172" name="TextovéPole 3"/>
          <p:cNvSpPr txBox="1">
            <a:spLocks noChangeArrowheads="1"/>
          </p:cNvSpPr>
          <p:nvPr/>
        </p:nvSpPr>
        <p:spPr bwMode="auto">
          <a:xfrm>
            <a:off x="8077200" y="5562600"/>
            <a:ext cx="914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Obr.4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3528" y="1340768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KREVETKY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KREVETY</a:t>
            </a:r>
          </a:p>
        </p:txBody>
      </p:sp>
      <p:pic>
        <p:nvPicPr>
          <p:cNvPr id="8195" name="Picture 2" descr="E:\obrázky druhů organismů (od Renči)\6. třída\členovci\korýši\krevety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623279" y="1554163"/>
            <a:ext cx="6049842" cy="4525962"/>
          </a:xfrm>
          <a:noFill/>
        </p:spPr>
      </p:pic>
      <p:sp>
        <p:nvSpPr>
          <p:cNvPr id="8196" name="TextovéPole 3"/>
          <p:cNvSpPr txBox="1">
            <a:spLocks noChangeArrowheads="1"/>
          </p:cNvSpPr>
          <p:nvPr/>
        </p:nvSpPr>
        <p:spPr bwMode="auto">
          <a:xfrm>
            <a:off x="8077200" y="5562600"/>
            <a:ext cx="914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GARNÁT</a:t>
            </a:r>
          </a:p>
        </p:txBody>
      </p:sp>
      <p:pic>
        <p:nvPicPr>
          <p:cNvPr id="9219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295400" y="1709738"/>
            <a:ext cx="6096000" cy="4011612"/>
          </a:xfrm>
          <a:noFill/>
        </p:spPr>
      </p:pic>
      <p:sp>
        <p:nvSpPr>
          <p:cNvPr id="9220" name="TextovéPole 3"/>
          <p:cNvSpPr txBox="1">
            <a:spLocks noChangeArrowheads="1"/>
          </p:cNvSpPr>
          <p:nvPr/>
        </p:nvSpPr>
        <p:spPr bwMode="auto">
          <a:xfrm>
            <a:off x="8077200" y="5562600"/>
            <a:ext cx="914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HUMR EVROPSKÝ</a:t>
            </a:r>
          </a:p>
        </p:txBody>
      </p:sp>
      <p:pic>
        <p:nvPicPr>
          <p:cNvPr id="1024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763688" y="1700808"/>
            <a:ext cx="3841750" cy="4810125"/>
          </a:xfrm>
          <a:noFill/>
        </p:spPr>
      </p:pic>
      <p:sp>
        <p:nvSpPr>
          <p:cNvPr id="10244" name="TextovéPole 3"/>
          <p:cNvSpPr txBox="1">
            <a:spLocks noChangeArrowheads="1"/>
          </p:cNvSpPr>
          <p:nvPr/>
        </p:nvSpPr>
        <p:spPr bwMode="auto">
          <a:xfrm>
            <a:off x="6553200" y="5715000"/>
            <a:ext cx="914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LANGUSTA</a:t>
            </a:r>
          </a:p>
        </p:txBody>
      </p:sp>
      <p:pic>
        <p:nvPicPr>
          <p:cNvPr id="11267" name="Zástupný symbol pro obsah 3" descr="Langusta kalifornská (Palinurus interruptus)">
            <a:hlinkClick r:id="rId3" tooltip="&quot;Langusta kalifornská (Palinurus interruptus)&quot;"/>
          </p:cNvPr>
          <p:cNvPicPr>
            <a:picLocks noGrp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1676400" y="1828800"/>
            <a:ext cx="5638800" cy="3733800"/>
          </a:xfrm>
        </p:spPr>
      </p:pic>
      <p:sp>
        <p:nvSpPr>
          <p:cNvPr id="11268" name="TextovéPole 3"/>
          <p:cNvSpPr txBox="1">
            <a:spLocks noChangeArrowheads="1"/>
          </p:cNvSpPr>
          <p:nvPr/>
        </p:nvSpPr>
        <p:spPr bwMode="auto">
          <a:xfrm>
            <a:off x="6477000" y="5562600"/>
            <a:ext cx="914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DROBNÍ KORÝŠI</a:t>
            </a:r>
          </a:p>
        </p:txBody>
      </p:sp>
      <p:pic>
        <p:nvPicPr>
          <p:cNvPr id="11267" name="Picture 2" descr="E:\obrázky druhů organismů (od Renči)\6. třída\členovci\korýši\stínka lesní.b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631721" y="1554163"/>
            <a:ext cx="6032958" cy="4525962"/>
          </a:xfrm>
          <a:noFill/>
        </p:spPr>
      </p:pic>
      <p:sp>
        <p:nvSpPr>
          <p:cNvPr id="12292" name="Zástupný symbol pro text 5"/>
          <p:cNvSpPr>
            <a:spLocks noGrp="1"/>
          </p:cNvSpPr>
          <p:nvPr>
            <p:ph type="body" sz="half" idx="4294967295"/>
          </p:nvPr>
        </p:nvSpPr>
        <p:spPr>
          <a:xfrm>
            <a:off x="0" y="1600200"/>
            <a:ext cx="4038600" cy="4530725"/>
          </a:xfrm>
        </p:spPr>
        <p:txBody>
          <a:bodyPr/>
          <a:lstStyle/>
          <a:p>
            <a:pPr eaLnBrk="1" hangingPunct="1"/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   </a:t>
            </a:r>
            <a:endParaRPr lang="cs-CZ" b="1" dirty="0" smtClean="0"/>
          </a:p>
          <a:p>
            <a:pPr eaLnBrk="1" hangingPunct="1">
              <a:buFont typeface="Wingdings" pitchFamily="2" charset="2"/>
              <a:buNone/>
            </a:pPr>
            <a:endParaRPr lang="cs-CZ" b="1" dirty="0" smtClean="0"/>
          </a:p>
        </p:txBody>
      </p:sp>
      <p:sp>
        <p:nvSpPr>
          <p:cNvPr id="12293" name="TextovéPole 8"/>
          <p:cNvSpPr txBox="1">
            <a:spLocks noChangeArrowheads="1"/>
          </p:cNvSpPr>
          <p:nvPr/>
        </p:nvSpPr>
        <p:spPr bwMode="auto">
          <a:xfrm>
            <a:off x="251520" y="1556792"/>
            <a:ext cx="30480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dirty="0"/>
              <a:t>STINKA LESNÍ</a:t>
            </a:r>
          </a:p>
        </p:txBody>
      </p:sp>
      <p:sp>
        <p:nvSpPr>
          <p:cNvPr id="12294" name="TextovéPole 5"/>
          <p:cNvSpPr txBox="1">
            <a:spLocks noChangeArrowheads="1"/>
          </p:cNvSpPr>
          <p:nvPr/>
        </p:nvSpPr>
        <p:spPr bwMode="auto">
          <a:xfrm>
            <a:off x="8077200" y="5562600"/>
            <a:ext cx="914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STINKA OBECNÁ</a:t>
            </a:r>
          </a:p>
        </p:txBody>
      </p:sp>
      <p:pic>
        <p:nvPicPr>
          <p:cNvPr id="13315" name="Picture 2" descr="E:\obrázky druhů organismů (od Renči)\6. třída\členovci\korýši\stínka obecná, Průho (2)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949926" y="1554163"/>
            <a:ext cx="3396547" cy="4525962"/>
          </a:xfrm>
          <a:noFill/>
        </p:spPr>
      </p:pic>
      <p:sp>
        <p:nvSpPr>
          <p:cNvPr id="13316" name="TextovéPole 3"/>
          <p:cNvSpPr txBox="1">
            <a:spLocks noChangeArrowheads="1"/>
          </p:cNvSpPr>
          <p:nvPr/>
        </p:nvSpPr>
        <p:spPr bwMode="auto">
          <a:xfrm>
            <a:off x="6400800" y="5791200"/>
            <a:ext cx="914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SVINKA OBECNÁ</a:t>
            </a:r>
          </a:p>
        </p:txBody>
      </p:sp>
      <p:pic>
        <p:nvPicPr>
          <p:cNvPr id="14339" name="Picture 2" descr="E:\obrázky druhů organismů (od Renči)\6. třída\členovci\korýši\svinka obecná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629507" y="1554163"/>
            <a:ext cx="6037385" cy="4525962"/>
          </a:xfrm>
          <a:noFill/>
        </p:spPr>
      </p:pic>
      <p:sp>
        <p:nvSpPr>
          <p:cNvPr id="14340" name="TextovéPole 3"/>
          <p:cNvSpPr txBox="1">
            <a:spLocks noChangeArrowheads="1"/>
          </p:cNvSpPr>
          <p:nvPr/>
        </p:nvSpPr>
        <p:spPr bwMode="auto">
          <a:xfrm>
            <a:off x="8077200" y="5562600"/>
            <a:ext cx="914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OBRANA SVINKY OBECNÉ</a:t>
            </a:r>
          </a:p>
        </p:txBody>
      </p:sp>
      <p:pic>
        <p:nvPicPr>
          <p:cNvPr id="14339" name="Picture 2" descr="E:\obrázky druhů organismů (od Renči)\6. třída\členovci\korýši\svinka obecná (4)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380307" y="2447405"/>
            <a:ext cx="4039985" cy="3029989"/>
          </a:xfrm>
          <a:noFill/>
        </p:spPr>
      </p:pic>
      <p:pic>
        <p:nvPicPr>
          <p:cNvPr id="14340" name="Picture 3" descr="E:\obrázky druhů organismů (od Renči)\6. třída\členovci\korýši\svinka obecná (5)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4799907" y="2447405"/>
            <a:ext cx="4039985" cy="3029989"/>
          </a:xfrm>
          <a:noFill/>
        </p:spPr>
      </p:pic>
      <p:sp>
        <p:nvSpPr>
          <p:cNvPr id="15365" name="TextovéPole 4"/>
          <p:cNvSpPr txBox="1">
            <a:spLocks noChangeArrowheads="1"/>
          </p:cNvSpPr>
          <p:nvPr/>
        </p:nvSpPr>
        <p:spPr bwMode="auto">
          <a:xfrm>
            <a:off x="7848600" y="5410200"/>
            <a:ext cx="914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Obr.13</a:t>
            </a:r>
          </a:p>
        </p:txBody>
      </p:sp>
      <p:sp>
        <p:nvSpPr>
          <p:cNvPr id="15366" name="TextovéPole 5"/>
          <p:cNvSpPr txBox="1">
            <a:spLocks noChangeArrowheads="1"/>
          </p:cNvSpPr>
          <p:nvPr/>
        </p:nvSpPr>
        <p:spPr bwMode="auto">
          <a:xfrm>
            <a:off x="3505200" y="5410200"/>
            <a:ext cx="914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POTRAVNÍ ŘETĚZEC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cs-CZ" dirty="0" smtClean="0"/>
              <a:t>STINKY A SVINKY ŽIJÍ V PŮDĚ</a:t>
            </a:r>
          </a:p>
          <a:p>
            <a:pPr algn="ctr" eaLnBrk="1" hangingPunct="1">
              <a:buFont typeface="Wingdings" pitchFamily="2" charset="2"/>
              <a:buNone/>
            </a:pPr>
            <a:endParaRPr lang="cs-CZ" dirty="0" smtClean="0"/>
          </a:p>
          <a:p>
            <a:pPr algn="ctr" eaLnBrk="1" hangingPunct="1"/>
            <a:r>
              <a:rPr lang="cs-CZ" dirty="0" smtClean="0"/>
              <a:t>ŽIVÍ SE ROZKLADEM MRTVÝCH ORGANISMŮ</a:t>
            </a:r>
          </a:p>
          <a:p>
            <a:pPr algn="ctr" eaLnBrk="1" hangingPunct="1">
              <a:buNone/>
            </a:pPr>
            <a:endParaRPr lang="cs-CZ" dirty="0" smtClean="0"/>
          </a:p>
          <a:p>
            <a:pPr algn="ctr" eaLnBrk="1" hangingPunct="1"/>
            <a:r>
              <a:rPr lang="cs-CZ" dirty="0" smtClean="0"/>
              <a:t>ŘADÍ SE MEZI ROZKLADAČE</a:t>
            </a:r>
          </a:p>
          <a:p>
            <a:pPr algn="ctr" eaLnBrk="1" hangingPunct="1"/>
            <a:endParaRPr lang="cs-CZ" dirty="0" smtClean="0"/>
          </a:p>
          <a:p>
            <a:pPr algn="ctr" eaLnBrk="1" hangingPunct="1"/>
            <a:r>
              <a:rPr lang="cs-CZ" dirty="0" smtClean="0"/>
              <a:t>ROZKLADEM VZNIKAJÍ MINERÁLNÍ LÁTKY, KTERÉ SE TÍM VRACÍ ZPÁTKY DO OBĚHU                  (BEROU SI JE Z PŮDY PRODUCENTI)</a:t>
            </a:r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KORÝŠI V PLANKTONU</a:t>
            </a:r>
          </a:p>
        </p:txBody>
      </p:sp>
      <p:sp>
        <p:nvSpPr>
          <p:cNvPr id="16387" name="Zástupný symbol pro text 5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PLANKTON = soubor drobných organismů vznášejících se ve vodě</a:t>
            </a:r>
          </a:p>
        </p:txBody>
      </p:sp>
      <p:pic>
        <p:nvPicPr>
          <p:cNvPr id="16388" name="Zástupný symbol pro obsah 4" descr="http://upload.wikimedia.org/wikipedia/commons/thumb/3/31/Diatoms_through_the_microscope.jpg/220px-Diatoms_through_the_microscope.jpg">
            <a:hlinkClick r:id="rId3"/>
          </p:cNvPr>
          <p:cNvPicPr>
            <a:picLocks noGrp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181600" y="1371600"/>
            <a:ext cx="2743200" cy="1524000"/>
          </a:xfrm>
        </p:spPr>
      </p:pic>
      <p:pic>
        <p:nvPicPr>
          <p:cNvPr id="16389" name="Obrázek 5" descr="http://upload.wikimedia.org/wikipedia/commons/thumb/0/04/Plankton.jpg/220px-Plankton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86400" y="3048000"/>
            <a:ext cx="20955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4" name="TextovéPole 5"/>
          <p:cNvSpPr txBox="1">
            <a:spLocks noChangeArrowheads="1"/>
          </p:cNvSpPr>
          <p:nvPr/>
        </p:nvSpPr>
        <p:spPr bwMode="auto">
          <a:xfrm>
            <a:off x="7467600" y="5562600"/>
            <a:ext cx="914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Obr.15</a:t>
            </a:r>
          </a:p>
        </p:txBody>
      </p:sp>
      <p:sp>
        <p:nvSpPr>
          <p:cNvPr id="17415" name="TextovéPole 6"/>
          <p:cNvSpPr txBox="1">
            <a:spLocks noChangeArrowheads="1"/>
          </p:cNvSpPr>
          <p:nvPr/>
        </p:nvSpPr>
        <p:spPr bwMode="auto">
          <a:xfrm>
            <a:off x="7696200" y="2819400"/>
            <a:ext cx="914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16387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ŽÁBRONOŽKA SNĚŽNÍ</a:t>
            </a:r>
          </a:p>
        </p:txBody>
      </p:sp>
      <p:pic>
        <p:nvPicPr>
          <p:cNvPr id="18435" name="Picture 2" descr="E:\obrázky druhů organismů (od Renči)\6. třída\členovci\korýši\žábronožka sněžní (2)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631584" y="1554163"/>
            <a:ext cx="6033232" cy="4525962"/>
          </a:xfrm>
          <a:noFill/>
        </p:spPr>
      </p:pic>
      <p:sp>
        <p:nvSpPr>
          <p:cNvPr id="18436" name="TextovéPole 3"/>
          <p:cNvSpPr txBox="1">
            <a:spLocks noChangeArrowheads="1"/>
          </p:cNvSpPr>
          <p:nvPr/>
        </p:nvSpPr>
        <p:spPr bwMode="auto">
          <a:xfrm>
            <a:off x="8077200" y="5562600"/>
            <a:ext cx="914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PERLOOČKA</a:t>
            </a:r>
          </a:p>
        </p:txBody>
      </p:sp>
      <p:pic>
        <p:nvPicPr>
          <p:cNvPr id="19459" name="Zástupný symbol pro obsah 3" descr="hrotnatka velká (Daphnia magna)">
            <a:hlinkClick r:id="rId3" tooltip="&quot;hrotnatka velká (Daphnia magna)&quot;"/>
          </p:cNvPr>
          <p:cNvPicPr>
            <a:picLocks noGrp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2751138" y="1601788"/>
            <a:ext cx="3649662" cy="4037012"/>
          </a:xfrm>
        </p:spPr>
      </p:pic>
      <p:sp>
        <p:nvSpPr>
          <p:cNvPr id="19460" name="TextovéPole 3"/>
          <p:cNvSpPr txBox="1">
            <a:spLocks noChangeArrowheads="1"/>
          </p:cNvSpPr>
          <p:nvPr/>
        </p:nvSpPr>
        <p:spPr bwMode="auto">
          <a:xfrm>
            <a:off x="5638800" y="5715000"/>
            <a:ext cx="914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BUCHANKA</a:t>
            </a:r>
          </a:p>
        </p:txBody>
      </p:sp>
      <p:pic>
        <p:nvPicPr>
          <p:cNvPr id="20483" name="Zástupný symbol pro obsah 3" descr="buchanka (Cyclops)">
            <a:hlinkClick r:id="rId3" tooltip="&quot;buchanka (Cyclops)&quot;"/>
          </p:cNvPr>
          <p:cNvPicPr>
            <a:picLocks noGrp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1828800" y="1752600"/>
            <a:ext cx="5105400" cy="3733800"/>
          </a:xfrm>
        </p:spPr>
      </p:pic>
      <p:sp>
        <p:nvSpPr>
          <p:cNvPr id="20484" name="TextovéPole 3"/>
          <p:cNvSpPr txBox="1">
            <a:spLocks noChangeArrowheads="1"/>
          </p:cNvSpPr>
          <p:nvPr/>
        </p:nvSpPr>
        <p:spPr bwMode="auto">
          <a:xfrm>
            <a:off x="6477000" y="5486400"/>
            <a:ext cx="914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BLEŠIVEC</a:t>
            </a:r>
          </a:p>
        </p:txBody>
      </p:sp>
      <p:pic>
        <p:nvPicPr>
          <p:cNvPr id="21507" name="Zástupný symbol pro obsah 3" descr="blešivec hřebenatý (Gammarus roeselii)">
            <a:hlinkClick r:id="rId3" tooltip="&quot;blešivec hřebenatý (Gammarus roeselii)&quot;"/>
          </p:cNvPr>
          <p:cNvPicPr>
            <a:picLocks noGrp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1676400" y="1828800"/>
            <a:ext cx="5257800" cy="3581400"/>
          </a:xfrm>
        </p:spPr>
      </p:pic>
      <p:sp>
        <p:nvSpPr>
          <p:cNvPr id="21508" name="TextovéPole 3"/>
          <p:cNvSpPr txBox="1">
            <a:spLocks noChangeArrowheads="1"/>
          </p:cNvSpPr>
          <p:nvPr/>
        </p:nvSpPr>
        <p:spPr bwMode="auto">
          <a:xfrm>
            <a:off x="6477000" y="5486400"/>
            <a:ext cx="914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4"/>
          <p:cNvSpPr>
            <a:spLocks noChangeArrowheads="1"/>
          </p:cNvSpPr>
          <p:nvPr/>
        </p:nvSpPr>
        <p:spPr bwMode="auto">
          <a:xfrm>
            <a:off x="762000" y="619562"/>
            <a:ext cx="7337425" cy="4801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tabLst>
                <a:tab pos="457200" algn="l"/>
              </a:tabLst>
            </a:pPr>
            <a:r>
              <a:rPr lang="cs-CZ" dirty="0"/>
              <a:t>ZÁPIS DO SEŠITU:</a:t>
            </a:r>
          </a:p>
          <a:p>
            <a:pPr>
              <a:tabLst>
                <a:tab pos="457200" algn="l"/>
              </a:tabLst>
            </a:pPr>
            <a:endParaRPr lang="cs-CZ" sz="2400" dirty="0"/>
          </a:p>
          <a:p>
            <a:pPr>
              <a:tabLst>
                <a:tab pos="457200" algn="l"/>
              </a:tabLst>
            </a:pPr>
            <a:r>
              <a:rPr lang="cs-CZ" sz="2400" dirty="0"/>
              <a:t>DALŠÍ KORÝŠI</a:t>
            </a:r>
            <a:endParaRPr lang="cs-CZ" sz="2400" b="1" u="sng" dirty="0"/>
          </a:p>
          <a:p>
            <a:pPr>
              <a:tabLst>
                <a:tab pos="457200" algn="l"/>
              </a:tabLst>
            </a:pPr>
            <a:r>
              <a:rPr lang="cs-CZ" sz="2400" b="1" u="sng" dirty="0"/>
              <a:t>KRABI   </a:t>
            </a:r>
            <a:endParaRPr lang="cs-CZ" sz="2400" dirty="0"/>
          </a:p>
          <a:p>
            <a:pPr>
              <a:tabLst>
                <a:tab pos="457200" algn="l"/>
              </a:tabLst>
            </a:pPr>
            <a:r>
              <a:rPr lang="cs-CZ" sz="2400" dirty="0"/>
              <a:t>zadeček přitisknut  na spodní stranu hlavohrudi</a:t>
            </a:r>
          </a:p>
          <a:p>
            <a:pPr>
              <a:tabLst>
                <a:tab pos="457200" algn="l"/>
              </a:tabLst>
            </a:pPr>
            <a:r>
              <a:rPr lang="cs-CZ" sz="2400" dirty="0"/>
              <a:t>chůze bokem</a:t>
            </a:r>
          </a:p>
          <a:p>
            <a:pPr>
              <a:tabLst>
                <a:tab pos="457200" algn="l"/>
              </a:tabLst>
            </a:pPr>
            <a:r>
              <a:rPr lang="cs-CZ" sz="2400" u="sng" dirty="0"/>
              <a:t>druhy:</a:t>
            </a:r>
            <a:r>
              <a:rPr lang="cs-CZ" sz="2400" dirty="0"/>
              <a:t> krab říční </a:t>
            </a:r>
          </a:p>
          <a:p>
            <a:pPr>
              <a:tabLst>
                <a:tab pos="457200" algn="l"/>
              </a:tabLst>
            </a:pPr>
            <a:r>
              <a:rPr lang="cs-CZ" sz="2400" u="sng" dirty="0"/>
              <a:t>DRUHY</a:t>
            </a:r>
            <a:r>
              <a:rPr lang="cs-CZ" sz="2400" dirty="0"/>
              <a:t>: humr obecný</a:t>
            </a:r>
            <a:r>
              <a:rPr lang="cs-CZ" sz="2400" dirty="0" smtClean="0"/>
              <a:t>, langusta </a:t>
            </a:r>
            <a:r>
              <a:rPr lang="cs-CZ" sz="2400" dirty="0"/>
              <a:t>obecná, garnát obecný   </a:t>
            </a:r>
            <a:r>
              <a:rPr lang="cs-CZ" sz="2400" b="1" dirty="0"/>
              <a:t>-&gt; lov pro maso</a:t>
            </a:r>
            <a:endParaRPr lang="cs-CZ" sz="2400" dirty="0"/>
          </a:p>
          <a:p>
            <a:pPr>
              <a:tabLst>
                <a:tab pos="457200" algn="l"/>
              </a:tabLst>
            </a:pPr>
            <a:r>
              <a:rPr lang="cs-CZ" sz="2400" u="sng" dirty="0"/>
              <a:t>Drobní korýši</a:t>
            </a:r>
            <a:r>
              <a:rPr lang="cs-CZ" sz="2400" dirty="0"/>
              <a:t> (</a:t>
            </a:r>
            <a:r>
              <a:rPr lang="cs-CZ" sz="2400" b="1" dirty="0"/>
              <a:t>perloočky, buchanky, blešivec</a:t>
            </a:r>
            <a:r>
              <a:rPr lang="cs-CZ" sz="2400" dirty="0"/>
              <a:t>, …) jsou součástí </a:t>
            </a:r>
            <a:r>
              <a:rPr lang="cs-CZ" sz="2400" b="1" dirty="0"/>
              <a:t>planktonu.</a:t>
            </a:r>
            <a:r>
              <a:rPr lang="cs-CZ" sz="2400" dirty="0"/>
              <a:t> </a:t>
            </a:r>
          </a:p>
          <a:p>
            <a:pPr>
              <a:tabLst>
                <a:tab pos="457200" algn="l"/>
              </a:tabLst>
            </a:pPr>
            <a:r>
              <a:rPr lang="cs-CZ" sz="2400" dirty="0"/>
              <a:t>V půdě žijí také korýši např. </a:t>
            </a:r>
            <a:r>
              <a:rPr lang="cs-CZ" sz="2400" b="1" dirty="0"/>
              <a:t>stinky a svinky</a:t>
            </a:r>
            <a:r>
              <a:rPr lang="cs-CZ" sz="2400" dirty="0"/>
              <a:t>, kteří jsou součástí </a:t>
            </a:r>
            <a:r>
              <a:rPr lang="cs-CZ" sz="2400" u="sng" dirty="0"/>
              <a:t>potravního řetězce.</a:t>
            </a:r>
            <a:r>
              <a:rPr lang="cs-CZ" sz="2400" dirty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ZÁVĚREČNÉ OPAKOVÁNÍ</a:t>
            </a:r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1. Jmenuj korýše, které člověk loví pro maso.</a:t>
            </a:r>
          </a:p>
          <a:p>
            <a:r>
              <a:rPr lang="cs-CZ" smtClean="0"/>
              <a:t>2. Čím drobní korýši dýchají?</a:t>
            </a:r>
          </a:p>
          <a:p>
            <a:r>
              <a:rPr lang="cs-CZ" smtClean="0"/>
              <a:t>3. Vysvětli pojem plankton.</a:t>
            </a:r>
          </a:p>
          <a:p>
            <a:r>
              <a:rPr lang="cs-CZ" smtClean="0"/>
              <a:t>4. Čím se ve stavbě těla liší krab od humra? </a:t>
            </a:r>
          </a:p>
          <a:p>
            <a:r>
              <a:rPr lang="cs-CZ" smtClean="0"/>
              <a:t>5. Jmenuj drobné korýše žijící v půdě. 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 závěrečného opakování:</a:t>
            </a:r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perloočka, buchanka, blešivec, žábronožka…</a:t>
            </a:r>
          </a:p>
          <a:p>
            <a:r>
              <a:rPr lang="cs-CZ" dirty="0" smtClean="0"/>
              <a:t>2. žábrami</a:t>
            </a:r>
          </a:p>
          <a:p>
            <a:r>
              <a:rPr lang="cs-CZ" dirty="0" smtClean="0"/>
              <a:t>3</a:t>
            </a:r>
            <a:r>
              <a:rPr lang="cs-CZ" dirty="0" smtClean="0"/>
              <a:t>. soubor </a:t>
            </a:r>
            <a:r>
              <a:rPr lang="cs-CZ" dirty="0" smtClean="0"/>
              <a:t>drobných organismů vznášejících se ve vodě</a:t>
            </a:r>
          </a:p>
          <a:p>
            <a:r>
              <a:rPr lang="cs-CZ" dirty="0" smtClean="0"/>
              <a:t>4. zadeček má stočen pod hlavohruď</a:t>
            </a:r>
          </a:p>
          <a:p>
            <a:r>
              <a:rPr lang="cs-CZ" dirty="0" smtClean="0"/>
              <a:t>5. stinky, svinky</a:t>
            </a:r>
          </a:p>
          <a:p>
            <a:pPr>
              <a:buFont typeface="Wingdings" pitchFamily="2" charset="2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2560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/>
              <a:t>obr.č.1-5,9-13,16  se souhlasem Renaty Daňkové</a:t>
            </a:r>
          </a:p>
          <a:p>
            <a:r>
              <a:rPr lang="cs-CZ" sz="1400" dirty="0" smtClean="0"/>
              <a:t>obr.č.6,7 jsou dostupné pod licencí Microsoft Office 2007 na Office.</a:t>
            </a:r>
            <a:r>
              <a:rPr lang="cs-CZ" sz="1400" dirty="0" err="1" smtClean="0"/>
              <a:t>com</a:t>
            </a:r>
            <a:endParaRPr lang="cs-CZ" sz="1400" dirty="0" smtClean="0"/>
          </a:p>
          <a:p>
            <a:r>
              <a:rPr lang="cs-CZ" sz="1400" dirty="0" smtClean="0"/>
              <a:t>/cit.2012-01-08/.obr.č. 8,14,15,17-19 jsou dostupné pod licencí public </a:t>
            </a:r>
            <a:r>
              <a:rPr lang="cs-CZ" sz="1400" dirty="0" err="1" smtClean="0"/>
              <a:t>domain</a:t>
            </a:r>
            <a:r>
              <a:rPr lang="cs-CZ" sz="1400" dirty="0" smtClean="0"/>
              <a:t> na www:</a:t>
            </a:r>
          </a:p>
          <a:p>
            <a:pPr>
              <a:buNone/>
            </a:pPr>
            <a:r>
              <a:rPr lang="cs-CZ" sz="1400" dirty="0" smtClean="0"/>
              <a:t>Obr.8 - </a:t>
            </a:r>
            <a:r>
              <a:rPr lang="cs-CZ" sz="1400" dirty="0" smtClean="0">
                <a:hlinkClick r:id="rId3"/>
              </a:rPr>
              <a:t>http://cs.wikipedia.org/wiki/Soubor:California_spiny_lobster.JPG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 14 - </a:t>
            </a:r>
            <a:r>
              <a:rPr lang="cs-CZ" sz="1400" dirty="0" smtClean="0">
                <a:hlinkClick r:id="rId4"/>
              </a:rPr>
              <a:t>http://cs.wikipedia.org/wiki/Soubor:Diatoms_through_the_microscope.jpg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 15 - </a:t>
            </a:r>
            <a:r>
              <a:rPr lang="cs-CZ" sz="1400" dirty="0" smtClean="0">
                <a:hlinkClick r:id="rId5"/>
              </a:rPr>
              <a:t>http://cs.wikipedia.org/wiki/Soubor:Plankton.jpg</a:t>
            </a:r>
            <a:endParaRPr lang="cs-CZ" sz="1400" dirty="0" smtClean="0"/>
          </a:p>
          <a:p>
            <a:pPr>
              <a:buFont typeface="Wingdings" pitchFamily="2" charset="2"/>
              <a:buNone/>
            </a:pPr>
            <a:r>
              <a:rPr lang="cs-CZ" sz="1400" dirty="0" smtClean="0"/>
              <a:t>Obr. 17 -</a:t>
            </a:r>
            <a:r>
              <a:rPr lang="cs-CZ" sz="1400" dirty="0" smtClean="0">
                <a:hlinkClick r:id="rId6"/>
              </a:rPr>
              <a:t>http://cs.wikipedia.org/wiki/Soubor:Daphnia_magna.png</a:t>
            </a:r>
            <a:endParaRPr lang="cs-CZ" sz="1400" dirty="0" smtClean="0"/>
          </a:p>
          <a:p>
            <a:pPr>
              <a:buFont typeface="Wingdings" pitchFamily="2" charset="2"/>
              <a:buNone/>
            </a:pPr>
            <a:r>
              <a:rPr lang="cs-CZ" sz="1400" dirty="0" smtClean="0"/>
              <a:t>Obr. 18 - </a:t>
            </a:r>
            <a:r>
              <a:rPr lang="cs-CZ" sz="1400" dirty="0" smtClean="0">
                <a:hlinkClick r:id="rId7"/>
              </a:rPr>
              <a:t>http://cs.wikipedia.org/wiki/Soubor:Cyclops.jpg</a:t>
            </a:r>
            <a:endParaRPr lang="cs-CZ" sz="1400" dirty="0" smtClean="0"/>
          </a:p>
          <a:p>
            <a:pPr>
              <a:buFont typeface="Wingdings" pitchFamily="2" charset="2"/>
              <a:buNone/>
            </a:pPr>
            <a:r>
              <a:rPr lang="cs-CZ" sz="1400" dirty="0" smtClean="0"/>
              <a:t>Obr. 19 - </a:t>
            </a:r>
            <a:r>
              <a:rPr lang="cs-CZ" sz="1400" dirty="0" smtClean="0">
                <a:hlinkClick r:id="rId8"/>
              </a:rPr>
              <a:t>http://cs.wikipedia.org/wiki/Soubor:Gammarus_roeselii.jpg</a:t>
            </a:r>
            <a:endParaRPr lang="cs-CZ" sz="1400" dirty="0" smtClean="0"/>
          </a:p>
          <a:p>
            <a:pPr>
              <a:buFont typeface="Wingdings" pitchFamily="2" charset="2"/>
              <a:buNone/>
            </a:pP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</TotalTime>
  <Words>388</Words>
  <Application>Microsoft Office PowerPoint</Application>
  <PresentationFormat>Předvádění na obrazovce (4:3)</PresentationFormat>
  <Paragraphs>146</Paragraphs>
  <Slides>23</Slides>
  <Notes>23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Cesta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ČLENOVCI</vt:lpstr>
      <vt:lpstr>KRABI</vt:lpstr>
      <vt:lpstr>KRAB POUSTEVNÍK</vt:lpstr>
      <vt:lpstr>HOSPODÁŘSKY VYUŽÍVANÍ KORÝŠI: </vt:lpstr>
      <vt:lpstr>KREVETY</vt:lpstr>
      <vt:lpstr>GARNÁT</vt:lpstr>
      <vt:lpstr>HUMR EVROPSKÝ</vt:lpstr>
      <vt:lpstr>LANGUSTA</vt:lpstr>
      <vt:lpstr>DROBNÍ KORÝŠI</vt:lpstr>
      <vt:lpstr>STINKA OBECNÁ</vt:lpstr>
      <vt:lpstr>SVINKA OBECNÁ</vt:lpstr>
      <vt:lpstr>OBRANA SVINKY OBECNÉ</vt:lpstr>
      <vt:lpstr>POTRAVNÍ ŘETĚZEC</vt:lpstr>
      <vt:lpstr>KORÝŠI V PLANKTONU</vt:lpstr>
      <vt:lpstr>ŽÁBRONOŽKA SNĚŽNÍ</vt:lpstr>
      <vt:lpstr>PERLOOČKA</vt:lpstr>
      <vt:lpstr>BUCHANKA</vt:lpstr>
      <vt:lpstr>BLEŠIVEC</vt:lpstr>
      <vt:lpstr>Snímek 20</vt:lpstr>
      <vt:lpstr>ZÁVĚREČNÉ OPAKOVÁNÍ</vt:lpstr>
      <vt:lpstr>Řešení závěrečného opakování: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Ústí nad Labem, Anežky České 702/17, příspěvková organizace   Číslo projektu: CZ.1.07/1.4.00/21.2887     Název projektu: „Učíme lépe a moderněji“  OP VK 1.4                   Výukový materiál</dc:title>
  <dc:creator>šárka</dc:creator>
  <cp:lastModifiedBy>šárka</cp:lastModifiedBy>
  <cp:revision>8</cp:revision>
  <dcterms:modified xsi:type="dcterms:W3CDTF">2012-05-03T17:14:39Z</dcterms:modified>
</cp:coreProperties>
</file>