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legacyDocTextInfo.bin" ContentType="application/vnd.ms-office.legacyDocTextInfo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bin" ContentType="application/vnd.ms-office.legacyDiagramText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3" r:id="rId1"/>
    <p:sldMasterId id="2147483678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Relationship Id="rId30" Type="http://schemas.microsoft.com/office/2006/relationships/legacyDocTextInfo" Target="legacyDocTextInfo.bin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3E65ED-8CEC-4A68-A8A9-FBA8FF9FDA94}" type="doc">
      <dgm:prSet loTypeId="urn:microsoft.com/office/officeart/2005/8/layout/hProcess11" loCatId="process" qsTypeId="urn:microsoft.com/office/officeart/2005/8/quickstyle/simple1" qsCatId="simple" csTypeId="urn:microsoft.com/office/officeart/2005/8/colors/accent1_2" csCatId="accent1" phldr="1"/>
      <dgm:spPr/>
    </dgm:pt>
    <dgm:pt modelId="{5CED8FCF-371F-4F00-B090-74AB74F76942}">
      <dgm:prSet phldrT="[Text]"/>
      <dgm:spPr/>
      <dgm:t>
        <a:bodyPr/>
        <a:lstStyle/>
        <a:p>
          <a:r>
            <a:rPr lang="cs-CZ" dirty="0" smtClean="0"/>
            <a:t>vajíčko</a:t>
          </a:r>
          <a:endParaRPr lang="cs-CZ" dirty="0"/>
        </a:p>
      </dgm:t>
    </dgm:pt>
    <dgm:pt modelId="{BE1A5EB3-7020-4945-9E9A-36984DCE3A1A}" type="parTrans" cxnId="{4B46DEF0-EF3E-4D7E-AF5A-91C9417509E9}">
      <dgm:prSet/>
      <dgm:spPr/>
      <dgm:t>
        <a:bodyPr/>
        <a:lstStyle/>
        <a:p>
          <a:endParaRPr lang="cs-CZ"/>
        </a:p>
      </dgm:t>
    </dgm:pt>
    <dgm:pt modelId="{A98B2F63-E741-4BBD-92A1-FB4524CF8536}" type="sibTrans" cxnId="{4B46DEF0-EF3E-4D7E-AF5A-91C9417509E9}">
      <dgm:prSet/>
      <dgm:spPr/>
      <dgm:t>
        <a:bodyPr/>
        <a:lstStyle/>
        <a:p>
          <a:endParaRPr lang="cs-CZ"/>
        </a:p>
      </dgm:t>
    </dgm:pt>
    <dgm:pt modelId="{68F0032F-A405-4543-A10F-4B0FB47E6562}">
      <dgm:prSet phldrT="[Text]"/>
      <dgm:spPr/>
      <dgm:t>
        <a:bodyPr/>
        <a:lstStyle/>
        <a:p>
          <a:r>
            <a:rPr lang="cs-CZ" dirty="0" smtClean="0"/>
            <a:t>larva</a:t>
          </a:r>
          <a:endParaRPr lang="cs-CZ" dirty="0"/>
        </a:p>
      </dgm:t>
    </dgm:pt>
    <dgm:pt modelId="{EE202748-2346-4606-A741-2D7897E68CCC}" type="parTrans" cxnId="{AE4CC3B1-6BE2-4B8D-98E5-C3D9DD33977E}">
      <dgm:prSet/>
      <dgm:spPr/>
      <dgm:t>
        <a:bodyPr/>
        <a:lstStyle/>
        <a:p>
          <a:endParaRPr lang="cs-CZ"/>
        </a:p>
      </dgm:t>
    </dgm:pt>
    <dgm:pt modelId="{B869983F-1E09-47F4-B260-BB236EFB0B25}" type="sibTrans" cxnId="{AE4CC3B1-6BE2-4B8D-98E5-C3D9DD33977E}">
      <dgm:prSet/>
      <dgm:spPr/>
      <dgm:t>
        <a:bodyPr/>
        <a:lstStyle/>
        <a:p>
          <a:endParaRPr lang="cs-CZ"/>
        </a:p>
      </dgm:t>
    </dgm:pt>
    <dgm:pt modelId="{6F1E48A2-4EC4-404A-A543-24A96B62F485}">
      <dgm:prSet phldrT="[Text]"/>
      <dgm:spPr/>
      <dgm:t>
        <a:bodyPr/>
        <a:lstStyle/>
        <a:p>
          <a:r>
            <a:rPr lang="cs-CZ" dirty="0" smtClean="0"/>
            <a:t>dospělec</a:t>
          </a:r>
          <a:endParaRPr lang="cs-CZ" dirty="0"/>
        </a:p>
      </dgm:t>
    </dgm:pt>
    <dgm:pt modelId="{083101CF-99DB-4117-B4E6-740097C3243A}" type="parTrans" cxnId="{FA86F799-416B-46F2-8AA0-1EAB1FF0138A}">
      <dgm:prSet/>
      <dgm:spPr/>
      <dgm:t>
        <a:bodyPr/>
        <a:lstStyle/>
        <a:p>
          <a:endParaRPr lang="cs-CZ"/>
        </a:p>
      </dgm:t>
    </dgm:pt>
    <dgm:pt modelId="{2407B82C-E777-4A13-816C-2AD1F9AB20A0}" type="sibTrans" cxnId="{FA86F799-416B-46F2-8AA0-1EAB1FF0138A}">
      <dgm:prSet/>
      <dgm:spPr/>
      <dgm:t>
        <a:bodyPr/>
        <a:lstStyle/>
        <a:p>
          <a:endParaRPr lang="cs-CZ"/>
        </a:p>
      </dgm:t>
    </dgm:pt>
    <dgm:pt modelId="{1C16C0B8-FFCF-42F4-AFA6-7C37FADEE35D}" type="pres">
      <dgm:prSet presAssocID="{E13E65ED-8CEC-4A68-A8A9-FBA8FF9FDA94}" presName="Name0" presStyleCnt="0">
        <dgm:presLayoutVars>
          <dgm:dir/>
          <dgm:resizeHandles val="exact"/>
        </dgm:presLayoutVars>
      </dgm:prSet>
      <dgm:spPr/>
    </dgm:pt>
    <dgm:pt modelId="{C8E6FC53-15D6-485B-B618-52CD92E37073}" type="pres">
      <dgm:prSet presAssocID="{E13E65ED-8CEC-4A68-A8A9-FBA8FF9FDA94}" presName="arrow" presStyleLbl="bgShp" presStyleIdx="0" presStyleCnt="1" custScaleY="152479"/>
      <dgm:spPr/>
    </dgm:pt>
    <dgm:pt modelId="{C0DAD9FB-7078-4724-95AE-0E63F28D707D}" type="pres">
      <dgm:prSet presAssocID="{E13E65ED-8CEC-4A68-A8A9-FBA8FF9FDA94}" presName="points" presStyleCnt="0"/>
      <dgm:spPr/>
    </dgm:pt>
    <dgm:pt modelId="{AF5962F1-A66A-4FD2-8F43-CFD5D8B9C2BD}" type="pres">
      <dgm:prSet presAssocID="{5CED8FCF-371F-4F00-B090-74AB74F76942}" presName="compositeA" presStyleCnt="0"/>
      <dgm:spPr/>
    </dgm:pt>
    <dgm:pt modelId="{B970BC2B-4ADA-4F3B-BB28-2CD314AAE726}" type="pres">
      <dgm:prSet presAssocID="{5CED8FCF-371F-4F00-B090-74AB74F76942}" presName="textA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99BCCC-1162-4C86-AA2A-0DAF031D116C}" type="pres">
      <dgm:prSet presAssocID="{5CED8FCF-371F-4F00-B090-74AB74F76942}" presName="circleA" presStyleLbl="node1" presStyleIdx="0" presStyleCnt="3"/>
      <dgm:spPr/>
    </dgm:pt>
    <dgm:pt modelId="{23FB9059-64CD-4E70-B159-5B918A0E9A26}" type="pres">
      <dgm:prSet presAssocID="{5CED8FCF-371F-4F00-B090-74AB74F76942}" presName="spaceA" presStyleCnt="0"/>
      <dgm:spPr/>
    </dgm:pt>
    <dgm:pt modelId="{0B09D927-4B88-4CC9-8810-BABDC8CF1E70}" type="pres">
      <dgm:prSet presAssocID="{A98B2F63-E741-4BBD-92A1-FB4524CF8536}" presName="space" presStyleCnt="0"/>
      <dgm:spPr/>
    </dgm:pt>
    <dgm:pt modelId="{D2FF2CF1-A21E-4CDB-B79E-D5BC82533135}" type="pres">
      <dgm:prSet presAssocID="{68F0032F-A405-4543-A10F-4B0FB47E6562}" presName="compositeB" presStyleCnt="0"/>
      <dgm:spPr/>
    </dgm:pt>
    <dgm:pt modelId="{6E9301A5-74F5-4CAD-A293-F2EA9248E692}" type="pres">
      <dgm:prSet presAssocID="{68F0032F-A405-4543-A10F-4B0FB47E6562}" presName="textB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CF8A1A-288E-474B-8163-0CDAEBC3A76A}" type="pres">
      <dgm:prSet presAssocID="{68F0032F-A405-4543-A10F-4B0FB47E6562}" presName="circleB" presStyleLbl="node1" presStyleIdx="1" presStyleCnt="3"/>
      <dgm:spPr/>
    </dgm:pt>
    <dgm:pt modelId="{01D8899E-CEFD-4712-AE66-C32258B10D2A}" type="pres">
      <dgm:prSet presAssocID="{68F0032F-A405-4543-A10F-4B0FB47E6562}" presName="spaceB" presStyleCnt="0"/>
      <dgm:spPr/>
    </dgm:pt>
    <dgm:pt modelId="{E67B0520-4102-4AAB-B2DA-D60949D5ECA1}" type="pres">
      <dgm:prSet presAssocID="{B869983F-1E09-47F4-B260-BB236EFB0B25}" presName="space" presStyleCnt="0"/>
      <dgm:spPr/>
    </dgm:pt>
    <dgm:pt modelId="{90035DC9-59BE-4E84-8C69-B1382468004F}" type="pres">
      <dgm:prSet presAssocID="{6F1E48A2-4EC4-404A-A543-24A96B62F485}" presName="compositeA" presStyleCnt="0"/>
      <dgm:spPr/>
    </dgm:pt>
    <dgm:pt modelId="{83AC2DAE-1459-4189-98FC-73BD348F779C}" type="pres">
      <dgm:prSet presAssocID="{6F1E48A2-4EC4-404A-A543-24A96B62F485}" presName="textA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4EFFE7-210E-4364-B4BC-4E8DFD1FBC7D}" type="pres">
      <dgm:prSet presAssocID="{6F1E48A2-4EC4-404A-A543-24A96B62F485}" presName="circleA" presStyleLbl="node1" presStyleIdx="2" presStyleCnt="3"/>
      <dgm:spPr/>
    </dgm:pt>
    <dgm:pt modelId="{C8B566D2-628F-4E73-A957-76FFC7FD4082}" type="pres">
      <dgm:prSet presAssocID="{6F1E48A2-4EC4-404A-A543-24A96B62F485}" presName="spaceA" presStyleCnt="0"/>
      <dgm:spPr/>
    </dgm:pt>
  </dgm:ptLst>
  <dgm:cxnLst>
    <dgm:cxn modelId="{3D086601-DD23-4E0C-807E-4783717F64C7}" type="presOf" srcId="{68F0032F-A405-4543-A10F-4B0FB47E6562}" destId="{6E9301A5-74F5-4CAD-A293-F2EA9248E692}" srcOrd="0" destOrd="0" presId="urn:microsoft.com/office/officeart/2005/8/layout/hProcess11"/>
    <dgm:cxn modelId="{AE4CC3B1-6BE2-4B8D-98E5-C3D9DD33977E}" srcId="{E13E65ED-8CEC-4A68-A8A9-FBA8FF9FDA94}" destId="{68F0032F-A405-4543-A10F-4B0FB47E6562}" srcOrd="1" destOrd="0" parTransId="{EE202748-2346-4606-A741-2D7897E68CCC}" sibTransId="{B869983F-1E09-47F4-B260-BB236EFB0B25}"/>
    <dgm:cxn modelId="{3EE8581B-C602-406F-885F-A2C1202DA442}" type="presOf" srcId="{6F1E48A2-4EC4-404A-A543-24A96B62F485}" destId="{83AC2DAE-1459-4189-98FC-73BD348F779C}" srcOrd="0" destOrd="0" presId="urn:microsoft.com/office/officeart/2005/8/layout/hProcess11"/>
    <dgm:cxn modelId="{60142B4A-0EB5-4309-8EC5-ABE63EFD2087}" type="presOf" srcId="{E13E65ED-8CEC-4A68-A8A9-FBA8FF9FDA94}" destId="{1C16C0B8-FFCF-42F4-AFA6-7C37FADEE35D}" srcOrd="0" destOrd="0" presId="urn:microsoft.com/office/officeart/2005/8/layout/hProcess11"/>
    <dgm:cxn modelId="{5E253767-E925-4E39-AB50-FB8BD2C74401}" type="presOf" srcId="{5CED8FCF-371F-4F00-B090-74AB74F76942}" destId="{B970BC2B-4ADA-4F3B-BB28-2CD314AAE726}" srcOrd="0" destOrd="0" presId="urn:microsoft.com/office/officeart/2005/8/layout/hProcess11"/>
    <dgm:cxn modelId="{FA86F799-416B-46F2-8AA0-1EAB1FF0138A}" srcId="{E13E65ED-8CEC-4A68-A8A9-FBA8FF9FDA94}" destId="{6F1E48A2-4EC4-404A-A543-24A96B62F485}" srcOrd="2" destOrd="0" parTransId="{083101CF-99DB-4117-B4E6-740097C3243A}" sibTransId="{2407B82C-E777-4A13-816C-2AD1F9AB20A0}"/>
    <dgm:cxn modelId="{4B46DEF0-EF3E-4D7E-AF5A-91C9417509E9}" srcId="{E13E65ED-8CEC-4A68-A8A9-FBA8FF9FDA94}" destId="{5CED8FCF-371F-4F00-B090-74AB74F76942}" srcOrd="0" destOrd="0" parTransId="{BE1A5EB3-7020-4945-9E9A-36984DCE3A1A}" sibTransId="{A98B2F63-E741-4BBD-92A1-FB4524CF8536}"/>
    <dgm:cxn modelId="{405A9C74-7BAB-44C3-BC28-E11199A9C212}" type="presParOf" srcId="{1C16C0B8-FFCF-42F4-AFA6-7C37FADEE35D}" destId="{C8E6FC53-15D6-485B-B618-52CD92E37073}" srcOrd="0" destOrd="0" presId="urn:microsoft.com/office/officeart/2005/8/layout/hProcess11"/>
    <dgm:cxn modelId="{ABD857E0-8D3F-409D-8F79-2490C359B440}" type="presParOf" srcId="{1C16C0B8-FFCF-42F4-AFA6-7C37FADEE35D}" destId="{C0DAD9FB-7078-4724-95AE-0E63F28D707D}" srcOrd="1" destOrd="0" presId="urn:microsoft.com/office/officeart/2005/8/layout/hProcess11"/>
    <dgm:cxn modelId="{20F9272E-EB96-43EF-9559-866D78B33E00}" type="presParOf" srcId="{C0DAD9FB-7078-4724-95AE-0E63F28D707D}" destId="{AF5962F1-A66A-4FD2-8F43-CFD5D8B9C2BD}" srcOrd="0" destOrd="0" presId="urn:microsoft.com/office/officeart/2005/8/layout/hProcess11"/>
    <dgm:cxn modelId="{5CB75C94-91D2-4789-AE1C-EA5B56A90B05}" type="presParOf" srcId="{AF5962F1-A66A-4FD2-8F43-CFD5D8B9C2BD}" destId="{B970BC2B-4ADA-4F3B-BB28-2CD314AAE726}" srcOrd="0" destOrd="0" presId="urn:microsoft.com/office/officeart/2005/8/layout/hProcess11"/>
    <dgm:cxn modelId="{A632CA14-D0CD-49DA-BCEB-CEB66B09B392}" type="presParOf" srcId="{AF5962F1-A66A-4FD2-8F43-CFD5D8B9C2BD}" destId="{F799BCCC-1162-4C86-AA2A-0DAF031D116C}" srcOrd="1" destOrd="0" presId="urn:microsoft.com/office/officeart/2005/8/layout/hProcess11"/>
    <dgm:cxn modelId="{8495C7DC-A733-45A9-9B6B-740720FC9F6B}" type="presParOf" srcId="{AF5962F1-A66A-4FD2-8F43-CFD5D8B9C2BD}" destId="{23FB9059-64CD-4E70-B159-5B918A0E9A26}" srcOrd="2" destOrd="0" presId="urn:microsoft.com/office/officeart/2005/8/layout/hProcess11"/>
    <dgm:cxn modelId="{F646D47F-9C98-4E40-BC3C-D69AEC47DA43}" type="presParOf" srcId="{C0DAD9FB-7078-4724-95AE-0E63F28D707D}" destId="{0B09D927-4B88-4CC9-8810-BABDC8CF1E70}" srcOrd="1" destOrd="0" presId="urn:microsoft.com/office/officeart/2005/8/layout/hProcess11"/>
    <dgm:cxn modelId="{B2C2858D-D9AA-4874-9695-149CBAE5D492}" type="presParOf" srcId="{C0DAD9FB-7078-4724-95AE-0E63F28D707D}" destId="{D2FF2CF1-A21E-4CDB-B79E-D5BC82533135}" srcOrd="2" destOrd="0" presId="urn:microsoft.com/office/officeart/2005/8/layout/hProcess11"/>
    <dgm:cxn modelId="{EA31EC40-101E-4817-99BD-80F55F038AF6}" type="presParOf" srcId="{D2FF2CF1-A21E-4CDB-B79E-D5BC82533135}" destId="{6E9301A5-74F5-4CAD-A293-F2EA9248E692}" srcOrd="0" destOrd="0" presId="urn:microsoft.com/office/officeart/2005/8/layout/hProcess11"/>
    <dgm:cxn modelId="{8B970389-08D3-4FC7-AF94-A47355AD2259}" type="presParOf" srcId="{D2FF2CF1-A21E-4CDB-B79E-D5BC82533135}" destId="{9DCF8A1A-288E-474B-8163-0CDAEBC3A76A}" srcOrd="1" destOrd="0" presId="urn:microsoft.com/office/officeart/2005/8/layout/hProcess11"/>
    <dgm:cxn modelId="{B42DEF15-FC13-43EC-A1BD-6C0E37C35EA0}" type="presParOf" srcId="{D2FF2CF1-A21E-4CDB-B79E-D5BC82533135}" destId="{01D8899E-CEFD-4712-AE66-C32258B10D2A}" srcOrd="2" destOrd="0" presId="urn:microsoft.com/office/officeart/2005/8/layout/hProcess11"/>
    <dgm:cxn modelId="{72D9D489-09CC-40A2-A6FF-23C47D54DA4E}" type="presParOf" srcId="{C0DAD9FB-7078-4724-95AE-0E63F28D707D}" destId="{E67B0520-4102-4AAB-B2DA-D60949D5ECA1}" srcOrd="3" destOrd="0" presId="urn:microsoft.com/office/officeart/2005/8/layout/hProcess11"/>
    <dgm:cxn modelId="{292A712F-D2A4-40C1-A24F-F1BA67D432A6}" type="presParOf" srcId="{C0DAD9FB-7078-4724-95AE-0E63F28D707D}" destId="{90035DC9-59BE-4E84-8C69-B1382468004F}" srcOrd="4" destOrd="0" presId="urn:microsoft.com/office/officeart/2005/8/layout/hProcess11"/>
    <dgm:cxn modelId="{AAB11D39-8E09-4F44-937D-216815D4C572}" type="presParOf" srcId="{90035DC9-59BE-4E84-8C69-B1382468004F}" destId="{83AC2DAE-1459-4189-98FC-73BD348F779C}" srcOrd="0" destOrd="0" presId="urn:microsoft.com/office/officeart/2005/8/layout/hProcess11"/>
    <dgm:cxn modelId="{6CBD62BE-A10C-4040-A007-75676D58E442}" type="presParOf" srcId="{90035DC9-59BE-4E84-8C69-B1382468004F}" destId="{D44EFFE7-210E-4364-B4BC-4E8DFD1FBC7D}" srcOrd="1" destOrd="0" presId="urn:microsoft.com/office/officeart/2005/8/layout/hProcess11"/>
    <dgm:cxn modelId="{2E992510-49E8-4B4C-8F1D-918408557B51}" type="presParOf" srcId="{90035DC9-59BE-4E84-8C69-B1382468004F}" destId="{C8B566D2-628F-4E73-A957-76FFC7FD4082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8E6FC53-15D6-485B-B618-52CD92E37073}">
      <dsp:nvSpPr>
        <dsp:cNvPr id="0" name=""/>
        <dsp:cNvSpPr/>
      </dsp:nvSpPr>
      <dsp:spPr>
        <a:xfrm>
          <a:off x="0" y="747439"/>
          <a:ext cx="7344816" cy="2337320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70BC2B-4ADA-4F3B-BB28-2CD314AAE726}">
      <dsp:nvSpPr>
        <dsp:cNvPr id="0" name=""/>
        <dsp:cNvSpPr/>
      </dsp:nvSpPr>
      <dsp:spPr>
        <a:xfrm>
          <a:off x="3227" y="0"/>
          <a:ext cx="2130283" cy="1532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808" tIns="241808" rIns="241808" bIns="241808" numCol="1" spcCol="1270" anchor="b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vajíčko</a:t>
          </a:r>
          <a:endParaRPr lang="cs-CZ" sz="3400" kern="1200" dirty="0"/>
        </a:p>
      </dsp:txBody>
      <dsp:txXfrm>
        <a:off x="3227" y="0"/>
        <a:ext cx="2130283" cy="1532880"/>
      </dsp:txXfrm>
    </dsp:sp>
    <dsp:sp modelId="{F799BCCC-1162-4C86-AA2A-0DAF031D116C}">
      <dsp:nvSpPr>
        <dsp:cNvPr id="0" name=""/>
        <dsp:cNvSpPr/>
      </dsp:nvSpPr>
      <dsp:spPr>
        <a:xfrm>
          <a:off x="876759" y="1724490"/>
          <a:ext cx="383220" cy="3832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9301A5-74F5-4CAD-A293-F2EA9248E692}">
      <dsp:nvSpPr>
        <dsp:cNvPr id="0" name=""/>
        <dsp:cNvSpPr/>
      </dsp:nvSpPr>
      <dsp:spPr>
        <a:xfrm>
          <a:off x="2240025" y="2299320"/>
          <a:ext cx="2130283" cy="1532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808" tIns="241808" rIns="241808" bIns="241808" numCol="1" spcCol="1270" anchor="t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larva</a:t>
          </a:r>
          <a:endParaRPr lang="cs-CZ" sz="3400" kern="1200" dirty="0"/>
        </a:p>
      </dsp:txBody>
      <dsp:txXfrm>
        <a:off x="2240025" y="2299320"/>
        <a:ext cx="2130283" cy="1532880"/>
      </dsp:txXfrm>
    </dsp:sp>
    <dsp:sp modelId="{9DCF8A1A-288E-474B-8163-0CDAEBC3A76A}">
      <dsp:nvSpPr>
        <dsp:cNvPr id="0" name=""/>
        <dsp:cNvSpPr/>
      </dsp:nvSpPr>
      <dsp:spPr>
        <a:xfrm>
          <a:off x="3113557" y="1724490"/>
          <a:ext cx="383220" cy="3832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AC2DAE-1459-4189-98FC-73BD348F779C}">
      <dsp:nvSpPr>
        <dsp:cNvPr id="0" name=""/>
        <dsp:cNvSpPr/>
      </dsp:nvSpPr>
      <dsp:spPr>
        <a:xfrm>
          <a:off x="4476823" y="0"/>
          <a:ext cx="2130283" cy="1532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808" tIns="241808" rIns="241808" bIns="241808" numCol="1" spcCol="1270" anchor="b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dospělec</a:t>
          </a:r>
          <a:endParaRPr lang="cs-CZ" sz="3400" kern="1200" dirty="0"/>
        </a:p>
      </dsp:txBody>
      <dsp:txXfrm>
        <a:off x="4476823" y="0"/>
        <a:ext cx="2130283" cy="1532880"/>
      </dsp:txXfrm>
    </dsp:sp>
    <dsp:sp modelId="{D44EFFE7-210E-4364-B4BC-4E8DFD1FBC7D}">
      <dsp:nvSpPr>
        <dsp:cNvPr id="0" name=""/>
        <dsp:cNvSpPr/>
      </dsp:nvSpPr>
      <dsp:spPr>
        <a:xfrm>
          <a:off x="5350354" y="1724490"/>
          <a:ext cx="383220" cy="3832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3" Type="http://schemas.microsoft.com/office/2006/relationships/legacyDiagramText" Target="legacyDiagramText3.bin"/><Relationship Id="rId2" Type="http://schemas.microsoft.com/office/2006/relationships/legacyDiagramText" Target="legacyDiagramText2.bin"/><Relationship Id="rId1" Type="http://schemas.microsoft.com/office/2006/relationships/legacyDiagramText" Target="legacyDiagramText1.bin"/><Relationship Id="rId5" Type="http://schemas.microsoft.com/office/2006/relationships/legacyDiagramText" Target="legacyDiagramText5.bin"/><Relationship Id="rId4" Type="http://schemas.microsoft.com/office/2006/relationships/legacyDiagramText" Target="legacyDiagramText4.bin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4075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301625" y="1600200"/>
            <a:ext cx="4194175" cy="44989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94175" cy="44989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EDFFFF-C0EB-4F33-AB30-BFFE7B2E38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4075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625" y="1600200"/>
            <a:ext cx="4194175" cy="44989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194175" cy="44989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ACED84-748F-4D1C-9BF9-ACA135F3CC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4075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301625" y="1600200"/>
            <a:ext cx="4194175" cy="44989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194175" cy="2173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25888"/>
            <a:ext cx="4194175" cy="21732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15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5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BB359D-6943-4C82-A1B2-E29EBD2342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  <p:sldLayoutId id="2147483675" r:id="rId12"/>
    <p:sldLayoutId id="2147483676" r:id="rId13"/>
    <p:sldLayoutId id="2147483677" r:id="rId14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6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Myzus_persicae.jpg" TargetMode="Externa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b/b5/Fidicina_mannifera_MHNT.jpg" TargetMode="Externa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cs.wikipedia.org/wiki/Soubor:Weisse-Fliege.jpg" TargetMode="Externa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idicina_mannifera_MHNT.jpg" TargetMode="External"/><Relationship Id="rId2" Type="http://schemas.openxmlformats.org/officeDocument/2006/relationships/hyperlink" Target="http://cs.wikipedia.org/wiki/Soubor:Myzus_persicae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VY_52_INOVACE_07_1_STEJNOKŘÍDLÍ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Popisování charakteristických znaků. Poznání způsobu obživy a negativního hospodářského významu  vybraných druhů. Rozlišování a pojmenovávání hlavních </a:t>
            </a:r>
            <a:br>
              <a:rPr lang="cs-CZ" sz="1700" dirty="0" smtClean="0"/>
            </a:br>
            <a:r>
              <a:rPr lang="cs-CZ" sz="1700" dirty="0" smtClean="0"/>
              <a:t>    zástupců tohoto řádu.  Uvědomování postavení  zástupců v potravním řetězci. Zápis do sešitu. Závěrečné opakování.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6.B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2.4.2012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</a:t>
            </a:r>
            <a:r>
              <a:rPr lang="cs-CZ" sz="1400" smtClean="0"/>
              <a:t>	</a:t>
            </a:r>
            <a:r>
              <a:rPr lang="cs-CZ" sz="1400" smtClean="0"/>
              <a:t> 2.4.2012 </a:t>
            </a:r>
            <a:r>
              <a:rPr lang="cs-CZ" sz="1400" dirty="0" smtClean="0"/>
              <a:t>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62000" y="1066800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sz="6000" dirty="0" smtClean="0"/>
              <a:t>ŘÁD HMYZU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2514600"/>
            <a:ext cx="6400800" cy="2971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6600" dirty="0" smtClean="0"/>
              <a:t>STEJNOKŘÍDLÍ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4000" dirty="0" smtClean="0"/>
              <a:t>Nově patří spolu s plošticemi do řádu POLOKŘÍDLÍ.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4"/>
          <p:cNvSpPr>
            <a:spLocks noGrp="1" noRot="1" noChangeArrowheads="1"/>
          </p:cNvSpPr>
          <p:nvPr>
            <p:ph type="title"/>
          </p:nvPr>
        </p:nvSpPr>
        <p:spPr>
          <a:xfrm>
            <a:off x="228600" y="304800"/>
            <a:ext cx="8229600" cy="83820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PROČ NÁZEV STEJNOKŘÍDLÍ? </a:t>
            </a:r>
          </a:p>
        </p:txBody>
      </p:sp>
      <p:sp>
        <p:nvSpPr>
          <p:cNvPr id="5127" name="Rectangle 7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301625" y="1600200"/>
            <a:ext cx="4191000" cy="4498975"/>
          </a:xfrm>
        </p:spPr>
        <p:txBody>
          <a:bodyPr/>
          <a:lstStyle/>
          <a:p>
            <a:pPr eaLnBrk="1" hangingPunct="1">
              <a:buFontTx/>
              <a:buChar char="-"/>
              <a:defRPr/>
            </a:pPr>
            <a:r>
              <a:rPr lang="cs-CZ" dirty="0" smtClean="0"/>
              <a:t>MAJÍ 2 PÁRY BLANITÝCH KŘÍDEL, KTERÁ JSOU STEJNĚ VELKÁ I STEJNĚ STAVĚNÁ.</a:t>
            </a:r>
          </a:p>
          <a:p>
            <a:pPr eaLnBrk="1" hangingPunct="1">
              <a:buFontTx/>
              <a:buChar char="-"/>
              <a:defRPr/>
            </a:pPr>
            <a:r>
              <a:rPr lang="cs-CZ" dirty="0" smtClean="0"/>
              <a:t>KŘÍDLA MOHOU I CHYBĚT</a:t>
            </a:r>
          </a:p>
        </p:txBody>
      </p:sp>
      <p:pic>
        <p:nvPicPr>
          <p:cNvPr id="6148" name="Picture 13" descr="Mšice broskvoňová">
            <a:hlinkClick r:id="rId2" tooltip="Mšice broskvoňová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106987" y="1855787"/>
            <a:ext cx="3276600" cy="3987800"/>
          </a:xfrm>
          <a:noFill/>
        </p:spPr>
      </p:pic>
      <p:sp>
        <p:nvSpPr>
          <p:cNvPr id="6149" name="TextovéPole 4"/>
          <p:cNvSpPr txBox="1">
            <a:spLocks noChangeArrowheads="1"/>
          </p:cNvSpPr>
          <p:nvPr/>
        </p:nvSpPr>
        <p:spPr bwMode="auto">
          <a:xfrm>
            <a:off x="7543800" y="5486400"/>
            <a:ext cx="914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 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5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51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" grpId="0"/>
      <p:bldP spid="512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Ústní ústrojí</a:t>
            </a:r>
          </a:p>
        </p:txBody>
      </p:sp>
      <p:sp>
        <p:nvSpPr>
          <p:cNvPr id="9220" name="Rectangle 4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301625" y="1600200"/>
            <a:ext cx="4191000" cy="4498975"/>
          </a:xfrm>
        </p:spPr>
        <p:txBody>
          <a:bodyPr/>
          <a:lstStyle/>
          <a:p>
            <a:pPr eaLnBrk="1" hangingPunct="1">
              <a:buFont typeface="Arial" pitchFamily="34" charset="0"/>
              <a:buNone/>
              <a:defRPr/>
            </a:pPr>
            <a:r>
              <a:rPr lang="cs-CZ" sz="4000" dirty="0" smtClean="0"/>
              <a:t>BODAVĚ SACÍ </a:t>
            </a:r>
          </a:p>
          <a:p>
            <a:pPr eaLnBrk="1" hangingPunct="1">
              <a:buFont typeface="Arial" pitchFamily="34" charset="0"/>
              <a:buNone/>
              <a:defRPr/>
            </a:pPr>
            <a:endParaRPr lang="cs-CZ" sz="4000" dirty="0" smtClean="0"/>
          </a:p>
          <a:p>
            <a:pPr eaLnBrk="1" hangingPunct="1">
              <a:buFont typeface="Arial" pitchFamily="34" charset="0"/>
              <a:buChar char="►"/>
              <a:defRPr/>
            </a:pPr>
            <a:r>
              <a:rPr lang="cs-CZ" sz="3600" dirty="0" smtClean="0"/>
              <a:t>Potrava:</a:t>
            </a:r>
            <a:r>
              <a:rPr lang="cs-CZ" sz="2800" dirty="0" smtClean="0"/>
              <a:t> </a:t>
            </a:r>
          </a:p>
          <a:p>
            <a:pPr eaLnBrk="1" hangingPunct="1">
              <a:buFont typeface="Arial" pitchFamily="34" charset="0"/>
              <a:buChar char="►"/>
              <a:defRPr/>
            </a:pPr>
            <a:endParaRPr lang="cs-CZ" sz="2800" dirty="0" smtClean="0"/>
          </a:p>
          <a:p>
            <a:pPr eaLnBrk="1" hangingPunct="1">
              <a:buFont typeface="Arial" pitchFamily="34" charset="0"/>
              <a:buNone/>
              <a:defRPr/>
            </a:pPr>
            <a:r>
              <a:rPr lang="cs-CZ" sz="4000" dirty="0" smtClean="0"/>
              <a:t>ROSTLINNÉ ŠŤÁVY</a:t>
            </a:r>
          </a:p>
        </p:txBody>
      </p:sp>
      <p:pic>
        <p:nvPicPr>
          <p:cNvPr id="7172" name="Picture 6" descr="mšice (5)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57530" y="1600200"/>
            <a:ext cx="3375514" cy="4498975"/>
          </a:xfrm>
        </p:spPr>
      </p:pic>
      <p:sp>
        <p:nvSpPr>
          <p:cNvPr id="7173" name="TextovéPole 3"/>
          <p:cNvSpPr txBox="1">
            <a:spLocks noChangeArrowheads="1"/>
          </p:cNvSpPr>
          <p:nvPr/>
        </p:nvSpPr>
        <p:spPr bwMode="auto">
          <a:xfrm>
            <a:off x="7696200" y="5638800"/>
            <a:ext cx="8382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Arial" charset="0"/>
              </a:rPr>
              <a:t>Obr.2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2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3200" b="1" dirty="0" smtClean="0"/>
              <a:t>ROZMNOŽOVÁNÍ:</a:t>
            </a:r>
            <a:r>
              <a:rPr lang="cs-CZ" sz="3200" dirty="0" smtClean="0"/>
              <a:t> VÝVIN NEPŘÍMÝ S PROMĚNOU NEDOKONALOU</a:t>
            </a:r>
          </a:p>
        </p:txBody>
      </p:sp>
      <p:sp>
        <p:nvSpPr>
          <p:cNvPr id="1034" name="Text Box 10"/>
          <p:cNvSpPr txBox="1">
            <a:spLocks noChangeArrowheads="1"/>
          </p:cNvSpPr>
          <p:nvPr/>
        </p:nvSpPr>
        <p:spPr bwMode="auto">
          <a:xfrm>
            <a:off x="467544" y="1556792"/>
            <a:ext cx="22098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>
                <a:latin typeface="Arial" charset="0"/>
              </a:rPr>
              <a:t>STÁDIA: </a:t>
            </a:r>
          </a:p>
        </p:txBody>
      </p:sp>
      <p:sp>
        <p:nvSpPr>
          <p:cNvPr id="1035" name="Text Box 11"/>
          <p:cNvSpPr txBox="1">
            <a:spLocks noChangeArrowheads="1"/>
          </p:cNvSpPr>
          <p:nvPr/>
        </p:nvSpPr>
        <p:spPr bwMode="auto">
          <a:xfrm>
            <a:off x="381000" y="6019800"/>
            <a:ext cx="8534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>
                <a:latin typeface="Arial" charset="0"/>
              </a:rPr>
              <a:t>PROMĚNA TRVÁ OD 2 DNŮ DO 17 LET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1115616" y="1628800"/>
          <a:ext cx="7344816" cy="3832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8E6FC53-15D6-485B-B618-52CD92E370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graphicEl>
                                              <a:dgm id="{C8E6FC53-15D6-485B-B618-52CD92E370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graphicEl>
                                              <a:dgm id="{C8E6FC53-15D6-485B-B618-52CD92E370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799BCCC-1162-4C86-AA2A-0DAF031D11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graphicEl>
                                              <a:dgm id="{F799BCCC-1162-4C86-AA2A-0DAF031D11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graphicEl>
                                              <a:dgm id="{F799BCCC-1162-4C86-AA2A-0DAF031D11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970BC2B-4ADA-4F3B-BB28-2CD314AAE7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graphicEl>
                                              <a:dgm id="{B970BC2B-4ADA-4F3B-BB28-2CD314AAE7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graphicEl>
                                              <a:dgm id="{B970BC2B-4ADA-4F3B-BB28-2CD314AAE7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DCF8A1A-288E-474B-8163-0CDAEBC3A7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graphicEl>
                                              <a:dgm id="{9DCF8A1A-288E-474B-8163-0CDAEBC3A7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graphicEl>
                                              <a:dgm id="{9DCF8A1A-288E-474B-8163-0CDAEBC3A7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E9301A5-74F5-4CAD-A293-F2EA9248E6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graphicEl>
                                              <a:dgm id="{6E9301A5-74F5-4CAD-A293-F2EA9248E6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graphicEl>
                                              <a:dgm id="{6E9301A5-74F5-4CAD-A293-F2EA9248E6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44EFFE7-210E-4364-B4BC-4E8DFD1FBC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graphicEl>
                                              <a:dgm id="{D44EFFE7-210E-4364-B4BC-4E8DFD1FBC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graphicEl>
                                              <a:dgm id="{D44EFFE7-210E-4364-B4BC-4E8DFD1FBC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3AC2DAE-1459-4189-98FC-73BD348F77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graphicEl>
                                              <a:dgm id="{83AC2DAE-1459-4189-98FC-73BD348F77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graphicEl>
                                              <a:dgm id="{83AC2DAE-1459-4189-98FC-73BD348F77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034" grpId="0"/>
      <p:bldP spid="1035" grpId="0"/>
      <p:bldGraphic spid="6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podřád: KŘÍSI</a:t>
            </a:r>
          </a:p>
        </p:txBody>
      </p:sp>
      <p:graphicFrame>
        <p:nvGraphicFramePr>
          <p:cNvPr id="2050" name="Organization Chart 6"/>
          <p:cNvGraphicFramePr>
            <a:graphicFrameLocks/>
          </p:cNvGraphicFramePr>
          <p:nvPr>
            <p:ph idx="1"/>
          </p:nvPr>
        </p:nvGraphicFramePr>
        <p:xfrm>
          <a:off x="0" y="1250950"/>
          <a:ext cx="9144000" cy="4722813"/>
        </p:xfrm>
        <a:graphic>
          <a:graphicData uri="http://schemas.openxmlformats.org/drawingml/2006/compatibility">
            <com:legacyDrawing xmlns:com="http://schemas.openxmlformats.org/drawingml/2006/compatibility" spid="_x0000_s102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>
                                            <p:subSp spid="_x0000_s1032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050">
                                            <p:subSp spid="_x0000_s1032"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>
                                            <p:subSp spid="_x0000_s1033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050">
                                            <p:subSp spid="_x0000_s1033"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>
                                            <p:subSp spid="_x0000_s1036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2050">
                                            <p:subSp spid="_x0000_s1036"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>
                                            <p:subSp spid="_x0000_s1034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2050">
                                            <p:subSp spid="_x0000_s1034"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>
                                            <p:subSp spid="_x0000_s1035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2050">
                                            <p:subSp spid="_x0000_s1035"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Dgm spid="2050" grpId="0" bld="breadthByNod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9" name="Rectangle 9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CIKÁDY</a:t>
            </a:r>
          </a:p>
        </p:txBody>
      </p:sp>
      <p:sp>
        <p:nvSpPr>
          <p:cNvPr id="20490" name="Rectangle 10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301625" y="1600200"/>
            <a:ext cx="4191000" cy="4498975"/>
          </a:xfrm>
        </p:spPr>
        <p:txBody>
          <a:bodyPr/>
          <a:lstStyle/>
          <a:p>
            <a:pPr eaLnBrk="1" hangingPunct="1">
              <a:buFont typeface="Arial" pitchFamily="34" charset="0"/>
              <a:buChar char="►"/>
              <a:defRPr/>
            </a:pPr>
            <a:endParaRPr lang="cs-CZ" sz="2800" dirty="0" smtClean="0"/>
          </a:p>
          <a:p>
            <a:pPr eaLnBrk="1" hangingPunct="1">
              <a:buFont typeface="Arial" pitchFamily="34" charset="0"/>
              <a:buChar char="►"/>
              <a:defRPr/>
            </a:pPr>
            <a:r>
              <a:rPr lang="cs-CZ" sz="2800" dirty="0" smtClean="0"/>
              <a:t>Patří mezi nejhlučnější hmyz.</a:t>
            </a:r>
          </a:p>
          <a:p>
            <a:pPr eaLnBrk="1" hangingPunct="1">
              <a:buFont typeface="Arial" pitchFamily="34" charset="0"/>
              <a:buChar char="►"/>
              <a:defRPr/>
            </a:pPr>
            <a:r>
              <a:rPr lang="cs-CZ" sz="2800" dirty="0" smtClean="0"/>
              <a:t>Samečci vydávají charakteristické hlasité </a:t>
            </a:r>
            <a:r>
              <a:rPr lang="cs-CZ" sz="2800" dirty="0" err="1" smtClean="0"/>
              <a:t>cvrkavé</a:t>
            </a:r>
            <a:r>
              <a:rPr lang="cs-CZ" sz="2800" dirty="0" smtClean="0"/>
              <a:t> zvuky pomocí orgánu na zadečku.</a:t>
            </a:r>
          </a:p>
          <a:p>
            <a:pPr eaLnBrk="1" hangingPunct="1">
              <a:buFont typeface="Arial" pitchFamily="34" charset="0"/>
              <a:buChar char="►"/>
              <a:defRPr/>
            </a:pPr>
            <a:r>
              <a:rPr lang="cs-CZ" sz="2800" dirty="0" smtClean="0"/>
              <a:t>Výskyt: u moře.</a:t>
            </a:r>
          </a:p>
        </p:txBody>
      </p:sp>
      <p:pic>
        <p:nvPicPr>
          <p:cNvPr id="8196" name="Picture 8" descr="Soubor:Fidicina mannifera MHNT.jpg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953000" y="1981200"/>
            <a:ext cx="3875088" cy="3713163"/>
          </a:xfrm>
          <a:noFill/>
        </p:spPr>
      </p:pic>
      <p:sp>
        <p:nvSpPr>
          <p:cNvPr id="9221" name="TextovéPole 3"/>
          <p:cNvSpPr txBox="1">
            <a:spLocks noChangeArrowheads="1"/>
          </p:cNvSpPr>
          <p:nvPr/>
        </p:nvSpPr>
        <p:spPr bwMode="auto">
          <a:xfrm>
            <a:off x="8001000" y="5715000"/>
            <a:ext cx="8382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Arial" charset="0"/>
              </a:rPr>
              <a:t>Obr.3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0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04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204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204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9" grpId="0"/>
      <p:bldP spid="20490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PĚNODĚJKY</a:t>
            </a:r>
          </a:p>
        </p:txBody>
      </p:sp>
      <p:pic>
        <p:nvPicPr>
          <p:cNvPr id="10243" name="Picture 5" descr="pěnodějka červená (7)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41450" y="1600200"/>
            <a:ext cx="6261100" cy="4498975"/>
          </a:xfrm>
        </p:spPr>
      </p:pic>
      <p:sp>
        <p:nvSpPr>
          <p:cNvPr id="10244" name="Text Box 6"/>
          <p:cNvSpPr txBox="1">
            <a:spLocks noChangeArrowheads="1"/>
          </p:cNvSpPr>
          <p:nvPr/>
        </p:nvSpPr>
        <p:spPr bwMode="auto">
          <a:xfrm>
            <a:off x="3810000" y="5486400"/>
            <a:ext cx="4724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latin typeface="Arial" charset="0"/>
              </a:rPr>
              <a:t>PĚNODĚJKA ČERVENÁ</a:t>
            </a:r>
          </a:p>
        </p:txBody>
      </p:sp>
      <p:sp>
        <p:nvSpPr>
          <p:cNvPr id="10245" name="TextovéPole 3"/>
          <p:cNvSpPr txBox="1">
            <a:spLocks noChangeArrowheads="1"/>
          </p:cNvSpPr>
          <p:nvPr/>
        </p:nvSpPr>
        <p:spPr bwMode="auto">
          <a:xfrm>
            <a:off x="7010400" y="6019800"/>
            <a:ext cx="8382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Arial" charset="0"/>
              </a:rPr>
              <a:t>Obr.4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6" name="Rectangle 4"/>
          <p:cNvSpPr>
            <a:spLocks noGrp="1" noRot="1" noChangeArrowheads="1"/>
          </p:cNvSpPr>
          <p:nvPr>
            <p:ph type="title"/>
          </p:nvPr>
        </p:nvSpPr>
        <p:spPr>
          <a:xfrm>
            <a:off x="381000" y="404664"/>
            <a:ext cx="8382000" cy="1652736"/>
          </a:xfrm>
        </p:spPr>
        <p:txBody>
          <a:bodyPr>
            <a:normAutofit fontScale="90000"/>
          </a:bodyPr>
          <a:lstStyle/>
          <a:p>
            <a:pPr algn="ctr" eaLnBrk="1" hangingPunct="1">
              <a:defRPr/>
            </a:pPr>
            <a:r>
              <a:rPr lang="cs-CZ" sz="4000" dirty="0" smtClean="0"/>
              <a:t>Pěnodějky kladou vajíčka do pěnových hnízd, která vytvoří slinami. </a:t>
            </a:r>
          </a:p>
        </p:txBody>
      </p:sp>
      <p:pic>
        <p:nvPicPr>
          <p:cNvPr id="10243" name="Picture 7" descr="pěnodějka obecná v akci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05492" y="2455718"/>
            <a:ext cx="4189615" cy="3013364"/>
          </a:xfrm>
        </p:spPr>
      </p:pic>
      <p:pic>
        <p:nvPicPr>
          <p:cNvPr id="10244" name="Picture 10" descr="pěnodějka nejspíš olšová (1)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953000" y="2133600"/>
            <a:ext cx="3395663" cy="4525963"/>
          </a:xfrm>
        </p:spPr>
      </p:pic>
      <p:sp>
        <p:nvSpPr>
          <p:cNvPr id="11269" name="TextovéPole 3"/>
          <p:cNvSpPr txBox="1">
            <a:spLocks noChangeArrowheads="1"/>
          </p:cNvSpPr>
          <p:nvPr/>
        </p:nvSpPr>
        <p:spPr bwMode="auto">
          <a:xfrm>
            <a:off x="7467600" y="6248400"/>
            <a:ext cx="8382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Arial" charset="0"/>
              </a:rPr>
              <a:t>Obr.6</a:t>
            </a:r>
          </a:p>
        </p:txBody>
      </p:sp>
      <p:sp>
        <p:nvSpPr>
          <p:cNvPr id="11270" name="TextovéPole 3"/>
          <p:cNvSpPr txBox="1">
            <a:spLocks noChangeArrowheads="1"/>
          </p:cNvSpPr>
          <p:nvPr/>
        </p:nvSpPr>
        <p:spPr bwMode="auto">
          <a:xfrm>
            <a:off x="3505200" y="5791200"/>
            <a:ext cx="8382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Arial" charset="0"/>
              </a:rPr>
              <a:t>Obr.5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Pěnodějka olšová</a:t>
            </a:r>
          </a:p>
        </p:txBody>
      </p:sp>
      <p:pic>
        <p:nvPicPr>
          <p:cNvPr id="11267" name="Picture 5" descr="pěnodějka olšová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819400" y="1600200"/>
            <a:ext cx="3521075" cy="4498975"/>
          </a:xfrm>
        </p:spPr>
      </p:pic>
      <p:sp>
        <p:nvSpPr>
          <p:cNvPr id="12292" name="TextovéPole 3"/>
          <p:cNvSpPr txBox="1">
            <a:spLocks noChangeArrowheads="1"/>
          </p:cNvSpPr>
          <p:nvPr/>
        </p:nvSpPr>
        <p:spPr bwMode="auto">
          <a:xfrm>
            <a:off x="5638800" y="5638800"/>
            <a:ext cx="8382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Arial" charset="0"/>
              </a:rPr>
              <a:t>Obr.7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MŠICE</a:t>
            </a:r>
          </a:p>
        </p:txBody>
      </p:sp>
      <p:pic>
        <p:nvPicPr>
          <p:cNvPr id="12292" name="Picture 6" descr="mšice (2)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35000" y="1600200"/>
            <a:ext cx="3524250" cy="4498975"/>
          </a:xfrm>
        </p:spPr>
      </p:pic>
      <p:sp>
        <p:nvSpPr>
          <p:cNvPr id="32773" name="Rectangle 5"/>
          <p:cNvSpPr>
            <a:spLocks noGrp="1" noRot="1" noChangeArrowheads="1"/>
          </p:cNvSpPr>
          <p:nvPr>
            <p:ph type="body" sz="half" idx="2"/>
          </p:nvPr>
        </p:nvSpPr>
        <p:spPr>
          <a:xfrm>
            <a:off x="4651375" y="1600200"/>
            <a:ext cx="4191000" cy="4498975"/>
          </a:xfrm>
        </p:spPr>
        <p:txBody>
          <a:bodyPr/>
          <a:lstStyle/>
          <a:p>
            <a:pPr eaLnBrk="1" hangingPunct="1">
              <a:buFont typeface="Arial" pitchFamily="34" charset="0"/>
              <a:buChar char="►"/>
              <a:defRPr/>
            </a:pPr>
            <a:endParaRPr lang="cs-CZ" sz="2800" dirty="0" smtClean="0"/>
          </a:p>
          <a:p>
            <a:pPr algn="ctr" eaLnBrk="1" hangingPunct="1">
              <a:buFont typeface="Arial" pitchFamily="34" charset="0"/>
              <a:buNone/>
              <a:defRPr/>
            </a:pPr>
            <a:r>
              <a:rPr lang="cs-CZ" sz="3600" dirty="0" smtClean="0"/>
              <a:t>Obávaní </a:t>
            </a:r>
          </a:p>
          <a:p>
            <a:pPr algn="ctr" eaLnBrk="1" hangingPunct="1">
              <a:buFont typeface="Arial" pitchFamily="34" charset="0"/>
              <a:buNone/>
              <a:defRPr/>
            </a:pPr>
            <a:r>
              <a:rPr lang="cs-CZ" sz="3600" dirty="0" smtClean="0"/>
              <a:t>a </a:t>
            </a:r>
          </a:p>
          <a:p>
            <a:pPr algn="ctr" eaLnBrk="1" hangingPunct="1">
              <a:buFont typeface="Arial" pitchFamily="34" charset="0"/>
              <a:buNone/>
              <a:defRPr/>
            </a:pPr>
            <a:r>
              <a:rPr lang="cs-CZ" sz="3600" dirty="0" smtClean="0"/>
              <a:t>nepříjemní rostlinní </a:t>
            </a:r>
            <a:r>
              <a:rPr lang="cs-CZ" sz="3600" dirty="0" smtClean="0">
                <a:solidFill>
                  <a:srgbClr val="FF0000"/>
                </a:solidFill>
              </a:rPr>
              <a:t>PARAZITÉ.</a:t>
            </a:r>
          </a:p>
          <a:p>
            <a:pPr algn="ctr" eaLnBrk="1" hangingPunct="1">
              <a:buFont typeface="Arial" pitchFamily="34" charset="0"/>
              <a:buChar char="►"/>
              <a:defRPr/>
            </a:pPr>
            <a:endParaRPr lang="cs-CZ" sz="3600" dirty="0" smtClean="0">
              <a:solidFill>
                <a:srgbClr val="800000"/>
              </a:solidFill>
            </a:endParaRPr>
          </a:p>
        </p:txBody>
      </p:sp>
      <p:sp>
        <p:nvSpPr>
          <p:cNvPr id="13317" name="TextovéPole 3"/>
          <p:cNvSpPr txBox="1">
            <a:spLocks noChangeArrowheads="1"/>
          </p:cNvSpPr>
          <p:nvPr/>
        </p:nvSpPr>
        <p:spPr bwMode="auto">
          <a:xfrm>
            <a:off x="3429000" y="5486400"/>
            <a:ext cx="762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Arial" charset="0"/>
              </a:rPr>
              <a:t>Obr.8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27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/>
      <p:bldP spid="3277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1625" y="404664"/>
            <a:ext cx="8540750" cy="1152128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4000" b="1" dirty="0" smtClean="0"/>
              <a:t>ROZMNOŽOVÁNÍ:</a:t>
            </a:r>
            <a:br>
              <a:rPr lang="cs-CZ" sz="4000" b="1" dirty="0" smtClean="0"/>
            </a:br>
            <a:r>
              <a:rPr lang="cs-CZ" sz="4000" dirty="0" smtClean="0"/>
              <a:t>za rok mají mšice 6 – 16 generací</a:t>
            </a:r>
          </a:p>
        </p:txBody>
      </p:sp>
      <p:pic>
        <p:nvPicPr>
          <p:cNvPr id="13315" name="Picture 7" descr="mšice (3)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710542" y="1600200"/>
            <a:ext cx="3376341" cy="4498975"/>
          </a:xfrm>
        </p:spPr>
      </p:pic>
      <p:sp>
        <p:nvSpPr>
          <p:cNvPr id="38924" name="Rectangle 12"/>
          <p:cNvSpPr>
            <a:spLocks noGrp="1" noRot="1" noChangeArrowheads="1"/>
          </p:cNvSpPr>
          <p:nvPr>
            <p:ph type="body" sz="half" idx="2"/>
          </p:nvPr>
        </p:nvSpPr>
        <p:spPr>
          <a:xfrm>
            <a:off x="4495800" y="1524000"/>
            <a:ext cx="4267200" cy="4525963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buFont typeface="Arial" pitchFamily="34" charset="0"/>
              <a:buNone/>
              <a:defRPr/>
            </a:pPr>
            <a:endParaRPr lang="cs-CZ" sz="2400" dirty="0" smtClean="0"/>
          </a:p>
          <a:p>
            <a:pPr eaLnBrk="1" hangingPunct="1">
              <a:lnSpc>
                <a:spcPct val="90000"/>
              </a:lnSpc>
              <a:buFont typeface="Arial" pitchFamily="34" charset="0"/>
              <a:buNone/>
              <a:defRPr/>
            </a:pPr>
            <a:r>
              <a:rPr lang="cs-CZ" sz="2400" dirty="0" smtClean="0"/>
              <a:t>Rozmnožování má dva cykly:</a:t>
            </a:r>
          </a:p>
          <a:p>
            <a:pPr eaLnBrk="1" hangingPunct="1">
              <a:lnSpc>
                <a:spcPct val="90000"/>
              </a:lnSpc>
              <a:buFont typeface="Arial" pitchFamily="34" charset="0"/>
              <a:buChar char="►"/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POHLAVNÍ</a:t>
            </a:r>
            <a:r>
              <a:rPr lang="cs-CZ" sz="2400" dirty="0" smtClean="0">
                <a:solidFill>
                  <a:schemeClr val="accent2"/>
                </a:solidFill>
              </a:rPr>
              <a:t>:  </a:t>
            </a:r>
            <a:r>
              <a:rPr lang="cs-CZ" sz="2400" dirty="0" smtClean="0"/>
              <a:t>- po oplození klade samička vajíčka, která přezimují. Na jaře se z vajíček vylíhnou okřídlené samičky, které nalétávají na </a:t>
            </a:r>
            <a:r>
              <a:rPr lang="cs-CZ" sz="2400" dirty="0" err="1" smtClean="0"/>
              <a:t>posrost</a:t>
            </a:r>
            <a:r>
              <a:rPr lang="cs-CZ" sz="2400" dirty="0" smtClean="0"/>
              <a:t>.</a:t>
            </a:r>
          </a:p>
          <a:p>
            <a:pPr eaLnBrk="1" hangingPunct="1">
              <a:lnSpc>
                <a:spcPct val="90000"/>
              </a:lnSpc>
              <a:buFont typeface="Arial" pitchFamily="34" charset="0"/>
              <a:buChar char="►"/>
              <a:defRPr/>
            </a:pPr>
            <a:endParaRPr lang="cs-CZ" sz="2400" dirty="0" smtClean="0">
              <a:solidFill>
                <a:srgbClr val="FF0000"/>
              </a:solidFill>
            </a:endParaRPr>
          </a:p>
          <a:p>
            <a:pPr eaLnBrk="1" hangingPunct="1">
              <a:lnSpc>
                <a:spcPct val="90000"/>
              </a:lnSpc>
              <a:buFont typeface="Arial" pitchFamily="34" charset="0"/>
              <a:buChar char="►"/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PARTENOGENETICKÉ </a:t>
            </a:r>
            <a:r>
              <a:rPr lang="cs-CZ" sz="2400" dirty="0" smtClean="0"/>
              <a:t>-      z neoplozených vajíček se líhnou larvy, které nemají křídla.</a:t>
            </a:r>
          </a:p>
        </p:txBody>
      </p:sp>
      <p:sp>
        <p:nvSpPr>
          <p:cNvPr id="14341" name="TextovéPole 3"/>
          <p:cNvSpPr txBox="1">
            <a:spLocks noChangeArrowheads="1"/>
          </p:cNvSpPr>
          <p:nvPr/>
        </p:nvSpPr>
        <p:spPr bwMode="auto">
          <a:xfrm>
            <a:off x="3352800" y="6096000"/>
            <a:ext cx="8001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Arial" charset="0"/>
              </a:rPr>
              <a:t>Obr.9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8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89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89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89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4" grpId="0"/>
      <p:bldP spid="3892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0" name="Rectangle 4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dirty="0" smtClean="0"/>
              <a:t>Obávaným nepřítelem MŠIC</a:t>
            </a:r>
            <a:endParaRPr lang="cs-CZ" sz="4000" dirty="0" smtClean="0">
              <a:solidFill>
                <a:srgbClr val="FF0000"/>
              </a:solidFill>
            </a:endParaRPr>
          </a:p>
        </p:txBody>
      </p:sp>
      <p:pic>
        <p:nvPicPr>
          <p:cNvPr id="14339" name="Picture 6" descr="MC900433911[1]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5436096" y="2204864"/>
            <a:ext cx="2808312" cy="2808312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611560" y="1556792"/>
            <a:ext cx="4194175" cy="4498975"/>
          </a:xfrm>
        </p:spPr>
        <p:txBody>
          <a:bodyPr/>
          <a:lstStyle/>
          <a:p>
            <a:pPr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r>
              <a:rPr lang="cs-CZ" dirty="0" smtClean="0"/>
              <a:t>SLUNÉČKOSEDMITEČNÉ</a:t>
            </a:r>
          </a:p>
          <a:p>
            <a:pPr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r>
              <a:rPr lang="cs-CZ" dirty="0" smtClean="0"/>
              <a:t>VZÁJEMNÝ VZTAH: </a:t>
            </a:r>
          </a:p>
          <a:p>
            <a:pPr>
              <a:defRPr/>
            </a:pPr>
            <a:endParaRPr lang="cs-CZ" dirty="0" smtClean="0"/>
          </a:p>
          <a:p>
            <a:pPr algn="ctr">
              <a:buFont typeface="Arial" charset="0"/>
              <a:buNone/>
              <a:defRPr/>
            </a:pPr>
            <a:r>
              <a:rPr lang="cs-CZ" sz="5400" dirty="0" smtClean="0"/>
              <a:t>PREDACE</a:t>
            </a:r>
            <a:endParaRPr lang="cs-CZ" sz="5400" dirty="0"/>
          </a:p>
        </p:txBody>
      </p:sp>
      <p:sp>
        <p:nvSpPr>
          <p:cNvPr id="15365" name="TextovéPole 3"/>
          <p:cNvSpPr txBox="1">
            <a:spLocks noChangeArrowheads="1"/>
          </p:cNvSpPr>
          <p:nvPr/>
        </p:nvSpPr>
        <p:spPr bwMode="auto">
          <a:xfrm>
            <a:off x="6248400" y="5791200"/>
            <a:ext cx="990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Arial" charset="0"/>
              </a:rPr>
              <a:t>Obr.10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4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0" grpId="0"/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8" name="Rectangle 4"/>
          <p:cNvSpPr>
            <a:spLocks noGrp="1" noRot="1" noChangeArrowheads="1"/>
          </p:cNvSpPr>
          <p:nvPr>
            <p:ph type="title"/>
          </p:nvPr>
        </p:nvSpPr>
        <p:spPr>
          <a:xfrm>
            <a:off x="304800" y="457200"/>
            <a:ext cx="8686800" cy="109959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4000" dirty="0" smtClean="0"/>
              <a:t>Jejich přáteli jsou mravenci -&gt; </a:t>
            </a:r>
            <a:r>
              <a:rPr lang="cs-CZ" sz="4000" dirty="0" smtClean="0">
                <a:solidFill>
                  <a:srgbClr val="FF0000"/>
                </a:solidFill>
              </a:rPr>
              <a:t>SYMBIOTICKÝ VZTAH.</a:t>
            </a:r>
          </a:p>
        </p:txBody>
      </p:sp>
      <p:pic>
        <p:nvPicPr>
          <p:cNvPr id="15363" name="obrázek 1" descr="Popis: C:\Documents and Settings\PC\Dokumenty\mechorosty, kapraďorosty, lišejníky, Rýchory-fotky\P105035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743200" y="1676400"/>
            <a:ext cx="3519488" cy="4498975"/>
          </a:xfrm>
          <a:noFill/>
        </p:spPr>
      </p:pic>
      <p:sp>
        <p:nvSpPr>
          <p:cNvPr id="15364" name="Text Box 7"/>
          <p:cNvSpPr txBox="1">
            <a:spLocks noChangeArrowheads="1"/>
          </p:cNvSpPr>
          <p:nvPr/>
        </p:nvSpPr>
        <p:spPr bwMode="auto">
          <a:xfrm>
            <a:off x="304800" y="2286000"/>
            <a:ext cx="2514600" cy="204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>
                <a:latin typeface="Arial" charset="0"/>
              </a:rPr>
              <a:t>Mšice mravencovi dávají medovici.</a:t>
            </a:r>
          </a:p>
        </p:txBody>
      </p:sp>
      <p:sp>
        <p:nvSpPr>
          <p:cNvPr id="15365" name="Text Box 8"/>
          <p:cNvSpPr txBox="1">
            <a:spLocks noChangeArrowheads="1"/>
          </p:cNvSpPr>
          <p:nvPr/>
        </p:nvSpPr>
        <p:spPr bwMode="auto">
          <a:xfrm>
            <a:off x="6553200" y="2286000"/>
            <a:ext cx="2590800" cy="308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>
                <a:latin typeface="Arial" charset="0"/>
              </a:rPr>
              <a:t>Mravenci mšice chrání před predátory, hlavně před slunéčkem sedmitečným.</a:t>
            </a:r>
          </a:p>
        </p:txBody>
      </p:sp>
      <p:sp>
        <p:nvSpPr>
          <p:cNvPr id="16390" name="TextovéPole 3"/>
          <p:cNvSpPr txBox="1">
            <a:spLocks noChangeArrowheads="1"/>
          </p:cNvSpPr>
          <p:nvPr/>
        </p:nvSpPr>
        <p:spPr bwMode="auto">
          <a:xfrm>
            <a:off x="5562600" y="6172200"/>
            <a:ext cx="990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Arial" charset="0"/>
              </a:rPr>
              <a:t>Obr.11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6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8" grpId="0"/>
      <p:bldP spid="15364" grpId="0"/>
      <p:bldP spid="1536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10" name="Rectangle 6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MEDOVICE</a:t>
            </a:r>
          </a:p>
        </p:txBody>
      </p:sp>
      <p:sp>
        <p:nvSpPr>
          <p:cNvPr id="47107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301625" y="1600200"/>
            <a:ext cx="4191000" cy="4498975"/>
          </a:xfrm>
        </p:spPr>
        <p:txBody>
          <a:bodyPr/>
          <a:lstStyle/>
          <a:p>
            <a:pPr eaLnBrk="1" hangingPunct="1">
              <a:buFont typeface="Arial" pitchFamily="34" charset="0"/>
              <a:buChar char="►"/>
              <a:defRPr/>
            </a:pPr>
            <a:r>
              <a:rPr lang="cs-CZ" sz="2800" dirty="0" smtClean="0"/>
              <a:t>Mšice vysávají z rostliny více šťávy, než jsou schopné strávit, nevyužitá  je vylučována jako MEDOVICE.</a:t>
            </a:r>
          </a:p>
          <a:p>
            <a:pPr eaLnBrk="1" hangingPunct="1">
              <a:buFont typeface="Arial" pitchFamily="34" charset="0"/>
              <a:buChar char="►"/>
              <a:defRPr/>
            </a:pPr>
            <a:endParaRPr lang="cs-CZ" sz="2800" dirty="0" smtClean="0"/>
          </a:p>
          <a:p>
            <a:pPr eaLnBrk="1" hangingPunct="1">
              <a:buFont typeface="Arial" pitchFamily="34" charset="0"/>
              <a:buChar char="►"/>
              <a:defRPr/>
            </a:pPr>
            <a:r>
              <a:rPr lang="cs-CZ" sz="2800" dirty="0" smtClean="0"/>
              <a:t>Medovici sbírají včely a mravenci.</a:t>
            </a:r>
          </a:p>
        </p:txBody>
      </p:sp>
      <p:pic>
        <p:nvPicPr>
          <p:cNvPr id="16388" name="Picture 9" descr="MC900346893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5831802" y="2103914"/>
            <a:ext cx="1826971" cy="1165860"/>
          </a:xfrm>
        </p:spPr>
      </p:pic>
      <p:pic>
        <p:nvPicPr>
          <p:cNvPr id="16389" name="Picture 10" descr="MC900438018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638800" y="3886200"/>
            <a:ext cx="2270125" cy="2173288"/>
          </a:xfrm>
        </p:spPr>
      </p:pic>
      <p:sp>
        <p:nvSpPr>
          <p:cNvPr id="17414" name="TextovéPole 3"/>
          <p:cNvSpPr txBox="1">
            <a:spLocks noChangeArrowheads="1"/>
          </p:cNvSpPr>
          <p:nvPr/>
        </p:nvSpPr>
        <p:spPr bwMode="auto">
          <a:xfrm>
            <a:off x="7315200" y="3200400"/>
            <a:ext cx="914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Arial" charset="0"/>
              </a:rPr>
              <a:t>Obr.12</a:t>
            </a:r>
          </a:p>
        </p:txBody>
      </p:sp>
      <p:sp>
        <p:nvSpPr>
          <p:cNvPr id="17415" name="TextovéPole 3"/>
          <p:cNvSpPr txBox="1">
            <a:spLocks noChangeArrowheads="1"/>
          </p:cNvSpPr>
          <p:nvPr/>
        </p:nvSpPr>
        <p:spPr bwMode="auto">
          <a:xfrm>
            <a:off x="7315200" y="5715000"/>
            <a:ext cx="10287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Arial" charset="0"/>
              </a:rPr>
              <a:t>Obr.13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7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10" grpId="0"/>
      <p:bldP spid="47107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8" name="Rectangle 4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4000" smtClean="0"/>
              <a:t>MŠICE na růži – okřídlená i bezkřídlá forma.</a:t>
            </a:r>
          </a:p>
        </p:txBody>
      </p:sp>
      <p:pic>
        <p:nvPicPr>
          <p:cNvPr id="18435" name="Picture 6" descr="mšice na růži, okřídlená i bezkřídlá stádia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16380" y="1568551"/>
            <a:ext cx="6263640" cy="4497185"/>
          </a:xfrm>
        </p:spPr>
      </p:pic>
      <p:sp>
        <p:nvSpPr>
          <p:cNvPr id="18436" name="TextovéPole 3"/>
          <p:cNvSpPr txBox="1">
            <a:spLocks noChangeArrowheads="1"/>
          </p:cNvSpPr>
          <p:nvPr/>
        </p:nvSpPr>
        <p:spPr bwMode="auto">
          <a:xfrm>
            <a:off x="7010400" y="6172200"/>
            <a:ext cx="990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Arial" charset="0"/>
              </a:rPr>
              <a:t>Obr.14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6" name="Rectangle 4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Druh: mšice bezová </a:t>
            </a:r>
          </a:p>
        </p:txBody>
      </p:sp>
      <p:pic>
        <p:nvPicPr>
          <p:cNvPr id="19459" name="Picture 6" descr="mšice bezová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39863" y="1600200"/>
            <a:ext cx="6264275" cy="4498975"/>
          </a:xfrm>
        </p:spPr>
      </p:pic>
      <p:sp>
        <p:nvSpPr>
          <p:cNvPr id="19460" name="TextovéPole 3"/>
          <p:cNvSpPr txBox="1">
            <a:spLocks noChangeArrowheads="1"/>
          </p:cNvSpPr>
          <p:nvPr/>
        </p:nvSpPr>
        <p:spPr bwMode="auto">
          <a:xfrm>
            <a:off x="7010400" y="6172200"/>
            <a:ext cx="990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Arial" charset="0"/>
              </a:rPr>
              <a:t>Obr.15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MOLICE</a:t>
            </a:r>
          </a:p>
        </p:txBody>
      </p:sp>
      <p:sp>
        <p:nvSpPr>
          <p:cNvPr id="52232" name="Rectangle 8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301625" y="1600200"/>
            <a:ext cx="4191000" cy="4498975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 typeface="Arial" pitchFamily="34" charset="0"/>
              <a:buChar char="►"/>
              <a:defRPr/>
            </a:pPr>
            <a:endParaRPr lang="cs-CZ" sz="3600" dirty="0" smtClean="0"/>
          </a:p>
          <a:p>
            <a:pPr algn="ctr" eaLnBrk="1" hangingPunct="1">
              <a:lnSpc>
                <a:spcPct val="90000"/>
              </a:lnSpc>
              <a:buFont typeface="Arial" pitchFamily="34" charset="0"/>
              <a:buChar char="►"/>
              <a:defRPr/>
            </a:pPr>
            <a:r>
              <a:rPr lang="cs-CZ" sz="3600" dirty="0" smtClean="0"/>
              <a:t>Sáním poškozují rostlinná PLETIVA</a:t>
            </a:r>
          </a:p>
          <a:p>
            <a:pPr algn="ctr" eaLnBrk="1" hangingPunct="1">
              <a:lnSpc>
                <a:spcPct val="90000"/>
              </a:lnSpc>
              <a:buFont typeface="Arial" charset="0"/>
              <a:buNone/>
              <a:defRPr/>
            </a:pPr>
            <a:endParaRPr lang="cs-CZ" sz="3600" dirty="0" smtClean="0"/>
          </a:p>
          <a:p>
            <a:pPr algn="ctr" eaLnBrk="1" hangingPunct="1">
              <a:lnSpc>
                <a:spcPct val="90000"/>
              </a:lnSpc>
              <a:buFont typeface="Arial" pitchFamily="34" charset="0"/>
              <a:buChar char="►"/>
              <a:defRPr/>
            </a:pPr>
            <a:r>
              <a:rPr lang="cs-CZ" sz="3600" dirty="0" smtClean="0"/>
              <a:t>ŠKŮDCI. </a:t>
            </a:r>
          </a:p>
          <a:p>
            <a:pPr algn="ctr" eaLnBrk="1" hangingPunct="1">
              <a:lnSpc>
                <a:spcPct val="90000"/>
              </a:lnSpc>
              <a:buFont typeface="Arial" charset="0"/>
              <a:buNone/>
              <a:defRPr/>
            </a:pPr>
            <a:endParaRPr lang="cs-CZ" sz="3600" dirty="0" smtClean="0"/>
          </a:p>
        </p:txBody>
      </p:sp>
      <p:pic>
        <p:nvPicPr>
          <p:cNvPr id="19460" name="Picture 7" descr="Molice skleníková">
            <a:hlinkClick r:id="rId2" tooltip="Molice skleníková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573588" y="1765300"/>
            <a:ext cx="3873500" cy="3713163"/>
          </a:xfrm>
          <a:noFill/>
        </p:spPr>
      </p:pic>
      <p:sp>
        <p:nvSpPr>
          <p:cNvPr id="20485" name="TextovéPole 3"/>
          <p:cNvSpPr txBox="1">
            <a:spLocks noChangeArrowheads="1"/>
          </p:cNvSpPr>
          <p:nvPr/>
        </p:nvSpPr>
        <p:spPr bwMode="auto">
          <a:xfrm>
            <a:off x="7467600" y="55626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Arial" charset="0"/>
              </a:rPr>
              <a:t>Obr.16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2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522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522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6" grpId="0"/>
      <p:bldP spid="52232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OCHRANA PŘED ŠKŮDCI.</a:t>
            </a:r>
          </a:p>
        </p:txBody>
      </p:sp>
      <p:sp>
        <p:nvSpPr>
          <p:cNvPr id="54275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Arial" pitchFamily="34" charset="0"/>
              <a:buChar char="►"/>
              <a:defRPr/>
            </a:pPr>
            <a:r>
              <a:rPr lang="cs-CZ" sz="2800" dirty="0" smtClean="0"/>
              <a:t>Mezi významné škůdce patří druhy mšic, puklic a molic.</a:t>
            </a:r>
          </a:p>
          <a:p>
            <a:pPr eaLnBrk="1" hangingPunct="1">
              <a:lnSpc>
                <a:spcPct val="90000"/>
              </a:lnSpc>
              <a:buFont typeface="Arial" pitchFamily="34" charset="0"/>
              <a:buChar char="►"/>
              <a:defRPr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eaLnBrk="1" hangingPunct="1">
              <a:lnSpc>
                <a:spcPct val="90000"/>
              </a:lnSpc>
              <a:buFont typeface="Arial" pitchFamily="34" charset="0"/>
              <a:buChar char="►"/>
              <a:defRPr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algn="ctr" eaLnBrk="1" hangingPunct="1">
              <a:lnSpc>
                <a:spcPct val="90000"/>
              </a:lnSpc>
              <a:buFont typeface="Arial" pitchFamily="34" charset="0"/>
              <a:buChar char="►"/>
              <a:defRPr/>
            </a:pPr>
            <a:r>
              <a:rPr lang="cs-CZ" sz="4400" b="1" dirty="0" smtClean="0">
                <a:solidFill>
                  <a:srgbClr val="FF0000"/>
                </a:solidFill>
              </a:rPr>
              <a:t>insekticidní přípravky</a:t>
            </a:r>
            <a:endParaRPr lang="cs-CZ" sz="4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4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4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4" grpId="0"/>
      <p:bldP spid="5427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6"/>
          <p:cNvSpPr>
            <a:spLocks noChangeArrowheads="1"/>
          </p:cNvSpPr>
          <p:nvPr/>
        </p:nvSpPr>
        <p:spPr bwMode="auto">
          <a:xfrm>
            <a:off x="555625" y="768350"/>
            <a:ext cx="7562850" cy="471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600">
                <a:latin typeface="Arial" charset="0"/>
                <a:cs typeface="Arial" charset="0"/>
              </a:rPr>
              <a:t>Zápis do sešitů: </a:t>
            </a:r>
          </a:p>
          <a:p>
            <a:r>
              <a:rPr lang="cs-CZ" sz="2400">
                <a:latin typeface="Arial" charset="0"/>
                <a:ea typeface="Calibri" pitchFamily="34" charset="0"/>
                <a:cs typeface="Arial" charset="0"/>
              </a:rPr>
              <a:t>2. ŘÁD:  </a:t>
            </a:r>
            <a:r>
              <a:rPr lang="cs-CZ" sz="2400">
                <a:solidFill>
                  <a:srgbClr val="FF0000"/>
                </a:solidFill>
                <a:latin typeface="Arial" charset="0"/>
                <a:ea typeface="Calibri" pitchFamily="34" charset="0"/>
                <a:cs typeface="Arial" charset="0"/>
              </a:rPr>
              <a:t>STEJNOKŘÍDLÍ</a:t>
            </a:r>
            <a:endParaRPr lang="cs-CZ" sz="2400">
              <a:solidFill>
                <a:srgbClr val="FF0000"/>
              </a:solidFill>
              <a:latin typeface="Arial" charset="0"/>
            </a:endParaRPr>
          </a:p>
          <a:p>
            <a:pPr eaLnBrk="0" hangingPunct="0"/>
            <a:r>
              <a:rPr lang="cs-CZ" sz="2400">
                <a:latin typeface="Arial" charset="0"/>
                <a:cs typeface="Calibri" pitchFamily="34" charset="0"/>
              </a:rPr>
              <a:t>- mají stejně velké a stejně stavěné 2 páry blanitých křídel</a:t>
            </a:r>
            <a:endParaRPr lang="cs-CZ" sz="2400">
              <a:latin typeface="Arial" charset="0"/>
            </a:endParaRPr>
          </a:p>
          <a:p>
            <a:pPr eaLnBrk="0" hangingPunct="0"/>
            <a:r>
              <a:rPr lang="cs-CZ" sz="2400" u="sng">
                <a:latin typeface="Arial" charset="0"/>
                <a:cs typeface="Calibri" pitchFamily="34" charset="0"/>
              </a:rPr>
              <a:t>ústní ústrojí</a:t>
            </a:r>
            <a:r>
              <a:rPr lang="cs-CZ" sz="2400">
                <a:latin typeface="Arial" charset="0"/>
                <a:cs typeface="Calibri" pitchFamily="34" charset="0"/>
              </a:rPr>
              <a:t>: bodavě sací</a:t>
            </a:r>
            <a:endParaRPr lang="cs-CZ" sz="2400">
              <a:latin typeface="Arial" charset="0"/>
            </a:endParaRPr>
          </a:p>
          <a:p>
            <a:pPr eaLnBrk="0" hangingPunct="0"/>
            <a:r>
              <a:rPr lang="cs-CZ" sz="2400" u="sng">
                <a:latin typeface="Arial" charset="0"/>
                <a:cs typeface="Calibri" pitchFamily="34" charset="0"/>
              </a:rPr>
              <a:t>potrava:</a:t>
            </a:r>
            <a:r>
              <a:rPr lang="cs-CZ" sz="2400">
                <a:latin typeface="Arial" charset="0"/>
                <a:cs typeface="Calibri" pitchFamily="34" charset="0"/>
              </a:rPr>
              <a:t> rostlinné šťávy</a:t>
            </a:r>
            <a:endParaRPr lang="cs-CZ" sz="2400">
              <a:latin typeface="Arial" charset="0"/>
            </a:endParaRPr>
          </a:p>
          <a:p>
            <a:pPr eaLnBrk="0" hangingPunct="0"/>
            <a:r>
              <a:rPr lang="cs-CZ" sz="2400" b="1">
                <a:latin typeface="Arial" charset="0"/>
                <a:cs typeface="Calibri" pitchFamily="34" charset="0"/>
              </a:rPr>
              <a:t>podřád: KŘÍSY</a:t>
            </a:r>
            <a:endParaRPr lang="cs-CZ" sz="2400">
              <a:latin typeface="Arial" charset="0"/>
            </a:endParaRPr>
          </a:p>
          <a:p>
            <a:pPr eaLnBrk="0" hangingPunct="0"/>
            <a:r>
              <a:rPr lang="cs-CZ" sz="2400" u="sng">
                <a:latin typeface="Arial" charset="0"/>
                <a:cs typeface="Arial" charset="0"/>
              </a:rPr>
              <a:t>Podčeledi:</a:t>
            </a:r>
            <a:r>
              <a:rPr lang="cs-CZ" sz="2400">
                <a:latin typeface="Arial" charset="0"/>
                <a:cs typeface="Calibri" pitchFamily="34" charset="0"/>
              </a:rPr>
              <a:t> cikády</a:t>
            </a:r>
            <a:r>
              <a:rPr lang="cs-CZ" sz="2400">
                <a:latin typeface="Arial" charset="0"/>
                <a:cs typeface="Arial" charset="0"/>
              </a:rPr>
              <a:t>,</a:t>
            </a:r>
            <a:r>
              <a:rPr lang="cs-CZ" sz="2400">
                <a:latin typeface="Arial" charset="0"/>
                <a:cs typeface="Calibri" pitchFamily="34" charset="0"/>
              </a:rPr>
              <a:t> pěnodějky</a:t>
            </a:r>
            <a:r>
              <a:rPr lang="cs-CZ" sz="2400">
                <a:latin typeface="Arial" charset="0"/>
                <a:cs typeface="Arial" charset="0"/>
              </a:rPr>
              <a:t>, molice, mšice</a:t>
            </a:r>
            <a:endParaRPr lang="cs-CZ" sz="2400">
              <a:latin typeface="Arial" charset="0"/>
            </a:endParaRPr>
          </a:p>
          <a:p>
            <a:pPr eaLnBrk="0" hangingPunct="0"/>
            <a:r>
              <a:rPr lang="cs-CZ" sz="2400">
                <a:latin typeface="Arial" charset="0"/>
                <a:cs typeface="Calibri" pitchFamily="34" charset="0"/>
              </a:rPr>
              <a:t>-  obávaní a nepříjemní </a:t>
            </a:r>
            <a:r>
              <a:rPr lang="cs-CZ" sz="2400" u="sng">
                <a:latin typeface="Arial" charset="0"/>
                <a:cs typeface="Calibri" pitchFamily="34" charset="0"/>
              </a:rPr>
              <a:t>parazité</a:t>
            </a:r>
            <a:r>
              <a:rPr lang="cs-CZ" sz="2400">
                <a:latin typeface="Arial" charset="0"/>
                <a:cs typeface="Calibri" pitchFamily="34" charset="0"/>
              </a:rPr>
              <a:t> rostlin</a:t>
            </a:r>
            <a:endParaRPr lang="cs-CZ" sz="2400">
              <a:latin typeface="Arial" charset="0"/>
            </a:endParaRPr>
          </a:p>
          <a:p>
            <a:pPr eaLnBrk="0" hangingPunct="0"/>
            <a:r>
              <a:rPr lang="cs-CZ" sz="2400">
                <a:latin typeface="Arial" charset="0"/>
                <a:cs typeface="Calibri" pitchFamily="34" charset="0"/>
              </a:rPr>
              <a:t>- časté přemnožení, jejich přirozeným nepřítelem je slunéčko sedmitečné</a:t>
            </a:r>
            <a:endParaRPr lang="cs-CZ" sz="2400">
              <a:latin typeface="Arial" charset="0"/>
            </a:endParaRPr>
          </a:p>
          <a:p>
            <a:pPr eaLnBrk="0" hangingPunct="0"/>
            <a:r>
              <a:rPr lang="cs-CZ" sz="2400">
                <a:latin typeface="Arial" charset="0"/>
                <a:cs typeface="Calibri" pitchFamily="34" charset="0"/>
              </a:rPr>
              <a:t>- nepřítelem slunéčka, ale přítelem mšic jsou mravenci</a:t>
            </a:r>
            <a:endParaRPr lang="cs-CZ" sz="2400">
              <a:latin typeface="Arial" charset="0"/>
            </a:endParaRPr>
          </a:p>
          <a:p>
            <a:pPr eaLnBrk="0" hangingPunct="0"/>
            <a:endParaRPr lang="cs-CZ" sz="2400">
              <a:latin typeface="Arial" charset="0"/>
            </a:endParaRPr>
          </a:p>
        </p:txBody>
      </p:sp>
      <p:sp>
        <p:nvSpPr>
          <p:cNvPr id="22531" name="Rectangle 7"/>
          <p:cNvSpPr>
            <a:spLocks noChangeArrowheads="1"/>
          </p:cNvSpPr>
          <p:nvPr/>
        </p:nvSpPr>
        <p:spPr bwMode="auto">
          <a:xfrm>
            <a:off x="457200" y="5181600"/>
            <a:ext cx="837247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400" u="sng">
                <a:latin typeface="Arial" charset="0"/>
                <a:ea typeface="Calibri" pitchFamily="34" charset="0"/>
                <a:cs typeface="Arial" charset="0"/>
              </a:rPr>
              <a:t>Druhy</a:t>
            </a:r>
            <a:r>
              <a:rPr lang="cs-CZ" sz="2400">
                <a:latin typeface="Arial" charset="0"/>
                <a:ea typeface="Calibri" pitchFamily="34" charset="0"/>
                <a:cs typeface="Arial" charset="0"/>
              </a:rPr>
              <a:t>: vlnatka krvavá (jabloň), puklice švestková (švestky), molice skleníková, mšice bezová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Závěrečné opakování:</a:t>
            </a:r>
          </a:p>
        </p:txBody>
      </p:sp>
      <p:sp>
        <p:nvSpPr>
          <p:cNvPr id="57347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>
              <a:buFont typeface="Arial" pitchFamily="34" charset="0"/>
              <a:buAutoNum type="arabicPeriod"/>
              <a:defRPr/>
            </a:pPr>
            <a:r>
              <a:rPr lang="cs-CZ" dirty="0" smtClean="0"/>
              <a:t>Jaké ústní ústrojí má stejnokřídlí hmyz?</a:t>
            </a:r>
          </a:p>
          <a:p>
            <a:pPr marL="609600" indent="-609600" eaLnBrk="1" hangingPunct="1">
              <a:buFontTx/>
              <a:buAutoNum type="arabicPeriod"/>
              <a:defRPr/>
            </a:pPr>
            <a:r>
              <a:rPr lang="cs-CZ" dirty="0" smtClean="0"/>
              <a:t>Jak se stejnokřídlí hmyz rozmnožuje? </a:t>
            </a:r>
          </a:p>
          <a:p>
            <a:pPr marL="609600" indent="-609600" eaLnBrk="1" hangingPunct="1">
              <a:buFontTx/>
              <a:buAutoNum type="arabicPeriod"/>
              <a:defRPr/>
            </a:pPr>
            <a:r>
              <a:rPr lang="cs-CZ" dirty="0" smtClean="0"/>
              <a:t>Kam mšice a molice patří v potravním řetězci? </a:t>
            </a:r>
          </a:p>
          <a:p>
            <a:pPr marL="609600" indent="-609600" eaLnBrk="1" hangingPunct="1">
              <a:buFontTx/>
              <a:buAutoNum type="arabicPeriod"/>
              <a:defRPr/>
            </a:pPr>
            <a:r>
              <a:rPr lang="cs-CZ" dirty="0" smtClean="0"/>
              <a:t>Vyjmenuj 3 druhy stejnokřídlého hmyzu.</a:t>
            </a:r>
          </a:p>
          <a:p>
            <a:pPr marL="609600" indent="-609600" eaLnBrk="1" hangingPunct="1">
              <a:buFontTx/>
              <a:buAutoNum type="arabicPeriod"/>
              <a:defRPr/>
            </a:pPr>
            <a:r>
              <a:rPr lang="cs-CZ" dirty="0" smtClean="0"/>
              <a:t>Kam klade vajíčka pěnodějka? </a:t>
            </a:r>
          </a:p>
          <a:p>
            <a:pPr marL="609600" indent="-609600" eaLnBrk="1" hangingPunct="1">
              <a:buFontTx/>
              <a:buAutoNum type="arabicPeriod"/>
              <a:defRPr/>
            </a:pPr>
            <a:r>
              <a:rPr lang="cs-CZ" dirty="0" smtClean="0"/>
              <a:t>Vyjmenuj všechny vzájemné vztahy mezi rostlinou, mšicí, slunéčkem a mravencem. </a:t>
            </a:r>
          </a:p>
          <a:p>
            <a:pPr marL="609600" indent="-609600" eaLnBrk="1" hangingPunct="1">
              <a:buFont typeface="Arial" pitchFamily="34" charset="0"/>
              <a:buAutoNum type="arabicPeriod"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7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57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573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573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6" grpId="0"/>
      <p:bldP spid="57347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Řešení závěrečného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2800" dirty="0" smtClean="0"/>
              <a:t>1. bodavě sací</a:t>
            </a:r>
          </a:p>
          <a:p>
            <a:pPr>
              <a:defRPr/>
            </a:pPr>
            <a:r>
              <a:rPr lang="cs-CZ" sz="2800" dirty="0" smtClean="0"/>
              <a:t>2. vývinem nepřímým s proměnou nedokonalou</a:t>
            </a:r>
          </a:p>
          <a:p>
            <a:pPr>
              <a:defRPr/>
            </a:pPr>
            <a:r>
              <a:rPr lang="cs-CZ" sz="2800" dirty="0" smtClean="0"/>
              <a:t>3. konzumenty – parazity</a:t>
            </a:r>
          </a:p>
          <a:p>
            <a:pPr>
              <a:defRPr/>
            </a:pPr>
            <a:r>
              <a:rPr lang="cs-CZ" sz="2800" dirty="0" smtClean="0"/>
              <a:t>4. cikáda, molice, mšice</a:t>
            </a:r>
          </a:p>
          <a:p>
            <a:pPr>
              <a:defRPr/>
            </a:pPr>
            <a:r>
              <a:rPr lang="cs-CZ" sz="2800" dirty="0" smtClean="0"/>
              <a:t>5. do hnízd z pěny</a:t>
            </a:r>
          </a:p>
          <a:p>
            <a:pPr>
              <a:defRPr/>
            </a:pPr>
            <a:r>
              <a:rPr lang="cs-CZ" sz="2800" dirty="0" smtClean="0"/>
              <a:t>6. parazitismus, predace, symbióza</a:t>
            </a:r>
          </a:p>
          <a:p>
            <a:pPr>
              <a:buFont typeface="Arial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Použité zdroje: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cs-CZ" sz="2000" dirty="0" smtClean="0"/>
              <a:t>/</a:t>
            </a:r>
            <a:r>
              <a:rPr lang="cs-CZ" sz="1200" dirty="0" smtClean="0"/>
              <a:t>cit.2012-04-01/. Dostupný pod licencí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 na WWW: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1200" dirty="0" smtClean="0"/>
              <a:t>Obr.1 - </a:t>
            </a:r>
            <a:r>
              <a:rPr lang="cs-CZ" sz="1200" dirty="0" smtClean="0">
                <a:hlinkClick r:id="rId2"/>
              </a:rPr>
              <a:t>http://cs.wikipedia.org/wiki/Soubor:Myzus_persicae.jpg</a:t>
            </a:r>
            <a:endParaRPr lang="cs-CZ" sz="1200" dirty="0" smtClean="0"/>
          </a:p>
          <a:p>
            <a:pPr eaLnBrk="1" hangingPunct="1">
              <a:buFont typeface="Arial" charset="0"/>
              <a:buNone/>
              <a:defRPr/>
            </a:pPr>
            <a:r>
              <a:rPr lang="cs-CZ" sz="1200" dirty="0" smtClean="0"/>
              <a:t>Obr.3 - </a:t>
            </a:r>
            <a:r>
              <a:rPr lang="cs-CZ" sz="1200" dirty="0" smtClean="0">
                <a:hlinkClick r:id="rId3"/>
              </a:rPr>
              <a:t>http://cs.wikipedia.org/wiki/Soubor:Fidicina_mannifera_MHNT.jpg</a:t>
            </a:r>
            <a:endParaRPr lang="cs-CZ" sz="1200" dirty="0" smtClean="0"/>
          </a:p>
          <a:p>
            <a:pPr eaLnBrk="1" hangingPunct="1">
              <a:buFont typeface="Arial" charset="0"/>
              <a:buNone/>
              <a:defRPr/>
            </a:pPr>
            <a:r>
              <a:rPr lang="cs-CZ" sz="1200" dirty="0" smtClean="0"/>
              <a:t>Obr. č. 2,4-9,14-16 – se souhlasem Renaty Daňkové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1200" dirty="0" smtClean="0"/>
              <a:t>Obr. č. 11 – vlastní archiv Jana </a:t>
            </a:r>
            <a:r>
              <a:rPr lang="cs-CZ" sz="1200" dirty="0" err="1" smtClean="0"/>
              <a:t>Střížková</a:t>
            </a:r>
            <a:endParaRPr lang="cs-CZ" sz="1200" dirty="0" smtClean="0"/>
          </a:p>
          <a:p>
            <a:pPr eaLnBrk="1" hangingPunct="1">
              <a:buFont typeface="Arial" charset="0"/>
              <a:buNone/>
              <a:defRPr/>
            </a:pPr>
            <a:r>
              <a:rPr lang="cs-CZ" sz="1200" dirty="0" smtClean="0"/>
              <a:t>Obr. č. 10,12,13 – jsou dostupné pod licencí Microsoft Office 2007 na Office.</a:t>
            </a:r>
            <a:r>
              <a:rPr lang="cs-CZ" sz="1200" dirty="0" err="1" smtClean="0"/>
              <a:t>com</a:t>
            </a: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0</TotalTime>
  <Words>536</Words>
  <Application>Microsoft Office PowerPoint</Application>
  <PresentationFormat>Předvádění na obrazovce (4:3)</PresentationFormat>
  <Paragraphs>149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Cesta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ŘÁD HMYZU</vt:lpstr>
      <vt:lpstr>PROČ NÁZEV STEJNOKŘÍDLÍ? </vt:lpstr>
      <vt:lpstr>Ústní ústrojí</vt:lpstr>
      <vt:lpstr>ROZMNOŽOVÁNÍ: VÝVIN NEPŘÍMÝ S PROMĚNOU NEDOKONALOU</vt:lpstr>
      <vt:lpstr>podřád: KŘÍSI</vt:lpstr>
      <vt:lpstr>CIKÁDY</vt:lpstr>
      <vt:lpstr>PĚNODĚJKY</vt:lpstr>
      <vt:lpstr>Pěnodějky kladou vajíčka do pěnových hnízd, která vytvoří slinami. </vt:lpstr>
      <vt:lpstr>Pěnodějka olšová</vt:lpstr>
      <vt:lpstr>MŠICE</vt:lpstr>
      <vt:lpstr>ROZMNOŽOVÁNÍ: za rok mají mšice 6 – 16 generací</vt:lpstr>
      <vt:lpstr>Obávaným nepřítelem MŠIC</vt:lpstr>
      <vt:lpstr>Jejich přáteli jsou mravenci -&gt; SYMBIOTICKÝ VZTAH.</vt:lpstr>
      <vt:lpstr>MEDOVICE</vt:lpstr>
      <vt:lpstr>MŠICE na růži – okřídlená i bezkřídlá forma.</vt:lpstr>
      <vt:lpstr>Druh: mšice bezová </vt:lpstr>
      <vt:lpstr>MOLICE</vt:lpstr>
      <vt:lpstr>OCHRANA PŘED ŠKŮDCI.</vt:lpstr>
      <vt:lpstr>Snímek 20</vt:lpstr>
      <vt:lpstr>Závěrečné opakování:</vt:lpstr>
      <vt:lpstr>Řešení závěrečného opakování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dc:creator>Roman Marschner</dc:creator>
  <cp:lastModifiedBy>VEDOUCI</cp:lastModifiedBy>
  <cp:revision>5</cp:revision>
  <dcterms:created xsi:type="dcterms:W3CDTF">2012-04-01T08:13:11Z</dcterms:created>
  <dcterms:modified xsi:type="dcterms:W3CDTF">2012-05-03T14:44:57Z</dcterms:modified>
</cp:coreProperties>
</file>