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DB32461A-250E-4A29-9E9B-599CA3838FA1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26F4ADA4-35DF-4BD1-8C53-4246F035229A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3/1/2012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3/1/2012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8" name="Přímá spojnice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nice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20688"/>
            <a:ext cx="9144000" cy="482453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            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>
                <a:solidFill>
                  <a:srgbClr val="FF0000"/>
                </a:solidFill>
              </a:rPr>
              <a:t>PŘEDPONY S-, SE-, Z-, ZE-, VZ-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 </a:t>
            </a:r>
            <a:r>
              <a:rPr lang="cs-CZ" sz="2800" dirty="0" smtClean="0"/>
              <a:t>ŠKOPKOVÁ HELENA, ZŠ HORNÍ SLAVKOV</a:t>
            </a:r>
            <a:br>
              <a:rPr lang="cs-CZ" sz="2800" dirty="0" smtClean="0"/>
            </a:br>
            <a:r>
              <a:rPr lang="cs-CZ" sz="2800" dirty="0" smtClean="0"/>
              <a:t>  </a:t>
            </a:r>
            <a:r>
              <a:rPr lang="cs-CZ" sz="2400" dirty="0" smtClean="0"/>
              <a:t>VY_32_INOVACE_281_PŘEDPONY S-,SE-,Z-,ZE-,VZ-,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4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319" y="479715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325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20472" cy="6048672"/>
          </a:xfrm>
        </p:spPr>
        <p:txBody>
          <a:bodyPr>
            <a:normAutofit fontScale="90000"/>
          </a:bodyPr>
          <a:lstStyle/>
          <a:p>
            <a:r>
              <a:rPr lang="cs-CZ" sz="6000" b="1" i="1" dirty="0" smtClean="0">
                <a:solidFill>
                  <a:srgbClr val="00B050"/>
                </a:solidFill>
              </a:rPr>
              <a:t>PRO PSANÍ PŘEDPON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/>
              <a:t> </a:t>
            </a:r>
            <a:r>
              <a:rPr lang="cs-CZ" sz="5400" dirty="0" smtClean="0"/>
              <a:t>         </a:t>
            </a:r>
            <a:r>
              <a:rPr lang="cs-CZ" sz="9600" dirty="0" smtClean="0">
                <a:solidFill>
                  <a:srgbClr val="FF0000"/>
                </a:solidFill>
              </a:rPr>
              <a:t>S-   SE-</a:t>
            </a:r>
            <a:br>
              <a:rPr lang="cs-CZ" sz="9600" dirty="0" smtClean="0">
                <a:solidFill>
                  <a:srgbClr val="FF0000"/>
                </a:solidFill>
              </a:rPr>
            </a:br>
            <a:r>
              <a:rPr lang="cs-CZ" sz="9600" dirty="0">
                <a:solidFill>
                  <a:srgbClr val="FF0000"/>
                </a:solidFill>
              </a:rPr>
              <a:t> </a:t>
            </a:r>
            <a:r>
              <a:rPr lang="cs-CZ" sz="9600" dirty="0" smtClean="0">
                <a:solidFill>
                  <a:srgbClr val="FF0000"/>
                </a:solidFill>
              </a:rPr>
              <a:t>     Z-   ZE-</a:t>
            </a:r>
            <a:br>
              <a:rPr lang="cs-CZ" sz="9600" dirty="0" smtClean="0">
                <a:solidFill>
                  <a:srgbClr val="FF0000"/>
                </a:solidFill>
              </a:rPr>
            </a:br>
            <a:r>
              <a:rPr lang="cs-CZ" sz="9600" dirty="0">
                <a:solidFill>
                  <a:srgbClr val="FF0000"/>
                </a:solidFill>
              </a:rPr>
              <a:t> </a:t>
            </a:r>
            <a:r>
              <a:rPr lang="cs-CZ" sz="9600" dirty="0" smtClean="0">
                <a:solidFill>
                  <a:srgbClr val="FF0000"/>
                </a:solidFill>
              </a:rPr>
              <a:t>        VZ-                 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</a:t>
            </a:r>
            <a:r>
              <a:rPr lang="cs-CZ" sz="4800" dirty="0" smtClean="0"/>
              <a:t>PLATÍ TATO PRAVIDLA: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675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323528" y="260648"/>
            <a:ext cx="8445624" cy="4608512"/>
          </a:xfrm>
        </p:spPr>
        <p:txBody>
          <a:bodyPr>
            <a:normAutofit fontScale="90000"/>
          </a:bodyPr>
          <a:lstStyle/>
          <a:p>
            <a:r>
              <a:rPr lang="cs-CZ" sz="9800" dirty="0" smtClean="0">
                <a:latin typeface="Comic Sans MS" pitchFamily="66" charset="0"/>
              </a:rPr>
              <a:t>   PŘEDPONA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      </a:t>
            </a: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           </a:t>
            </a:r>
            <a:r>
              <a:rPr lang="cs-CZ" sz="10700" dirty="0" smtClean="0">
                <a:solidFill>
                  <a:srgbClr val="FF0000"/>
                </a:solidFill>
                <a:latin typeface="Comic Sans MS" pitchFamily="66" charset="0"/>
              </a:rPr>
              <a:t>s-  se-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7200" b="1" dirty="0" smtClean="0">
                <a:solidFill>
                  <a:srgbClr val="0070C0"/>
                </a:solidFill>
                <a:latin typeface="Comic Sans MS" pitchFamily="66" charset="0"/>
              </a:rPr>
              <a:t>1. Směr shora dolů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23528" y="628150"/>
            <a:ext cx="864096" cy="222478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8028384" y="620688"/>
            <a:ext cx="864096" cy="223224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412" y="4319348"/>
            <a:ext cx="913852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Spadnout, </a:t>
            </a:r>
            <a:r>
              <a:rPr lang="cs-CZ" sz="4400" b="1" i="1" dirty="0" smtClean="0">
                <a:solidFill>
                  <a:srgbClr val="33CC33"/>
                </a:solidFill>
                <a:latin typeface="+mj-lt"/>
              </a:rPr>
              <a:t>shýbnout se, </a:t>
            </a:r>
            <a:r>
              <a:rPr lang="cs-CZ" sz="4400" b="1" i="1" dirty="0" smtClean="0">
                <a:solidFill>
                  <a:srgbClr val="FFFF00"/>
                </a:solidFill>
                <a:latin typeface="+mj-lt"/>
              </a:rPr>
              <a:t>stáhnout, </a:t>
            </a:r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skluzavka, </a:t>
            </a:r>
            <a:r>
              <a:rPr lang="cs-CZ" sz="4400" b="1" i="1" dirty="0" smtClean="0">
                <a:solidFill>
                  <a:srgbClr val="0070C0"/>
                </a:solidFill>
                <a:latin typeface="+mj-lt"/>
              </a:rPr>
              <a:t>seskok, </a:t>
            </a:r>
            <a:r>
              <a:rPr lang="cs-CZ" sz="4400" b="1" i="1" dirty="0" smtClean="0">
                <a:solidFill>
                  <a:srgbClr val="33CC33"/>
                </a:solidFill>
                <a:latin typeface="+mj-lt"/>
              </a:rPr>
              <a:t>skutálet se, </a:t>
            </a:r>
            <a:r>
              <a:rPr lang="cs-CZ" sz="4400" b="1" i="1" dirty="0" smtClean="0">
                <a:solidFill>
                  <a:srgbClr val="FFFF00"/>
                </a:solidFill>
                <a:latin typeface="+mj-lt"/>
              </a:rPr>
              <a:t>seběhnout </a:t>
            </a:r>
            <a:endParaRPr lang="cs-CZ" sz="4400" b="1" i="1" dirty="0">
              <a:solidFill>
                <a:srgbClr val="FFFF00"/>
              </a:solidFill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3429000"/>
            <a:ext cx="8352928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30" y="3140967"/>
            <a:ext cx="872490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9127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0422" y="2924944"/>
            <a:ext cx="7776864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64840" y="85108"/>
            <a:ext cx="886697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Comic Sans MS" pitchFamily="66" charset="0"/>
              </a:rPr>
              <a:t>    PŘEDPONA</a:t>
            </a:r>
          </a:p>
          <a:p>
            <a:r>
              <a:rPr lang="cs-CZ" sz="9600" dirty="0" smtClean="0">
                <a:latin typeface="Comic Sans MS" pitchFamily="66" charset="0"/>
              </a:rPr>
              <a:t>      </a:t>
            </a: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s-   se-</a:t>
            </a:r>
          </a:p>
          <a:p>
            <a:r>
              <a:rPr lang="cs-CZ" sz="72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7200" b="1" dirty="0" smtClean="0">
                <a:solidFill>
                  <a:srgbClr val="0070C0"/>
                </a:solidFill>
                <a:latin typeface="Comic Sans MS" pitchFamily="66" charset="0"/>
              </a:rPr>
              <a:t>2. Směr stočení</a:t>
            </a:r>
            <a:endParaRPr lang="cs-CZ" sz="7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Zahnutá šipka doprava 3"/>
          <p:cNvSpPr/>
          <p:nvPr/>
        </p:nvSpPr>
        <p:spPr>
          <a:xfrm>
            <a:off x="179512" y="836712"/>
            <a:ext cx="1205764" cy="2015936"/>
          </a:xfrm>
          <a:prstGeom prst="curved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doleva 4"/>
          <p:cNvSpPr/>
          <p:nvPr/>
        </p:nvSpPr>
        <p:spPr>
          <a:xfrm>
            <a:off x="7740352" y="836712"/>
            <a:ext cx="1224136" cy="2015936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4841" y="4293096"/>
            <a:ext cx="886697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Smotat, </a:t>
            </a:r>
            <a:r>
              <a:rPr lang="cs-CZ" sz="4400" b="1" i="1" dirty="0" smtClean="0">
                <a:solidFill>
                  <a:srgbClr val="33CC33"/>
                </a:solidFill>
                <a:latin typeface="+mj-lt"/>
              </a:rPr>
              <a:t>stočit, </a:t>
            </a:r>
            <a:r>
              <a:rPr lang="cs-CZ" sz="4400" b="1" i="1" dirty="0" smtClean="0">
                <a:solidFill>
                  <a:srgbClr val="FFFF00"/>
                </a:solidFill>
                <a:latin typeface="+mj-lt"/>
              </a:rPr>
              <a:t>sbalený, </a:t>
            </a:r>
            <a:r>
              <a:rPr lang="cs-CZ" sz="4400" b="1" i="1" dirty="0" smtClean="0">
                <a:solidFill>
                  <a:srgbClr val="0070C0"/>
                </a:solidFill>
                <a:latin typeface="+mj-lt"/>
              </a:rPr>
              <a:t>srolovat, </a:t>
            </a:r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svinout</a:t>
            </a:r>
          </a:p>
          <a:p>
            <a:r>
              <a:rPr lang="cs-CZ" sz="4400" i="1" dirty="0" smtClean="0">
                <a:latin typeface="+mj-lt"/>
              </a:rPr>
              <a:t>  </a:t>
            </a:r>
            <a:endParaRPr lang="cs-CZ" sz="4400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52703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1459" y="3068959"/>
            <a:ext cx="8892480" cy="10795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-10585" y="116632"/>
            <a:ext cx="90364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Comic Sans MS" pitchFamily="66" charset="0"/>
              </a:rPr>
              <a:t>    PŘEDPONA</a:t>
            </a:r>
            <a:endParaRPr lang="cs-CZ" sz="8800" i="1" dirty="0" smtClean="0">
              <a:latin typeface="Comic Sans MS" pitchFamily="66" charset="0"/>
            </a:endParaRPr>
          </a:p>
          <a:p>
            <a:r>
              <a:rPr lang="cs-CZ" sz="9600" dirty="0" smtClean="0">
                <a:latin typeface="Comic Sans MS" pitchFamily="66" charset="0"/>
              </a:rPr>
              <a:t>       </a:t>
            </a: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s-  se-</a:t>
            </a:r>
          </a:p>
          <a:p>
            <a:r>
              <a:rPr lang="cs-CZ" sz="7200" b="1" dirty="0" smtClean="0">
                <a:solidFill>
                  <a:srgbClr val="0070C0"/>
                </a:solidFill>
                <a:latin typeface="Comic Sans MS" pitchFamily="66" charset="0"/>
              </a:rPr>
              <a:t> 3.Směr dohromady</a:t>
            </a:r>
            <a:endParaRPr lang="cs-CZ" sz="72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516216" y="1700808"/>
            <a:ext cx="936104" cy="576064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7953819" y="1700808"/>
            <a:ext cx="1080120" cy="550524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>
            <a:off x="7406774" y="2132568"/>
            <a:ext cx="576064" cy="817627"/>
          </a:xfrm>
          <a:prstGeom prst="up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7404217" y="908720"/>
            <a:ext cx="549602" cy="936104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365104"/>
            <a:ext cx="888207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sbor, </a:t>
            </a:r>
            <a:r>
              <a:rPr lang="cs-CZ" sz="4400" b="1" dirty="0" smtClean="0">
                <a:solidFill>
                  <a:srgbClr val="FFC000"/>
                </a:solidFill>
                <a:latin typeface="+mj-lt"/>
              </a:rPr>
              <a:t>sběr, </a:t>
            </a:r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splétat, </a:t>
            </a:r>
            <a:r>
              <a:rPr lang="cs-CZ" sz="4400" b="1" dirty="0" smtClean="0">
                <a:solidFill>
                  <a:srgbClr val="33CC33"/>
                </a:solidFill>
                <a:latin typeface="+mj-lt"/>
              </a:rPr>
              <a:t>sbírat, </a:t>
            </a:r>
            <a:r>
              <a:rPr lang="cs-CZ" sz="4400" b="1" dirty="0" smtClean="0">
                <a:solidFill>
                  <a:srgbClr val="FFFF00"/>
                </a:solidFill>
                <a:latin typeface="+mj-lt"/>
              </a:rPr>
              <a:t>sejít se, </a:t>
            </a:r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sčítat, </a:t>
            </a: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splétat,  </a:t>
            </a:r>
          </a:p>
          <a:p>
            <a:r>
              <a:rPr lang="cs-CZ" sz="4400" b="1" dirty="0">
                <a:solidFill>
                  <a:srgbClr val="33CC33"/>
                </a:solidFill>
                <a:latin typeface="+mj-lt"/>
              </a:rPr>
              <a:t>s</a:t>
            </a:r>
            <a:r>
              <a:rPr lang="cs-CZ" sz="4400" b="1" dirty="0" smtClean="0">
                <a:solidFill>
                  <a:srgbClr val="33CC33"/>
                </a:solidFill>
                <a:latin typeface="+mj-lt"/>
              </a:rPr>
              <a:t>bíhat se </a:t>
            </a:r>
            <a:endParaRPr lang="cs-CZ" sz="4400" b="1" dirty="0">
              <a:solidFill>
                <a:srgbClr val="33CC33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7158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46836" y="3063703"/>
            <a:ext cx="7488832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311" y="69965"/>
            <a:ext cx="903649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Comic Sans MS" pitchFamily="66" charset="0"/>
              </a:rPr>
              <a:t>   PŘEDPONA</a:t>
            </a:r>
          </a:p>
          <a:p>
            <a:r>
              <a:rPr lang="cs-CZ" sz="9600" dirty="0" smtClean="0">
                <a:latin typeface="Comic Sans MS" pitchFamily="66" charset="0"/>
              </a:rPr>
              <a:t>       </a:t>
            </a: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s-  se-</a:t>
            </a:r>
          </a:p>
          <a:p>
            <a:r>
              <a:rPr lang="cs-CZ" sz="6600" b="1" dirty="0" smtClean="0">
                <a:solidFill>
                  <a:srgbClr val="0070C0"/>
                </a:solidFill>
                <a:latin typeface="Comic Sans MS" pitchFamily="66" charset="0"/>
              </a:rPr>
              <a:t>   4. Směr pryč</a:t>
            </a:r>
            <a:endParaRPr lang="cs-CZ" sz="66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4" name="Šipka doleva 3"/>
          <p:cNvSpPr/>
          <p:nvPr/>
        </p:nvSpPr>
        <p:spPr>
          <a:xfrm>
            <a:off x="89311" y="1916832"/>
            <a:ext cx="2106425" cy="792088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6876256" y="1881031"/>
            <a:ext cx="2064924" cy="813201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1095" y="4149080"/>
            <a:ext cx="83529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solidFill>
                  <a:srgbClr val="0070C0"/>
                </a:solidFill>
                <a:latin typeface="+mj-lt"/>
              </a:rPr>
              <a:t>Smazat, </a:t>
            </a:r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setřít, </a:t>
            </a:r>
            <a:r>
              <a:rPr lang="cs-CZ" sz="4400" b="1" i="1" dirty="0" smtClean="0">
                <a:solidFill>
                  <a:srgbClr val="FFFF00"/>
                </a:solidFill>
                <a:latin typeface="+mj-lt"/>
              </a:rPr>
              <a:t>smýt, </a:t>
            </a:r>
            <a:r>
              <a:rPr lang="cs-CZ" sz="4400" b="1" i="1" dirty="0" smtClean="0">
                <a:solidFill>
                  <a:srgbClr val="33CC33"/>
                </a:solidFill>
                <a:latin typeface="+mj-lt"/>
              </a:rPr>
              <a:t>seškrábnout, </a:t>
            </a:r>
            <a:r>
              <a:rPr lang="cs-CZ" sz="4400" b="1" i="1" dirty="0" smtClean="0">
                <a:solidFill>
                  <a:srgbClr val="FF0000"/>
                </a:solidFill>
                <a:latin typeface="+mj-lt"/>
              </a:rPr>
              <a:t>strhnout,</a:t>
            </a:r>
            <a:r>
              <a:rPr lang="cs-CZ" sz="4400" b="1" i="1" dirty="0" smtClean="0">
                <a:solidFill>
                  <a:srgbClr val="33CC33"/>
                </a:solidFill>
                <a:latin typeface="+mj-lt"/>
              </a:rPr>
              <a:t> </a:t>
            </a:r>
            <a:r>
              <a:rPr lang="cs-CZ" sz="4400" b="1" i="1" dirty="0" smtClean="0">
                <a:solidFill>
                  <a:srgbClr val="0070C0"/>
                </a:solidFill>
                <a:latin typeface="+mj-lt"/>
              </a:rPr>
              <a:t>svrhnout </a:t>
            </a:r>
            <a:endParaRPr lang="cs-CZ" sz="4400" b="1" i="1" dirty="0">
              <a:solidFill>
                <a:srgbClr val="0070C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0874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764704"/>
            <a:ext cx="903649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Slova, která si musíme pamatovat:</a:t>
            </a:r>
          </a:p>
          <a:p>
            <a:r>
              <a:rPr lang="cs-CZ" sz="6600" b="1" i="1" dirty="0" smtClean="0">
                <a:solidFill>
                  <a:srgbClr val="0070C0"/>
                </a:solidFill>
                <a:latin typeface="Comic Sans MS" pitchFamily="66" charset="0"/>
              </a:rPr>
              <a:t>Strávit, </a:t>
            </a:r>
            <a:r>
              <a:rPr lang="cs-CZ" sz="6600" b="1" i="1" dirty="0" smtClean="0">
                <a:solidFill>
                  <a:srgbClr val="FF0000"/>
                </a:solidFill>
                <a:latin typeface="Comic Sans MS" pitchFamily="66" charset="0"/>
              </a:rPr>
              <a:t>skončit, </a:t>
            </a:r>
            <a:r>
              <a:rPr lang="cs-CZ" sz="6600" b="1" i="1" dirty="0" smtClean="0">
                <a:solidFill>
                  <a:srgbClr val="FFFF00"/>
                </a:solidFill>
                <a:latin typeface="Comic Sans MS" pitchFamily="66" charset="0"/>
              </a:rPr>
              <a:t>spotřebovat, </a:t>
            </a:r>
            <a:r>
              <a:rPr lang="cs-CZ" sz="6600" b="1" i="1" dirty="0" smtClean="0">
                <a:solidFill>
                  <a:srgbClr val="33CC33"/>
                </a:solidFill>
                <a:latin typeface="Comic Sans MS" pitchFamily="66" charset="0"/>
              </a:rPr>
              <a:t>sdělit, </a:t>
            </a:r>
            <a:r>
              <a:rPr lang="cs-CZ" sz="6600" b="1" i="1" dirty="0" smtClean="0">
                <a:solidFill>
                  <a:srgbClr val="FF0000"/>
                </a:solidFill>
                <a:latin typeface="Comic Sans MS" pitchFamily="66" charset="0"/>
              </a:rPr>
              <a:t>shořet, </a:t>
            </a:r>
            <a:r>
              <a:rPr lang="cs-CZ" sz="6600" b="1" i="1" dirty="0" smtClean="0">
                <a:solidFill>
                  <a:srgbClr val="FFFF00"/>
                </a:solidFill>
                <a:latin typeface="Comic Sans MS" pitchFamily="66" charset="0"/>
              </a:rPr>
              <a:t>shnít, </a:t>
            </a:r>
            <a:r>
              <a:rPr lang="cs-CZ" sz="6600" b="1" i="1" dirty="0" smtClean="0">
                <a:solidFill>
                  <a:srgbClr val="0070C0"/>
                </a:solidFill>
                <a:latin typeface="Comic Sans MS" pitchFamily="66" charset="0"/>
              </a:rPr>
              <a:t>stmívat se, </a:t>
            </a:r>
            <a:r>
              <a:rPr lang="cs-CZ" sz="6600" b="1" i="1" dirty="0" smtClean="0">
                <a:solidFill>
                  <a:srgbClr val="33CC33"/>
                </a:solidFill>
                <a:latin typeface="Comic Sans MS" pitchFamily="66" charset="0"/>
              </a:rPr>
              <a:t>strava, </a:t>
            </a:r>
            <a:r>
              <a:rPr lang="cs-CZ" sz="6600" b="1" i="1" dirty="0" smtClean="0">
                <a:solidFill>
                  <a:srgbClr val="FF0000"/>
                </a:solidFill>
                <a:latin typeface="Comic Sans MS" pitchFamily="66" charset="0"/>
              </a:rPr>
              <a:t>stesk, </a:t>
            </a:r>
            <a:r>
              <a:rPr lang="cs-CZ" sz="6600" b="1" i="1" dirty="0" smtClean="0">
                <a:solidFill>
                  <a:srgbClr val="33CC33"/>
                </a:solidFill>
                <a:latin typeface="Comic Sans MS" pitchFamily="66" charset="0"/>
              </a:rPr>
              <a:t>spatřit</a:t>
            </a:r>
            <a:endParaRPr lang="cs-CZ" sz="6600" b="1" i="1" dirty="0">
              <a:solidFill>
                <a:srgbClr val="33CC33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7248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4924" y="2892305"/>
            <a:ext cx="9113734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31021"/>
            <a:ext cx="914400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Comic Sans MS" pitchFamily="66" charset="0"/>
              </a:rPr>
              <a:t>    PŘEDPONA </a:t>
            </a:r>
            <a:r>
              <a:rPr lang="cs-CZ" dirty="0" smtClean="0">
                <a:latin typeface="Comic Sans MS" pitchFamily="66" charset="0"/>
              </a:rPr>
              <a:t> </a:t>
            </a:r>
          </a:p>
          <a:p>
            <a:r>
              <a:rPr lang="cs-CZ" sz="9600" dirty="0" smtClean="0">
                <a:latin typeface="Comic Sans MS" pitchFamily="66" charset="0"/>
              </a:rPr>
              <a:t>      </a:t>
            </a: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z-   ze-</a:t>
            </a:r>
          </a:p>
          <a:p>
            <a:r>
              <a:rPr lang="cs-CZ" sz="4400" b="1" dirty="0" smtClean="0">
                <a:solidFill>
                  <a:srgbClr val="0070C0"/>
                </a:solidFill>
                <a:latin typeface="Comic Sans MS" pitchFamily="66" charset="0"/>
              </a:rPr>
              <a:t>5. Význam ukončení děje, změny stavu, něco udělat jiným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4221088"/>
            <a:ext cx="918538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Zemřít, </a:t>
            </a: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zchátrat, </a:t>
            </a:r>
            <a:r>
              <a:rPr lang="cs-CZ" sz="4400" b="1" dirty="0" smtClean="0">
                <a:solidFill>
                  <a:srgbClr val="33CC33"/>
                </a:solidFill>
                <a:latin typeface="+mj-lt"/>
              </a:rPr>
              <a:t>zešedivět, </a:t>
            </a:r>
            <a:r>
              <a:rPr lang="cs-CZ" sz="4400" b="1" dirty="0" smtClean="0">
                <a:solidFill>
                  <a:srgbClr val="FFFF00"/>
                </a:solidFill>
                <a:latin typeface="+mj-lt"/>
              </a:rPr>
              <a:t>zestárlý, </a:t>
            </a:r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zčervivět, </a:t>
            </a: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zkrátit, </a:t>
            </a:r>
            <a:r>
              <a:rPr lang="cs-CZ" sz="4400" b="1" dirty="0" smtClean="0">
                <a:solidFill>
                  <a:srgbClr val="33CC33"/>
                </a:solidFill>
                <a:latin typeface="+mj-lt"/>
              </a:rPr>
              <a:t> zchudlý, </a:t>
            </a:r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zničit, </a:t>
            </a: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zhubnout</a:t>
            </a:r>
            <a:r>
              <a:rPr lang="cs-CZ" sz="4400" b="1" dirty="0" smtClean="0">
                <a:latin typeface="+mj-lt"/>
              </a:rPr>
              <a:t> </a:t>
            </a:r>
            <a:endParaRPr lang="cs-CZ" sz="4400" b="1" dirty="0">
              <a:latin typeface="+mj-lt"/>
            </a:endParaRPr>
          </a:p>
        </p:txBody>
      </p:sp>
      <p:sp>
        <p:nvSpPr>
          <p:cNvPr id="5" name="Ovál 4"/>
          <p:cNvSpPr/>
          <p:nvPr/>
        </p:nvSpPr>
        <p:spPr>
          <a:xfrm>
            <a:off x="111513" y="1358770"/>
            <a:ext cx="648072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87624" y="1376772"/>
            <a:ext cx="648072" cy="612068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87896" y="1586990"/>
            <a:ext cx="643744" cy="191631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48264" y="1484784"/>
            <a:ext cx="720080" cy="68528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172400" y="1484785"/>
            <a:ext cx="698706" cy="68528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7524328" y="1722316"/>
            <a:ext cx="648072" cy="210219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858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548680"/>
            <a:ext cx="903649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Slova, která si musíme pamatovat:</a:t>
            </a:r>
          </a:p>
          <a:p>
            <a:r>
              <a:rPr lang="cs-CZ" sz="6600" b="1" i="1" dirty="0" smtClean="0">
                <a:solidFill>
                  <a:srgbClr val="33CC33"/>
                </a:solidFill>
                <a:latin typeface="Comic Sans MS" pitchFamily="66" charset="0"/>
              </a:rPr>
              <a:t>Zpěv, </a:t>
            </a:r>
            <a:r>
              <a:rPr lang="cs-CZ" sz="6600" b="1" i="1" dirty="0" smtClean="0">
                <a:solidFill>
                  <a:srgbClr val="FF0000"/>
                </a:solidFill>
                <a:latin typeface="Comic Sans MS" pitchFamily="66" charset="0"/>
              </a:rPr>
              <a:t>způsob,         </a:t>
            </a:r>
            <a:r>
              <a:rPr lang="cs-CZ" sz="6600" b="1" i="1" dirty="0" smtClean="0">
                <a:solidFill>
                  <a:srgbClr val="FFFF00"/>
                </a:solidFill>
                <a:latin typeface="Comic Sans MS" pitchFamily="66" charset="0"/>
              </a:rPr>
              <a:t>zpověď, </a:t>
            </a:r>
            <a:r>
              <a:rPr lang="cs-CZ" sz="6600" b="1" i="1" dirty="0" smtClean="0">
                <a:solidFill>
                  <a:srgbClr val="0070C0"/>
                </a:solidFill>
                <a:latin typeface="Comic Sans MS" pitchFamily="66" charset="0"/>
              </a:rPr>
              <a:t>zkouška,   </a:t>
            </a:r>
            <a:r>
              <a:rPr lang="cs-CZ" sz="6600" b="1" i="1" dirty="0" smtClean="0">
                <a:solidFill>
                  <a:srgbClr val="FF0000"/>
                </a:solidFill>
                <a:latin typeface="Comic Sans MS" pitchFamily="66" charset="0"/>
              </a:rPr>
              <a:t>zkoumat, </a:t>
            </a:r>
            <a:r>
              <a:rPr lang="cs-CZ" sz="6600" b="1" i="1" dirty="0" smtClean="0">
                <a:solidFill>
                  <a:srgbClr val="33CC33"/>
                </a:solidFill>
                <a:latin typeface="Comic Sans MS" pitchFamily="66" charset="0"/>
              </a:rPr>
              <a:t>ztratit, </a:t>
            </a:r>
            <a:r>
              <a:rPr lang="cs-CZ" sz="6600" b="1" i="1" dirty="0" smtClean="0">
                <a:solidFill>
                  <a:srgbClr val="0070C0"/>
                </a:solidFill>
                <a:latin typeface="Comic Sans MS" pitchFamily="66" charset="0"/>
              </a:rPr>
              <a:t>zpytovat</a:t>
            </a:r>
          </a:p>
          <a:p>
            <a:endParaRPr lang="cs-CZ" sz="4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992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3140968"/>
            <a:ext cx="8771866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100" y="404663"/>
            <a:ext cx="9036496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Comic Sans MS" pitchFamily="66" charset="0"/>
              </a:rPr>
              <a:t>    PŘEDPONA</a:t>
            </a:r>
          </a:p>
          <a:p>
            <a:r>
              <a:rPr lang="cs-CZ" sz="9600" dirty="0" smtClean="0">
                <a:latin typeface="Comic Sans MS" pitchFamily="66" charset="0"/>
              </a:rPr>
              <a:t>         </a:t>
            </a:r>
            <a:r>
              <a:rPr lang="cs-CZ" sz="9600" dirty="0" err="1" smtClean="0">
                <a:solidFill>
                  <a:srgbClr val="FF0000"/>
                </a:solidFill>
                <a:latin typeface="Comic Sans MS" pitchFamily="66" charset="0"/>
              </a:rPr>
              <a:t>vz</a:t>
            </a:r>
            <a:r>
              <a:rPr lang="cs-CZ" sz="9600" dirty="0" smtClean="0">
                <a:solidFill>
                  <a:srgbClr val="FF0000"/>
                </a:solidFill>
                <a:latin typeface="Comic Sans MS" pitchFamily="66" charset="0"/>
              </a:rPr>
              <a:t>-</a:t>
            </a:r>
          </a:p>
          <a:p>
            <a:r>
              <a:rPr lang="cs-CZ" sz="4800" b="1" dirty="0" smtClean="0">
                <a:solidFill>
                  <a:srgbClr val="0070C0"/>
                </a:solidFill>
                <a:latin typeface="Comic Sans MS" pitchFamily="66" charset="0"/>
              </a:rPr>
              <a:t> 6.Význam směřování vzhůru </a:t>
            </a:r>
            <a:endParaRPr lang="cs-CZ" sz="48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7306" y="4620166"/>
            <a:ext cx="88762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Vzlétnout, </a:t>
            </a:r>
            <a:r>
              <a:rPr lang="cs-CZ" sz="4400" b="1" dirty="0" smtClean="0">
                <a:solidFill>
                  <a:srgbClr val="0070C0"/>
                </a:solidFill>
                <a:latin typeface="+mj-lt"/>
              </a:rPr>
              <a:t>vzchopit se, </a:t>
            </a:r>
            <a:r>
              <a:rPr lang="cs-CZ" sz="4400" b="1" dirty="0" smtClean="0">
                <a:solidFill>
                  <a:srgbClr val="33CC33"/>
                </a:solidFill>
                <a:latin typeface="+mj-lt"/>
              </a:rPr>
              <a:t>vzrůst, </a:t>
            </a:r>
            <a:r>
              <a:rPr lang="cs-CZ" sz="4400" b="1" dirty="0" smtClean="0">
                <a:solidFill>
                  <a:srgbClr val="FFFF00"/>
                </a:solidFill>
                <a:latin typeface="+mj-lt"/>
              </a:rPr>
              <a:t>vznést, </a:t>
            </a:r>
            <a:r>
              <a:rPr lang="cs-CZ" sz="4400" b="1" dirty="0" smtClean="0">
                <a:solidFill>
                  <a:srgbClr val="FF0000"/>
                </a:solidFill>
                <a:latin typeface="+mj-lt"/>
              </a:rPr>
              <a:t>vzhlédnout </a:t>
            </a:r>
            <a:endParaRPr lang="cs-CZ" sz="44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6" name="Šipka nahoru 5"/>
          <p:cNvSpPr/>
          <p:nvPr/>
        </p:nvSpPr>
        <p:spPr>
          <a:xfrm>
            <a:off x="323528" y="404662"/>
            <a:ext cx="720080" cy="2232249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7956376" y="404663"/>
            <a:ext cx="792088" cy="2232249"/>
          </a:xfrm>
          <a:prstGeom prst="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290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119</TotalTime>
  <Words>188</Words>
  <Application>Microsoft Office PowerPoint</Application>
  <PresentationFormat>On-screen Show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Původ</vt:lpstr>
      <vt:lpstr>            ŠABLONA III/2 PŘEDPONY S-, SE-, Z-, ZE-, VZ-   ŠKOPKOVÁ HELENA, ZŠ HORNÍ SLAVKOV   VY_32_INOVACE_281_PŘEDPONY S-,SE-,Z-,ZE-,VZ-,  </vt:lpstr>
      <vt:lpstr>PRO PSANÍ PŘEDPON           S-   SE-       Z-   ZE-          VZ-                           PLATÍ TATO PRAVIDLA: </vt:lpstr>
      <vt:lpstr>   PŘEDPONA                   s-  se-  1. Směr shora dolů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Valued Acer Customer</cp:lastModifiedBy>
  <cp:revision>13</cp:revision>
  <dcterms:created xsi:type="dcterms:W3CDTF">2011-11-22T17:35:18Z</dcterms:created>
  <dcterms:modified xsi:type="dcterms:W3CDTF">2012-03-01T16:56:11Z</dcterms:modified>
</cp:coreProperties>
</file>