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2" r:id="rId28"/>
    <p:sldId id="281" r:id="rId29"/>
    <p:sldId id="283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12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25.xml"/><Relationship Id="rId18" Type="http://schemas.openxmlformats.org/officeDocument/2006/relationships/slide" Target="slide22.xml"/><Relationship Id="rId3" Type="http://schemas.openxmlformats.org/officeDocument/2006/relationships/slide" Target="slide8.xml"/><Relationship Id="rId21" Type="http://schemas.openxmlformats.org/officeDocument/2006/relationships/slide" Target="slide23.xml"/><Relationship Id="rId7" Type="http://schemas.openxmlformats.org/officeDocument/2006/relationships/slide" Target="slide24.xml"/><Relationship Id="rId12" Type="http://schemas.openxmlformats.org/officeDocument/2006/relationships/slide" Target="slide21.xml"/><Relationship Id="rId17" Type="http://schemas.openxmlformats.org/officeDocument/2006/relationships/slide" Target="slide18.xml"/><Relationship Id="rId25" Type="http://schemas.openxmlformats.org/officeDocument/2006/relationships/slide" Target="slide7.xml"/><Relationship Id="rId2" Type="http://schemas.openxmlformats.org/officeDocument/2006/relationships/slide" Target="slide4.xml"/><Relationship Id="rId16" Type="http://schemas.openxmlformats.org/officeDocument/2006/relationships/slide" Target="slide14.xml"/><Relationship Id="rId20" Type="http://schemas.openxmlformats.org/officeDocument/2006/relationships/slide" Target="slide2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0.xml"/><Relationship Id="rId11" Type="http://schemas.openxmlformats.org/officeDocument/2006/relationships/slide" Target="slide17.xml"/><Relationship Id="rId24" Type="http://schemas.openxmlformats.org/officeDocument/2006/relationships/slide" Target="slide11.xml"/><Relationship Id="rId5" Type="http://schemas.openxmlformats.org/officeDocument/2006/relationships/slide" Target="slide16.xml"/><Relationship Id="rId15" Type="http://schemas.openxmlformats.org/officeDocument/2006/relationships/slide" Target="slide10.xml"/><Relationship Id="rId23" Type="http://schemas.openxmlformats.org/officeDocument/2006/relationships/slide" Target="slide15.xml"/><Relationship Id="rId10" Type="http://schemas.openxmlformats.org/officeDocument/2006/relationships/slide" Target="slide13.xml"/><Relationship Id="rId19" Type="http://schemas.openxmlformats.org/officeDocument/2006/relationships/slide" Target="slide26.xml"/><Relationship Id="rId4" Type="http://schemas.openxmlformats.org/officeDocument/2006/relationships/slide" Target="slide12.xml"/><Relationship Id="rId9" Type="http://schemas.openxmlformats.org/officeDocument/2006/relationships/slide" Target="slide9.xml"/><Relationship Id="rId14" Type="http://schemas.openxmlformats.org/officeDocument/2006/relationships/slide" Target="slide6.xml"/><Relationship Id="rId22" Type="http://schemas.openxmlformats.org/officeDocument/2006/relationships/slide" Target="slide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 VY_52_INOVACE_13_1_OPAKOVÁNÍ VEGETATIVNÍCH ORGÁNŮ ROSTLIN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BOTANIKA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Opakování vegetativních orgánů rostlin – funkcí, vnitřní i vnější stavby, přeměn a hospodářského významu.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19.4.2012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dirty="0" smtClean="0"/>
              <a:t> 19.4.2012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RISKUJ</a:t>
            </a:r>
            <a:endParaRPr lang="cs-CZ" sz="8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</a:p>
          <a:p>
            <a:r>
              <a:rPr lang="cs-CZ" dirty="0" smtClean="0"/>
              <a:t>VEGETATIVNÍCH ORGÁNŮ ROSTLIN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>
            <a:hlinkClick r:id="rId2" action="ppaction://hlinksldjump"/>
          </p:cNvPr>
          <p:cNvSpPr/>
          <p:nvPr/>
        </p:nvSpPr>
        <p:spPr>
          <a:xfrm>
            <a:off x="3923928" y="90872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" name="Šestiúhelník 4">
            <a:hlinkClick r:id="rId3" action="ppaction://hlinksldjump"/>
          </p:cNvPr>
          <p:cNvSpPr/>
          <p:nvPr/>
        </p:nvSpPr>
        <p:spPr>
          <a:xfrm>
            <a:off x="3923928" y="162880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6" name="Šestiúhelník 5">
            <a:hlinkClick r:id="rId4" action="ppaction://hlinksldjump"/>
          </p:cNvPr>
          <p:cNvSpPr/>
          <p:nvPr/>
        </p:nvSpPr>
        <p:spPr>
          <a:xfrm>
            <a:off x="3923928" y="234888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" name="Šestiúhelník 6">
            <a:hlinkClick r:id="rId5" action="ppaction://hlinksldjump"/>
          </p:cNvPr>
          <p:cNvSpPr/>
          <p:nvPr/>
        </p:nvSpPr>
        <p:spPr>
          <a:xfrm>
            <a:off x="3923928" y="306896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8" name="Šestiúhelník 7">
            <a:hlinkClick r:id="rId6" action="ppaction://hlinksldjump"/>
          </p:cNvPr>
          <p:cNvSpPr/>
          <p:nvPr/>
        </p:nvSpPr>
        <p:spPr>
          <a:xfrm>
            <a:off x="3923928" y="378904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" name="Šestiúhelník 8">
            <a:hlinkClick r:id="rId7" action="ppaction://hlinksldjump"/>
          </p:cNvPr>
          <p:cNvSpPr/>
          <p:nvPr/>
        </p:nvSpPr>
        <p:spPr>
          <a:xfrm>
            <a:off x="3923928" y="450912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0" name="Šestiúhelník 9">
            <a:hlinkClick r:id="rId8" action="ppaction://hlinksldjump"/>
          </p:cNvPr>
          <p:cNvSpPr/>
          <p:nvPr/>
        </p:nvSpPr>
        <p:spPr>
          <a:xfrm>
            <a:off x="4932040" y="90872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1" name="Šestiúhelník 10">
            <a:hlinkClick r:id="rId9" action="ppaction://hlinksldjump"/>
          </p:cNvPr>
          <p:cNvSpPr/>
          <p:nvPr/>
        </p:nvSpPr>
        <p:spPr>
          <a:xfrm>
            <a:off x="4932040" y="162880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2" name="Šestiúhelník 11">
            <a:hlinkClick r:id="rId10" action="ppaction://hlinksldjump"/>
          </p:cNvPr>
          <p:cNvSpPr/>
          <p:nvPr/>
        </p:nvSpPr>
        <p:spPr>
          <a:xfrm>
            <a:off x="4932040" y="234888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3" name="Šestiúhelník 12">
            <a:hlinkClick r:id="rId11" action="ppaction://hlinksldjump"/>
          </p:cNvPr>
          <p:cNvSpPr/>
          <p:nvPr/>
        </p:nvSpPr>
        <p:spPr>
          <a:xfrm>
            <a:off x="4932040" y="306896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4" name="Šestiúhelník 13">
            <a:hlinkClick r:id="rId12" action="ppaction://hlinksldjump"/>
          </p:cNvPr>
          <p:cNvSpPr/>
          <p:nvPr/>
        </p:nvSpPr>
        <p:spPr>
          <a:xfrm>
            <a:off x="4932040" y="378904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5" name="Šestiúhelník 14">
            <a:hlinkClick r:id="rId13" action="ppaction://hlinksldjump"/>
          </p:cNvPr>
          <p:cNvSpPr/>
          <p:nvPr/>
        </p:nvSpPr>
        <p:spPr>
          <a:xfrm>
            <a:off x="4932040" y="450912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6" name="Šestiúhelník 15">
            <a:hlinkClick r:id="rId14" action="ppaction://hlinksldjump"/>
          </p:cNvPr>
          <p:cNvSpPr/>
          <p:nvPr/>
        </p:nvSpPr>
        <p:spPr>
          <a:xfrm>
            <a:off x="5940152" y="90872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7" name="Šestiúhelník 16">
            <a:hlinkClick r:id="rId15" action="ppaction://hlinksldjump"/>
          </p:cNvPr>
          <p:cNvSpPr/>
          <p:nvPr/>
        </p:nvSpPr>
        <p:spPr>
          <a:xfrm>
            <a:off x="5940152" y="162880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18" name="Šestiúhelník 17">
            <a:hlinkClick r:id="rId16" action="ppaction://hlinksldjump"/>
          </p:cNvPr>
          <p:cNvSpPr/>
          <p:nvPr/>
        </p:nvSpPr>
        <p:spPr>
          <a:xfrm>
            <a:off x="5940152" y="234888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9" name="Šestiúhelník 18">
            <a:hlinkClick r:id="rId17" action="ppaction://hlinksldjump"/>
          </p:cNvPr>
          <p:cNvSpPr/>
          <p:nvPr/>
        </p:nvSpPr>
        <p:spPr>
          <a:xfrm>
            <a:off x="5940152" y="306896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20" name="Šestiúhelník 19">
            <a:hlinkClick r:id="rId18" action="ppaction://hlinksldjump"/>
          </p:cNvPr>
          <p:cNvSpPr/>
          <p:nvPr/>
        </p:nvSpPr>
        <p:spPr>
          <a:xfrm>
            <a:off x="5940152" y="378904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1" name="Šestiúhelník 20">
            <a:hlinkClick r:id="rId19" action="ppaction://hlinksldjump"/>
          </p:cNvPr>
          <p:cNvSpPr/>
          <p:nvPr/>
        </p:nvSpPr>
        <p:spPr>
          <a:xfrm>
            <a:off x="5940152" y="450912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22" name="Šestiúhelník 21">
            <a:hlinkClick r:id="rId20" action="ppaction://hlinksldjump"/>
          </p:cNvPr>
          <p:cNvSpPr/>
          <p:nvPr/>
        </p:nvSpPr>
        <p:spPr>
          <a:xfrm>
            <a:off x="6948264" y="450912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23" name="Šestiúhelník 22">
            <a:hlinkClick r:id="rId21" action="ppaction://hlinksldjump"/>
          </p:cNvPr>
          <p:cNvSpPr/>
          <p:nvPr/>
        </p:nvSpPr>
        <p:spPr>
          <a:xfrm>
            <a:off x="6948264" y="378904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4" name="Šestiúhelník 23">
            <a:hlinkClick r:id="rId22" action="ppaction://hlinksldjump"/>
          </p:cNvPr>
          <p:cNvSpPr/>
          <p:nvPr/>
        </p:nvSpPr>
        <p:spPr>
          <a:xfrm>
            <a:off x="6948264" y="306896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25" name="Šestiúhelník 24">
            <a:hlinkClick r:id="rId23" action="ppaction://hlinksldjump"/>
          </p:cNvPr>
          <p:cNvSpPr/>
          <p:nvPr/>
        </p:nvSpPr>
        <p:spPr>
          <a:xfrm>
            <a:off x="6948264" y="234888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6" name="Šestiúhelník 25">
            <a:hlinkClick r:id="rId24" action="ppaction://hlinksldjump"/>
          </p:cNvPr>
          <p:cNvSpPr/>
          <p:nvPr/>
        </p:nvSpPr>
        <p:spPr>
          <a:xfrm>
            <a:off x="6948264" y="162880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27" name="Šestiúhelník 26">
            <a:hlinkClick r:id="rId25" action="ppaction://hlinksldjump"/>
          </p:cNvPr>
          <p:cNvSpPr/>
          <p:nvPr/>
        </p:nvSpPr>
        <p:spPr>
          <a:xfrm>
            <a:off x="6948264" y="908720"/>
            <a:ext cx="936104" cy="720080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8" name="Šestiúhelník 27"/>
          <p:cNvSpPr/>
          <p:nvPr/>
        </p:nvSpPr>
        <p:spPr>
          <a:xfrm>
            <a:off x="1907704" y="1196752"/>
            <a:ext cx="2068816" cy="91440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KOŘEN</a:t>
            </a:r>
            <a:endParaRPr lang="cs-CZ" sz="2400" dirty="0"/>
          </a:p>
        </p:txBody>
      </p:sp>
      <p:sp>
        <p:nvSpPr>
          <p:cNvPr id="30" name="Šestiúhelník 29"/>
          <p:cNvSpPr/>
          <p:nvPr/>
        </p:nvSpPr>
        <p:spPr>
          <a:xfrm>
            <a:off x="1907704" y="2636912"/>
            <a:ext cx="2068816" cy="91440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STONEK</a:t>
            </a:r>
            <a:endParaRPr lang="cs-CZ" sz="2400" dirty="0"/>
          </a:p>
        </p:txBody>
      </p:sp>
      <p:sp>
        <p:nvSpPr>
          <p:cNvPr id="31" name="Šestiúhelník 30"/>
          <p:cNvSpPr/>
          <p:nvPr/>
        </p:nvSpPr>
        <p:spPr>
          <a:xfrm>
            <a:off x="1907704" y="4077072"/>
            <a:ext cx="2068816" cy="914400"/>
          </a:xfrm>
          <a:prstGeom prst="hexag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LIST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 ZA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TŘI FUNKCE KOŘENE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 ZA 20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ČÍM JE TVOŘEN KOŘENOVÝ SYSTÉM.</a:t>
            </a:r>
            <a:endParaRPr lang="cs-CZ" dirty="0"/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 ZA 30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TŘI KOŘENY, KTERÉ LIDÉ VYUŽÍVAJÍ JAKO </a:t>
            </a:r>
            <a:r>
              <a:rPr lang="cs-CZ" b="1" dirty="0" smtClean="0"/>
              <a:t>TZV.KOŘENOVOU ZELENINU.</a:t>
            </a:r>
            <a:endParaRPr lang="cs-CZ" b="1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 ZA 40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JMENUJ DVĚ </a:t>
            </a:r>
            <a:r>
              <a:rPr lang="cs-CZ" b="1" dirty="0" smtClean="0"/>
              <a:t>ODVĚTVÍ PRŮMYSLU</a:t>
            </a:r>
            <a:r>
              <a:rPr lang="cs-CZ" dirty="0" smtClean="0"/>
              <a:t>, KTERÉ ZPRACOVÁVAJÍ KOŘENY.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 ZA 50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VNITŘNÍ STAVBU KOŘENE.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 ZA 60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JAKÉ PLETIVO JE V KOŘENU CHRÁNĚNO KOŘENOVOU ČEPIČKOU A K ČEMU SLOUŽÍ. </a:t>
            </a:r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 ZA 70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VYSVĚTLI, PROČ JE SNADNÉ VYVRÁTIT</a:t>
            </a:r>
          </a:p>
          <a:p>
            <a:pPr algn="ctr">
              <a:buNone/>
            </a:pPr>
            <a:r>
              <a:rPr lang="cs-CZ" dirty="0" smtClean="0"/>
              <a:t> I VZROSTLÝ SMRK.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 ZA 80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TŘI FUNKCE, KTERÝM SE KOŘENY MOHOU PŘIZPŮSOBIT. </a:t>
            </a:r>
          </a:p>
          <a:p>
            <a:pPr algn="ctr">
              <a:buNone/>
            </a:pPr>
            <a:r>
              <a:rPr lang="cs-CZ" dirty="0" smtClean="0"/>
              <a:t>(PŘEMĚNY KOŘENE)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 ZA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NA CO DĚLÍME ROSTLINY PODLE STONKU? 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 ZA 20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 TŘI ZÁKLADNÍ FUNKCE STONKU.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 ZA 30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UVEĎ TŘI TYPY STONKŮ.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 ZA 40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 POJEM: </a:t>
            </a:r>
            <a:r>
              <a:rPr lang="cs-CZ" b="1" dirty="0" smtClean="0"/>
              <a:t>BORKA</a:t>
            </a:r>
            <a:r>
              <a:rPr lang="cs-CZ" dirty="0" smtClean="0"/>
              <a:t> A UVEĎ PŘÍKLAD, </a:t>
            </a:r>
          </a:p>
          <a:p>
            <a:pPr algn="ctr">
              <a:buNone/>
            </a:pPr>
            <a:r>
              <a:rPr lang="cs-CZ" dirty="0" smtClean="0"/>
              <a:t>K ČEMU JI LIDÉ POUŽÍVAJÍ. 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 ZA 50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VNITŘNÍ STAVBU STONKU.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 ZA 60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VYSVĚTLI, CO JE ODDENEK. </a:t>
            </a:r>
          </a:p>
          <a:p>
            <a:pPr algn="ctr">
              <a:buNone/>
            </a:pPr>
            <a:r>
              <a:rPr lang="cs-CZ" dirty="0" smtClean="0"/>
              <a:t>UVEĎ, V ČEM SE LIŠÍ OD KOŘENE.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 ZA 70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VYSVĚTLI, POMOCÍ ČEHO ROSTLINA DRUHOTNĚ TLOUSNE.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 ZA 80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UVEĎ NA TŘECH PŘÍKLADECH PŘIZPŮSOBENÍ STONKU RŮZNÝM FUNKCÍM.</a:t>
            </a:r>
          </a:p>
          <a:p>
            <a:pPr algn="ctr">
              <a:buNone/>
            </a:pPr>
            <a:r>
              <a:rPr lang="cs-CZ" dirty="0" smtClean="0"/>
              <a:t>(PŘEMĚNY STONKU)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 ZA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 TŘI ZÁKLADNÍ </a:t>
            </a:r>
            <a:r>
              <a:rPr lang="cs-CZ" smtClean="0"/>
              <a:t>FUNKCE LISTU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 ZA 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 PŘÍKLADY POSTAVENÍ LISTŮ NA STONKU.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 ZA 30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VNĚJŠÍ STAVBU LISTU.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 ZA 40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POPIŠ VNITŘNÍ STAVBU LISTU.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 ZA 50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ŘEKNI, JAK DĚLÍME LISTY PODLE LISTOVÉ ČEPELE. UVEĎ PŘÍKLADY.</a:t>
            </a:r>
            <a:endParaRPr lang="cs-CZ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 ZA 60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2132856"/>
            <a:ext cx="6408712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PRÉMIE</a:t>
            </a:r>
            <a:endParaRPr lang="cs-CZ" sz="80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 ZA 70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UVEĎ TŘI VÝZNAMY LISTŮ PRO ČLOVĚKA.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 ZA 80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JMENUJ  NA TŘECH PŘÍKLADECH   PŘÍZPŮSOBENÍ LISTU RŮZNÝM FUNKCÍM. </a:t>
            </a:r>
          </a:p>
          <a:p>
            <a:pPr algn="ctr">
              <a:buNone/>
            </a:pPr>
            <a:r>
              <a:rPr lang="cs-CZ" dirty="0" smtClean="0"/>
              <a:t>(PŘEMĚNY LISTU)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771800" y="508518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 NA VÝBĚR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1400" dirty="0" smtClean="0"/>
              <a:t>ŘĚŠENÍ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050" dirty="0" smtClean="0"/>
              <a:t>KOŘEN: </a:t>
            </a:r>
          </a:p>
          <a:p>
            <a:pPr>
              <a:buAutoNum type="arabicPeriod"/>
            </a:pPr>
            <a:r>
              <a:rPr lang="cs-CZ" sz="1050" dirty="0" smtClean="0"/>
              <a:t>Upevňuje rostlinu v půdě, nasává vodu a v ní rozpuštěné minerální látky, ukládají se v něm zásobní látky</a:t>
            </a:r>
          </a:p>
          <a:p>
            <a:pPr>
              <a:buAutoNum type="arabicPeriod"/>
            </a:pPr>
            <a:r>
              <a:rPr lang="cs-CZ" sz="1050" dirty="0" smtClean="0"/>
              <a:t>Kořenový systém je soubor kořenů jedné rostliny (tvoří ho všechny druhy kořenů př. hlavní, postranní, svazčitý…)</a:t>
            </a:r>
          </a:p>
          <a:p>
            <a:pPr>
              <a:buAutoNum type="arabicPeriod"/>
            </a:pPr>
            <a:r>
              <a:rPr lang="cs-CZ" sz="1050" dirty="0" smtClean="0"/>
              <a:t>Mrkev, celer, petržel, křen</a:t>
            </a:r>
          </a:p>
          <a:p>
            <a:pPr>
              <a:buAutoNum type="arabicPeriod"/>
            </a:pPr>
            <a:r>
              <a:rPr lang="cs-CZ" sz="1050" dirty="0" smtClean="0"/>
              <a:t>Potravinářství (řepa), lékařství (kostival)</a:t>
            </a:r>
          </a:p>
          <a:p>
            <a:pPr>
              <a:buAutoNum type="arabicPeriod"/>
            </a:pPr>
            <a:r>
              <a:rPr lang="cs-CZ" sz="1050" dirty="0" smtClean="0"/>
              <a:t>Kořenová pokožka, prvotní kůra, střední válec s cévními svazky.</a:t>
            </a:r>
          </a:p>
          <a:p>
            <a:pPr>
              <a:buAutoNum type="arabicPeriod"/>
            </a:pPr>
            <a:r>
              <a:rPr lang="cs-CZ" sz="1050" dirty="0" smtClean="0"/>
              <a:t>Dělivé – růst kořene do délky</a:t>
            </a:r>
          </a:p>
          <a:p>
            <a:pPr>
              <a:buAutoNum type="arabicPeriod"/>
            </a:pPr>
            <a:r>
              <a:rPr lang="cs-CZ" sz="1050" dirty="0" smtClean="0"/>
              <a:t>Kořenový systém je široký, ale mělký.</a:t>
            </a:r>
          </a:p>
          <a:p>
            <a:pPr>
              <a:buAutoNum type="arabicPeriod"/>
            </a:pPr>
            <a:r>
              <a:rPr lang="cs-CZ" sz="1050" dirty="0" smtClean="0"/>
              <a:t>Vzdušné kořeny (</a:t>
            </a:r>
            <a:r>
              <a:rPr lang="cs-CZ" sz="1050" dirty="0" err="1" smtClean="0"/>
              <a:t>monstera</a:t>
            </a:r>
            <a:r>
              <a:rPr lang="cs-CZ" sz="1050" dirty="0" smtClean="0"/>
              <a:t>), zásobní (hlízy, bulvy), přichycovací (břečťan), parazitické (jmelí)</a:t>
            </a:r>
          </a:p>
          <a:p>
            <a:pPr>
              <a:buNone/>
            </a:pPr>
            <a:r>
              <a:rPr lang="cs-CZ" sz="1050" dirty="0" smtClean="0"/>
              <a:t>STONEK</a:t>
            </a:r>
          </a:p>
          <a:p>
            <a:pPr>
              <a:buAutoNum type="arabicPeriod"/>
            </a:pPr>
            <a:r>
              <a:rPr lang="cs-CZ" sz="1050" dirty="0" smtClean="0"/>
              <a:t>byliny, dřeviny</a:t>
            </a:r>
          </a:p>
          <a:p>
            <a:pPr>
              <a:buAutoNum type="arabicPeriod"/>
            </a:pPr>
            <a:r>
              <a:rPr lang="cs-CZ" sz="1050" dirty="0" smtClean="0"/>
              <a:t>Nese ostatní orgány přivádí vodu s minerálními látkami z kořene do listů a produkty fotosyntézy z listů do míst, kde je potřeba, stonkem rostlina roste, zásobní</a:t>
            </a:r>
          </a:p>
          <a:p>
            <a:pPr>
              <a:buAutoNum type="arabicPeriod"/>
            </a:pPr>
            <a:r>
              <a:rPr lang="cs-CZ" sz="1050" dirty="0" smtClean="0"/>
              <a:t>Lodyha, stvol, stéblo, oddenek</a:t>
            </a:r>
          </a:p>
          <a:p>
            <a:pPr>
              <a:buAutoNum type="arabicPeriod"/>
            </a:pPr>
            <a:r>
              <a:rPr lang="cs-CZ" sz="1050" dirty="0" smtClean="0"/>
              <a:t>Druhotná kůra stromů, </a:t>
            </a:r>
            <a:r>
              <a:rPr lang="cs-CZ" sz="1050" dirty="0" err="1" smtClean="0"/>
              <a:t>mulčovací</a:t>
            </a:r>
            <a:r>
              <a:rPr lang="cs-CZ" sz="1050" dirty="0" smtClean="0"/>
              <a:t> kůra </a:t>
            </a:r>
          </a:p>
          <a:p>
            <a:pPr>
              <a:buAutoNum type="arabicPeriod"/>
            </a:pPr>
            <a:r>
              <a:rPr lang="cs-CZ" sz="1050" dirty="0" smtClean="0"/>
              <a:t>Pokožka, prvotní kůra, střední válec s vodivým pletivem a s dření</a:t>
            </a:r>
          </a:p>
          <a:p>
            <a:pPr>
              <a:buAutoNum type="arabicPeriod"/>
            </a:pPr>
            <a:r>
              <a:rPr lang="cs-CZ" sz="1050" dirty="0" smtClean="0"/>
              <a:t>Podzemní stonek (zvláštní typ stonku) – na oddenku rostou šupinaté listy a vyrůstají náhradní kořeny. Kořen má jiné uspořádání cévních svazků.</a:t>
            </a:r>
          </a:p>
          <a:p>
            <a:pPr>
              <a:buAutoNum type="arabicPeriod"/>
            </a:pPr>
            <a:r>
              <a:rPr lang="cs-CZ" sz="1050" dirty="0" smtClean="0"/>
              <a:t>Díky dělivému pletivu – kambiu</a:t>
            </a:r>
          </a:p>
          <a:p>
            <a:pPr>
              <a:buAutoNum type="arabicPeriod"/>
            </a:pPr>
            <a:r>
              <a:rPr lang="cs-CZ" sz="1050" dirty="0" smtClean="0"/>
              <a:t>Zásobní (oddenky, oddenkové hlízy brambor, stonkové hlízy kedlubnů), šlahouny (jahodník), úponky (vinná réva), kolce = stonkové trny (trnka)</a:t>
            </a:r>
          </a:p>
          <a:p>
            <a:pPr>
              <a:buNone/>
            </a:pPr>
            <a:r>
              <a:rPr lang="cs-CZ" sz="1050" dirty="0" smtClean="0"/>
              <a:t>LIST</a:t>
            </a:r>
          </a:p>
          <a:p>
            <a:pPr>
              <a:buAutoNum type="arabicPeriod"/>
            </a:pPr>
            <a:r>
              <a:rPr lang="cs-CZ" sz="1050" dirty="0" smtClean="0"/>
              <a:t>fotosyntéza, dýchání, odpařování vody</a:t>
            </a:r>
          </a:p>
          <a:p>
            <a:pPr>
              <a:buAutoNum type="arabicPeriod"/>
            </a:pPr>
            <a:r>
              <a:rPr lang="cs-CZ" sz="1050" dirty="0" smtClean="0"/>
              <a:t>Střídavé, vstřícné, přeslenité, v přízemní růžici</a:t>
            </a:r>
          </a:p>
          <a:p>
            <a:pPr>
              <a:buAutoNum type="arabicPeriod"/>
            </a:pPr>
            <a:r>
              <a:rPr lang="cs-CZ" sz="1050" dirty="0" smtClean="0"/>
              <a:t>Řapík, čepel, žilnatina</a:t>
            </a:r>
          </a:p>
          <a:p>
            <a:pPr>
              <a:buAutoNum type="arabicPeriod"/>
            </a:pPr>
            <a:r>
              <a:rPr lang="cs-CZ" sz="1050" dirty="0" smtClean="0"/>
              <a:t>Svrchní pokožka, asimilační pletivo, cévní svazky, provzdušňovací pletivo, spodní pokožka s průduchy</a:t>
            </a:r>
          </a:p>
          <a:p>
            <a:pPr>
              <a:buAutoNum type="arabicPeriod"/>
            </a:pPr>
            <a:r>
              <a:rPr lang="cs-CZ" sz="1050" dirty="0" smtClean="0"/>
              <a:t>Jednoduché ( srdčitý) složený – dlanitě složený (jírovec) a zpeřený – (jasan)</a:t>
            </a:r>
          </a:p>
          <a:p>
            <a:pPr>
              <a:buAutoNum type="arabicPeriod"/>
            </a:pPr>
            <a:r>
              <a:rPr lang="cs-CZ" sz="1050" dirty="0" smtClean="0"/>
              <a:t>Prémie</a:t>
            </a:r>
          </a:p>
          <a:p>
            <a:pPr>
              <a:buAutoNum type="arabicPeriod"/>
            </a:pPr>
            <a:r>
              <a:rPr lang="cs-CZ" sz="1050" dirty="0" smtClean="0"/>
              <a:t>Potrava – (listová zelenina), léčebné účinky, koření (bobkový list, bazalka…), kyslík (fotosyntéza), </a:t>
            </a:r>
          </a:p>
          <a:p>
            <a:pPr>
              <a:buAutoNum type="arabicPeriod"/>
            </a:pPr>
            <a:r>
              <a:rPr lang="cs-CZ" sz="1050" dirty="0" smtClean="0"/>
              <a:t>Úponky (hrách), trny (růže), zásobní (cibule)</a:t>
            </a:r>
          </a:p>
          <a:p>
            <a:pPr>
              <a:buAutoNum type="arabicPeriod"/>
            </a:pPr>
            <a:endParaRPr lang="cs-CZ" sz="105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195</TotalTime>
  <Words>724</Words>
  <Application>Microsoft Office PowerPoint</Application>
  <PresentationFormat>Předvádění na obrazovce (4:3)</PresentationFormat>
  <Paragraphs>212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Technický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Snímek 3</vt:lpstr>
      <vt:lpstr>KOŘEN ZA 10</vt:lpstr>
      <vt:lpstr>KOŘEN ZA 20</vt:lpstr>
      <vt:lpstr>KOŘEN ZA 30</vt:lpstr>
      <vt:lpstr>KOŘEN ZA 40</vt:lpstr>
      <vt:lpstr>KOŘEN ZA 50</vt:lpstr>
      <vt:lpstr>KOŘEN ZA 60</vt:lpstr>
      <vt:lpstr>KOŘEN ZA 70</vt:lpstr>
      <vt:lpstr>KOŘEN ZA 80</vt:lpstr>
      <vt:lpstr>STONEK ZA 10</vt:lpstr>
      <vt:lpstr>STONEK ZA 20 </vt:lpstr>
      <vt:lpstr>STONEK ZA 30</vt:lpstr>
      <vt:lpstr>STONEK ZA 40</vt:lpstr>
      <vt:lpstr>STONEK ZA 50</vt:lpstr>
      <vt:lpstr>STONEK ZA 60</vt:lpstr>
      <vt:lpstr>STONEK ZA 70</vt:lpstr>
      <vt:lpstr>STONEK ZA 80</vt:lpstr>
      <vt:lpstr>LIST ZA 10</vt:lpstr>
      <vt:lpstr>LIST ZA 20</vt:lpstr>
      <vt:lpstr>LIST ZA 30</vt:lpstr>
      <vt:lpstr>LIST ZA 40</vt:lpstr>
      <vt:lpstr>LIST ZA 50</vt:lpstr>
      <vt:lpstr>LIST ZA 60</vt:lpstr>
      <vt:lpstr>LIST ZA 70</vt:lpstr>
      <vt:lpstr>LIST ZA 80</vt:lpstr>
      <vt:lpstr>ŘĚŠENÍ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VEDOUCI</cp:lastModifiedBy>
  <cp:revision>26</cp:revision>
  <dcterms:modified xsi:type="dcterms:W3CDTF">2012-05-03T14:48:04Z</dcterms:modified>
</cp:coreProperties>
</file>