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  <p:sldMasterId id="2147483768" r:id="rId2"/>
  </p:sldMasterIdLst>
  <p:sldIdLst>
    <p:sldId id="256" r:id="rId3"/>
    <p:sldId id="285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964" autoAdjust="0"/>
  </p:normalViewPr>
  <p:slideViewPr>
    <p:cSldViewPr>
      <p:cViewPr>
        <p:scale>
          <a:sx n="150" d="100"/>
          <a:sy n="15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1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38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6" name="Obdélník 39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Obdélník 40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41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1" name="Obdélník 55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Obdélník 64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3" name="Obdélník 65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Obdélník 66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5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7A7CB9E-01C6-4C6E-B8B4-80481B96F39F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16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7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209D3D1-09A9-4270-96E7-48C7C2AA92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0DDA24-3CF4-4D6F-B879-24509E008049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3374DE-F606-44C2-AA45-A1057E2746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Volný tvar 13"/>
          <p:cNvSpPr>
            <a:spLocks/>
          </p:cNvSpPr>
          <p:nvPr/>
        </p:nvSpPr>
        <p:spPr bwMode="auto">
          <a:xfrm>
            <a:off x="4829175" y="1073150"/>
            <a:ext cx="4321175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5" name="Volný tvar 14"/>
          <p:cNvSpPr>
            <a:spLocks/>
          </p:cNvSpPr>
          <p:nvPr/>
        </p:nvSpPr>
        <p:spPr bwMode="auto">
          <a:xfrm>
            <a:off x="374650" y="0"/>
            <a:ext cx="5513388" cy="6615113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12"/>
          <p:cNvSpPr>
            <a:spLocks/>
          </p:cNvSpPr>
          <p:nvPr/>
        </p:nvSpPr>
        <p:spPr bwMode="auto">
          <a:xfrm rot="5236414">
            <a:off x="4461669" y="1483519"/>
            <a:ext cx="4114800" cy="1189038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Volný tvar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8" name="Volný tvar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9" name="Volný tvar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0" name="Volný tvar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1" name="Volný tvar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3" name="Volný tvar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Volný tvar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5" name="Volný tvar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6" name="Volný tvar 24"/>
          <p:cNvSpPr>
            <a:spLocks/>
          </p:cNvSpPr>
          <p:nvPr/>
        </p:nvSpPr>
        <p:spPr bwMode="auto">
          <a:xfrm>
            <a:off x="366713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7" name="Volný tvar 25"/>
          <p:cNvSpPr>
            <a:spLocks/>
          </p:cNvSpPr>
          <p:nvPr/>
        </p:nvSpPr>
        <p:spPr bwMode="auto">
          <a:xfrm>
            <a:off x="366713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8" name="Volný tvar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9" name="Obdélník 6"/>
          <p:cNvSpPr/>
          <p:nvPr/>
        </p:nvSpPr>
        <p:spPr>
          <a:xfrm>
            <a:off x="363538" y="401638"/>
            <a:ext cx="8504237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0" name="Obdélník 7"/>
          <p:cNvSpPr/>
          <p:nvPr/>
        </p:nvSpPr>
        <p:spPr>
          <a:xfrm flipH="1">
            <a:off x="371475" y="681038"/>
            <a:ext cx="26988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bdélník 8"/>
          <p:cNvSpPr/>
          <p:nvPr/>
        </p:nvSpPr>
        <p:spPr>
          <a:xfrm flipH="1">
            <a:off x="411163" y="681038"/>
            <a:ext cx="26987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Obdélník 9"/>
          <p:cNvSpPr/>
          <p:nvPr/>
        </p:nvSpPr>
        <p:spPr>
          <a:xfrm flipH="1">
            <a:off x="447675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Obdélník 10"/>
          <p:cNvSpPr/>
          <p:nvPr/>
        </p:nvSpPr>
        <p:spPr>
          <a:xfrm flipH="1">
            <a:off x="476250" y="681038"/>
            <a:ext cx="9525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4" name="Obdélník 11"/>
          <p:cNvSpPr/>
          <p:nvPr/>
        </p:nvSpPr>
        <p:spPr>
          <a:xfrm>
            <a:off x="500063" y="681038"/>
            <a:ext cx="36512" cy="365125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bIns="0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53EFBE9-D83B-4317-B3F4-F798C63F0D0E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2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C91C8C7-3389-44C6-B1DC-74BECBC79E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7A4DF2D-93F8-4DAD-B2B8-A4A8853A6821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8E4B834-6403-4211-A80D-4E9F832E47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24"/>
          <p:cNvSpPr/>
          <p:nvPr/>
        </p:nvSpPr>
        <p:spPr>
          <a:xfrm>
            <a:off x="0" y="401638"/>
            <a:ext cx="8867775" cy="887412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5"/>
          <p:cNvSpPr/>
          <p:nvPr/>
        </p:nvSpPr>
        <p:spPr>
          <a:xfrm>
            <a:off x="87313" y="681038"/>
            <a:ext cx="460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9" name="Obdélník 16"/>
          <p:cNvSpPr/>
          <p:nvPr/>
        </p:nvSpPr>
        <p:spPr>
          <a:xfrm>
            <a:off x="47625" y="681038"/>
            <a:ext cx="26988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Obdélník 17"/>
          <p:cNvSpPr/>
          <p:nvPr/>
        </p:nvSpPr>
        <p:spPr>
          <a:xfrm>
            <a:off x="28575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8"/>
          <p:cNvSpPr/>
          <p:nvPr/>
        </p:nvSpPr>
        <p:spPr>
          <a:xfrm>
            <a:off x="0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9"/>
          <p:cNvSpPr/>
          <p:nvPr/>
        </p:nvSpPr>
        <p:spPr>
          <a:xfrm flipH="1">
            <a:off x="149225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3" name="Obdélník 20"/>
          <p:cNvSpPr/>
          <p:nvPr/>
        </p:nvSpPr>
        <p:spPr>
          <a:xfrm flipH="1">
            <a:off x="188913" y="681038"/>
            <a:ext cx="2857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bdélník 21"/>
          <p:cNvSpPr/>
          <p:nvPr/>
        </p:nvSpPr>
        <p:spPr>
          <a:xfrm flipH="1">
            <a:off x="227013" y="681038"/>
            <a:ext cx="9525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5" name="Obdélník 28"/>
          <p:cNvSpPr/>
          <p:nvPr/>
        </p:nvSpPr>
        <p:spPr>
          <a:xfrm flipH="1">
            <a:off x="255588" y="681038"/>
            <a:ext cx="7937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29"/>
          <p:cNvSpPr/>
          <p:nvPr/>
        </p:nvSpPr>
        <p:spPr>
          <a:xfrm>
            <a:off x="279400" y="681038"/>
            <a:ext cx="36513" cy="365125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/>
          <a:lstStyle>
            <a:lvl1pPr>
              <a:defRPr sz="400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A25ED77-009B-4872-8C96-F98609A7B786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1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6A9888F-41C3-4D09-B73D-AFC6503D0C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D36A2-899C-48A7-8FA3-1F30BEF2F138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AC4063-A19A-4521-BB53-56B2D0E5DF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49C4D7-9024-4ED0-8C54-57FB93FD6EB7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79D8841-14BB-434F-9622-22C6DAC8D4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C8038C-6AE8-4C5B-A0C3-1BADF2C1BCC1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1757A4-D1C0-4610-A12A-848D84C628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>
          <a:xfrm>
            <a:off x="368300" y="0"/>
            <a:ext cx="8777288" cy="1878013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6" name="Přímá spojovací čára 8"/>
          <p:cNvCxnSpPr/>
          <p:nvPr/>
        </p:nvCxnSpPr>
        <p:spPr>
          <a:xfrm flipV="1">
            <a:off x="363538" y="1884363"/>
            <a:ext cx="8782050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7" name="Skupina 9"/>
          <p:cNvGrpSpPr>
            <a:grpSpLocks/>
          </p:cNvGrpSpPr>
          <p:nvPr/>
        </p:nvGrpSpPr>
        <p:grpSpPr bwMode="auto">
          <a:xfrm rot="5400000">
            <a:off x="8515351" y="1219200"/>
            <a:ext cx="131762" cy="128587"/>
            <a:chOff x="6668087" y="1297746"/>
            <a:chExt cx="161840" cy="156602"/>
          </a:xfrm>
        </p:grpSpPr>
        <p:cxnSp>
          <p:nvCxnSpPr>
            <p:cNvPr id="8" name="Přímá spojovací čára 14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ovací čára 15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ovací čára 16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3"/>
          <p:cNvGrpSpPr>
            <a:grpSpLocks/>
          </p:cNvGrpSpPr>
          <p:nvPr/>
        </p:nvGrpSpPr>
        <p:grpSpPr bwMode="auto">
          <a:xfrm rot="5400000">
            <a:off x="8667751" y="1371600"/>
            <a:ext cx="131762" cy="128587"/>
            <a:chOff x="6668087" y="1297746"/>
            <a:chExt cx="161840" cy="156602"/>
          </a:xfrm>
        </p:grpSpPr>
        <p:cxnSp>
          <p:nvCxnSpPr>
            <p:cNvPr id="12" name="Přímá spojovací čára 10"/>
            <p:cNvCxnSpPr/>
            <p:nvPr/>
          </p:nvCxnSpPr>
          <p:spPr>
            <a:xfrm rot="16200000">
              <a:off x="6663593" y="1300308"/>
              <a:ext cx="88935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ovací čára 11"/>
            <p:cNvCxnSpPr/>
            <p:nvPr/>
          </p:nvCxnSpPr>
          <p:spPr>
            <a:xfrm rot="16200000" flipV="1">
              <a:off x="6685198" y="1391515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Přímá spojovací čára 12"/>
            <p:cNvCxnSpPr/>
            <p:nvPr/>
          </p:nvCxnSpPr>
          <p:spPr>
            <a:xfrm rot="5400000" flipH="1">
              <a:off x="6744513" y="1299332"/>
              <a:ext cx="88935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5" name="Skupina 17"/>
          <p:cNvGrpSpPr>
            <a:grpSpLocks/>
          </p:cNvGrpSpPr>
          <p:nvPr/>
        </p:nvGrpSpPr>
        <p:grpSpPr bwMode="auto">
          <a:xfrm rot="5400000">
            <a:off x="8320087" y="1474788"/>
            <a:ext cx="131763" cy="128588"/>
            <a:chOff x="6668087" y="1297746"/>
            <a:chExt cx="161840" cy="156602"/>
          </a:xfrm>
        </p:grpSpPr>
        <p:cxnSp>
          <p:nvCxnSpPr>
            <p:cNvPr id="16" name="Přímá spojovací čára 18"/>
            <p:cNvCxnSpPr/>
            <p:nvPr/>
          </p:nvCxnSpPr>
          <p:spPr>
            <a:xfrm rot="16200000">
              <a:off x="6663592" y="1300307"/>
              <a:ext cx="88934" cy="7994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ovací čára 19"/>
            <p:cNvCxnSpPr/>
            <p:nvPr/>
          </p:nvCxnSpPr>
          <p:spPr>
            <a:xfrm rot="16200000" flipV="1">
              <a:off x="6685198" y="1391513"/>
              <a:ext cx="125668" cy="0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ovací čára 20"/>
            <p:cNvCxnSpPr/>
            <p:nvPr/>
          </p:nvCxnSpPr>
          <p:spPr>
            <a:xfrm rot="5400000" flipH="1">
              <a:off x="6744512" y="1299332"/>
              <a:ext cx="88934" cy="81895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9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477000" y="55563"/>
            <a:ext cx="2133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17F4C2D-2250-468F-AEDA-3D16C0217939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20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55563"/>
            <a:ext cx="55626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1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10600" y="55563"/>
            <a:ext cx="457200" cy="365125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52868E-6CFF-4D99-9E01-2B55688AC1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BBD4A-AB96-4513-81CC-B76EE2062349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9EB1194-38A1-4FAE-BC45-F362EFF2F9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A45008-C007-400F-A0F1-536A3FA93A46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EAE11B-D841-4629-B6AE-57F8AB01A5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EE1C47-021C-45D7-B83E-96D6A4C41E9B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F4282C-889B-4B18-A549-35495DFB850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4FF568-8174-4F96-B1A8-38C51816082F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0DD046-CC29-41D2-9B92-67AC6A9F23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D54E61-25FF-438C-921F-DAFAA8E40BAE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358E10-8D7F-4B9D-92AA-EDBB93AC20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1DE7DB-2C1F-46D7-A073-BCBE6ECB8043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7EDA04-2848-424B-986C-866C498037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90EFE8-7076-4877-83F5-E503B5A23552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A2A6D-FCDC-47F7-8B73-2CB803EE83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FE0F07-024A-40AB-8212-0AE88E0D99A3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BE8B3A-7D0E-4650-8163-E0F7BF82C5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E258F2-4CAB-42F7-AA9B-854BDEEEED8E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7D69B5-363D-4555-8E6B-6BB395C94E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3E5231-09EC-41D3-847D-4703140C721F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81C491-D64B-493E-8173-960C1E4F6A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EDA16D-9881-4F1D-8503-8771EAE1D393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D91EFF-FE10-4A9F-8A19-2154EFDCA1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505AC2-D566-4DC0-8508-367E49D8CF0C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E300DA-2CF9-4D59-AB3C-D210B78377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81BB0-33F1-4F28-A48D-71CC38D3232F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EA7D9-2953-4AB3-891C-39C1384616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0" y="0"/>
            <a:ext cx="365125" cy="6854825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255588" y="5046663"/>
            <a:ext cx="73025" cy="1692275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255588" y="4797425"/>
            <a:ext cx="73025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Obdélník 9"/>
          <p:cNvSpPr/>
          <p:nvPr/>
        </p:nvSpPr>
        <p:spPr>
          <a:xfrm>
            <a:off x="255588" y="4637088"/>
            <a:ext cx="73025" cy="138112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Obdélník 10"/>
          <p:cNvSpPr/>
          <p:nvPr/>
        </p:nvSpPr>
        <p:spPr>
          <a:xfrm>
            <a:off x="255588" y="4541838"/>
            <a:ext cx="73025" cy="7461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2" name="Obdélník 11"/>
          <p:cNvSpPr/>
          <p:nvPr/>
        </p:nvSpPr>
        <p:spPr>
          <a:xfrm>
            <a:off x="309563" y="681038"/>
            <a:ext cx="46037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bdélník 14"/>
          <p:cNvSpPr/>
          <p:nvPr/>
        </p:nvSpPr>
        <p:spPr>
          <a:xfrm>
            <a:off x="268288" y="681038"/>
            <a:ext cx="2857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bdélník 15"/>
          <p:cNvSpPr/>
          <p:nvPr/>
        </p:nvSpPr>
        <p:spPr>
          <a:xfrm>
            <a:off x="249238" y="681038"/>
            <a:ext cx="9525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7" name="Obdélník 16"/>
          <p:cNvSpPr/>
          <p:nvPr/>
        </p:nvSpPr>
        <p:spPr>
          <a:xfrm>
            <a:off x="222250" y="681038"/>
            <a:ext cx="7938" cy="365125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512763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6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914400" y="1784350"/>
            <a:ext cx="7772400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DDBA720-A5C2-4FE9-B9C7-9F8704C82547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A7641615-BFD4-46F7-A186-480C8014D3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91" r:id="rId1"/>
    <p:sldLayoutId id="2147483779" r:id="rId2"/>
    <p:sldLayoutId id="2147483792" r:id="rId3"/>
    <p:sldLayoutId id="2147483793" r:id="rId4"/>
    <p:sldLayoutId id="2147483794" r:id="rId5"/>
    <p:sldLayoutId id="2147483778" r:id="rId6"/>
    <p:sldLayoutId id="2147483795" r:id="rId7"/>
    <p:sldLayoutId id="2147483777" r:id="rId8"/>
    <p:sldLayoutId id="2147483796" r:id="rId9"/>
    <p:sldLayoutId id="2147483776" r:id="rId10"/>
    <p:sldLayoutId id="2147483775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rgbClr val="C1EEFF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000">
          <a:solidFill>
            <a:srgbClr val="C1EEFF"/>
          </a:solidFill>
          <a:latin typeface="Consolas" pitchFamily="49" charset="0"/>
        </a:defRPr>
      </a:lvl9pPr>
      <a:extLst/>
    </p:titleStyle>
    <p:bodyStyle>
      <a:lvl1pPr marL="411163" indent="-342900" algn="l" rtl="0" fontAlgn="base">
        <a:spcBef>
          <a:spcPts val="700"/>
        </a:spcBef>
        <a:spcAft>
          <a:spcPct val="0"/>
        </a:spcAft>
        <a:buClr>
          <a:schemeClr val="tx2"/>
        </a:buClr>
        <a:buSzPct val="95000"/>
        <a:buFont typeface="Wingdings" pitchFamily="2" charset="2"/>
        <a:buChar char=""/>
        <a:defRPr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39775" indent="-285750" algn="l" rtl="0" fontAlgn="base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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Wingdings 2" pitchFamily="18" charset="2"/>
        <a:buChar char="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0475" indent="-22860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3" pitchFamily="18" charset="2"/>
        <a:buChar char="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138" indent="-209550" algn="l" rtl="0" fontAlgn="base">
        <a:spcBef>
          <a:spcPct val="20000"/>
        </a:spcBef>
        <a:spcAft>
          <a:spcPct val="0"/>
        </a:spcAft>
        <a:buClr>
          <a:srgbClr val="FEB80A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7BD784-78AD-4954-AC1E-DD6209F2D439}" type="datetimeFigureOut">
              <a:rPr lang="cs-CZ"/>
              <a:pPr>
                <a:defRPr/>
              </a:pPr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4411D66-0421-424B-B993-A8064152C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89" r:id="rId2"/>
    <p:sldLayoutId id="2147483788" r:id="rId3"/>
    <p:sldLayoutId id="2147483787" r:id="rId4"/>
    <p:sldLayoutId id="2147483786" r:id="rId5"/>
    <p:sldLayoutId id="2147483785" r:id="rId6"/>
    <p:sldLayoutId id="2147483784" r:id="rId7"/>
    <p:sldLayoutId id="2147483783" r:id="rId8"/>
    <p:sldLayoutId id="2147483782" r:id="rId9"/>
    <p:sldLayoutId id="2147483781" r:id="rId10"/>
    <p:sldLayoutId id="214748378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5.xml"/><Relationship Id="rId18" Type="http://schemas.openxmlformats.org/officeDocument/2006/relationships/slide" Target="slide26.xml"/><Relationship Id="rId3" Type="http://schemas.openxmlformats.org/officeDocument/2006/relationships/slide" Target="slide11.xml"/><Relationship Id="rId21" Type="http://schemas.openxmlformats.org/officeDocument/2006/relationships/slide" Target="slide18.xml"/><Relationship Id="rId7" Type="http://schemas.openxmlformats.org/officeDocument/2006/relationships/slide" Target="slide4.xml"/><Relationship Id="rId12" Type="http://schemas.openxmlformats.org/officeDocument/2006/relationships/slide" Target="slide24.xml"/><Relationship Id="rId17" Type="http://schemas.openxmlformats.org/officeDocument/2006/relationships/slide" Target="slide21.xml"/><Relationship Id="rId25" Type="http://schemas.openxmlformats.org/officeDocument/2006/relationships/slide" Target="slide27.xml"/><Relationship Id="rId2" Type="http://schemas.openxmlformats.org/officeDocument/2006/relationships/slide" Target="slide7.xml"/><Relationship Id="rId16" Type="http://schemas.openxmlformats.org/officeDocument/2006/relationships/slide" Target="slide17.xml"/><Relationship Id="rId20" Type="http://schemas.openxmlformats.org/officeDocument/2006/relationships/slide" Target="slide22.xml"/><Relationship Id="rId1" Type="http://schemas.openxmlformats.org/officeDocument/2006/relationships/slideLayout" Target="../slideLayouts/slideLayout7.xml"/><Relationship Id="rId6" Type="http://schemas.openxmlformats.org/officeDocument/2006/relationships/slide" Target="slide23.xml"/><Relationship Id="rId11" Type="http://schemas.openxmlformats.org/officeDocument/2006/relationships/slide" Target="slide20.xml"/><Relationship Id="rId24" Type="http://schemas.openxmlformats.org/officeDocument/2006/relationships/slide" Target="slide6.xml"/><Relationship Id="rId5" Type="http://schemas.openxmlformats.org/officeDocument/2006/relationships/slide" Target="slide19.xml"/><Relationship Id="rId15" Type="http://schemas.openxmlformats.org/officeDocument/2006/relationships/slide" Target="slide13.xml"/><Relationship Id="rId23" Type="http://schemas.openxmlformats.org/officeDocument/2006/relationships/slide" Target="slide10.xml"/><Relationship Id="rId10" Type="http://schemas.openxmlformats.org/officeDocument/2006/relationships/slide" Target="slide16.xml"/><Relationship Id="rId19" Type="http://schemas.openxmlformats.org/officeDocument/2006/relationships/slide" Target="slide25.xml"/><Relationship Id="rId4" Type="http://schemas.openxmlformats.org/officeDocument/2006/relationships/slide" Target="slide15.xml"/><Relationship Id="rId9" Type="http://schemas.openxmlformats.org/officeDocument/2006/relationships/slide" Target="slide12.xml"/><Relationship Id="rId14" Type="http://schemas.openxmlformats.org/officeDocument/2006/relationships/slide" Target="slide9.xml"/><Relationship Id="rId22" Type="http://schemas.openxmlformats.org/officeDocument/2006/relationships/slide" Target="slide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0/00/Pthius_pubis_-_crab_louse.jpg" TargetMode="External"/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/>
              <a:t>Název projektu: „Učíme lépe a moderněji“ </a:t>
            </a:r>
            <a:br>
              <a:rPr lang="cs-CZ" sz="1200" smtClean="0"/>
            </a:br>
            <a:r>
              <a:rPr lang="cs-CZ" sz="1200" smtClean="0"/>
              <a:t>OP VK 1.4 </a:t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Font typeface="Arial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VY_52_INOVACE_18_1_OPAKOVÁNÍ </a:t>
            </a:r>
            <a:r>
              <a:rPr lang="cs-CZ" sz="1700" dirty="0"/>
              <a:t>HMYZU S PROMĚNOU NEDOKONALOU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Opakování stavby těla, pojmů, přizpůsobení, života, potravních vztahů ploštic, vážek, vší, stejnokřídlých a rovnokřídlých.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27.4.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27.4. </a:t>
            </a:r>
            <a:r>
              <a:rPr lang="cs-CZ" sz="1400" smtClean="0"/>
              <a:t>2012 </a:t>
            </a: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RISKUJ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6626" name="Podnadpis 4"/>
          <p:cNvSpPr>
            <a:spLocks noGrp="1"/>
          </p:cNvSpPr>
          <p:nvPr>
            <p:ph type="subTitle" idx="1"/>
          </p:nvPr>
        </p:nvSpPr>
        <p:spPr>
          <a:xfrm>
            <a:off x="914400" y="2835275"/>
            <a:ext cx="7772400" cy="1508125"/>
          </a:xfrm>
        </p:spPr>
        <p:txBody>
          <a:bodyPr/>
          <a:lstStyle/>
          <a:p>
            <a:pPr>
              <a:spcBef>
                <a:spcPct val="0"/>
              </a:spcBef>
            </a:pPr>
            <a:r>
              <a:rPr lang="cs-CZ" smtClean="0"/>
              <a:t>OPAKOVÁNÍ  ŘÁDŮ HMYZU S PROMĚNOU NEDOKONALOU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Šestiúhelník 4">
            <a:hlinkClick r:id="rId2" action="ppaction://hlinksldjump"/>
          </p:cNvPr>
          <p:cNvSpPr/>
          <p:nvPr/>
        </p:nvSpPr>
        <p:spPr>
          <a:xfrm>
            <a:off x="7020272" y="83671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</a:t>
            </a:r>
            <a:endParaRPr lang="cs-CZ" dirty="0"/>
          </a:p>
        </p:txBody>
      </p:sp>
      <p:sp>
        <p:nvSpPr>
          <p:cNvPr id="6" name="Šestiúhelník 5">
            <a:hlinkClick r:id="rId3" action="ppaction://hlinksldjump"/>
          </p:cNvPr>
          <p:cNvSpPr/>
          <p:nvPr/>
        </p:nvSpPr>
        <p:spPr>
          <a:xfrm>
            <a:off x="7092280" y="1628800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</a:t>
            </a:r>
            <a:endParaRPr lang="cs-CZ" dirty="0"/>
          </a:p>
        </p:txBody>
      </p:sp>
      <p:sp>
        <p:nvSpPr>
          <p:cNvPr id="7" name="Šestiúhelník 6">
            <a:hlinkClick r:id="rId4" action="ppaction://hlinksldjump"/>
          </p:cNvPr>
          <p:cNvSpPr/>
          <p:nvPr/>
        </p:nvSpPr>
        <p:spPr>
          <a:xfrm>
            <a:off x="7020272" y="2348880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</a:t>
            </a:r>
            <a:endParaRPr lang="cs-CZ" dirty="0"/>
          </a:p>
        </p:txBody>
      </p:sp>
      <p:sp>
        <p:nvSpPr>
          <p:cNvPr id="8" name="Šestiúhelník 7">
            <a:hlinkClick r:id="rId5" action="ppaction://hlinksldjump"/>
          </p:cNvPr>
          <p:cNvSpPr/>
          <p:nvPr/>
        </p:nvSpPr>
        <p:spPr>
          <a:xfrm>
            <a:off x="7020272" y="299695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</a:t>
            </a:r>
            <a:endParaRPr lang="cs-CZ" dirty="0"/>
          </a:p>
        </p:txBody>
      </p:sp>
      <p:sp>
        <p:nvSpPr>
          <p:cNvPr id="9" name="Šestiúhelník 8">
            <a:hlinkClick r:id="rId6" action="ppaction://hlinksldjump"/>
          </p:cNvPr>
          <p:cNvSpPr/>
          <p:nvPr/>
        </p:nvSpPr>
        <p:spPr>
          <a:xfrm>
            <a:off x="7020272" y="371703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</a:t>
            </a:r>
            <a:endParaRPr lang="cs-CZ" dirty="0"/>
          </a:p>
        </p:txBody>
      </p:sp>
      <p:sp>
        <p:nvSpPr>
          <p:cNvPr id="10" name="Šestiúhelník 9">
            <a:hlinkClick r:id="rId7" action="ppaction://hlinksldjump"/>
          </p:cNvPr>
          <p:cNvSpPr/>
          <p:nvPr/>
        </p:nvSpPr>
        <p:spPr>
          <a:xfrm>
            <a:off x="3995936" y="83671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</a:t>
            </a:r>
            <a:endParaRPr lang="cs-CZ" dirty="0"/>
          </a:p>
        </p:txBody>
      </p:sp>
      <p:sp>
        <p:nvSpPr>
          <p:cNvPr id="11" name="Šestiúhelník 10">
            <a:hlinkClick r:id="rId8" action="ppaction://hlinksldjump"/>
          </p:cNvPr>
          <p:cNvSpPr/>
          <p:nvPr/>
        </p:nvSpPr>
        <p:spPr>
          <a:xfrm>
            <a:off x="4067944" y="155679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</a:t>
            </a:r>
            <a:endParaRPr lang="cs-CZ" dirty="0"/>
          </a:p>
        </p:txBody>
      </p:sp>
      <p:sp>
        <p:nvSpPr>
          <p:cNvPr id="12" name="Šestiúhelník 11">
            <a:hlinkClick r:id="rId9" action="ppaction://hlinksldjump"/>
          </p:cNvPr>
          <p:cNvSpPr/>
          <p:nvPr/>
        </p:nvSpPr>
        <p:spPr>
          <a:xfrm>
            <a:off x="4067944" y="227687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</a:t>
            </a:r>
            <a:endParaRPr lang="cs-CZ" dirty="0"/>
          </a:p>
        </p:txBody>
      </p:sp>
      <p:sp>
        <p:nvSpPr>
          <p:cNvPr id="13" name="Šestiúhelník 12">
            <a:hlinkClick r:id="rId10" action="ppaction://hlinksldjump"/>
          </p:cNvPr>
          <p:cNvSpPr/>
          <p:nvPr/>
        </p:nvSpPr>
        <p:spPr>
          <a:xfrm>
            <a:off x="3995936" y="299695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</a:t>
            </a:r>
            <a:endParaRPr lang="cs-CZ" dirty="0"/>
          </a:p>
        </p:txBody>
      </p:sp>
      <p:sp>
        <p:nvSpPr>
          <p:cNvPr id="14" name="Šestiúhelník 13">
            <a:hlinkClick r:id="rId11" action="ppaction://hlinksldjump"/>
          </p:cNvPr>
          <p:cNvSpPr/>
          <p:nvPr/>
        </p:nvSpPr>
        <p:spPr>
          <a:xfrm>
            <a:off x="3995936" y="3789040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</a:t>
            </a:r>
            <a:endParaRPr lang="cs-CZ" dirty="0"/>
          </a:p>
        </p:txBody>
      </p:sp>
      <p:sp>
        <p:nvSpPr>
          <p:cNvPr id="15" name="Šestiúhelník 14">
            <a:hlinkClick r:id="rId12" action="ppaction://hlinksldjump"/>
          </p:cNvPr>
          <p:cNvSpPr/>
          <p:nvPr/>
        </p:nvSpPr>
        <p:spPr>
          <a:xfrm>
            <a:off x="3995936" y="4581128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100</a:t>
            </a:r>
            <a:endParaRPr lang="cs-CZ" dirty="0"/>
          </a:p>
        </p:txBody>
      </p:sp>
      <p:sp>
        <p:nvSpPr>
          <p:cNvPr id="16" name="Šestiúhelník 15">
            <a:hlinkClick r:id="rId13" action="ppaction://hlinksldjump"/>
          </p:cNvPr>
          <p:cNvSpPr/>
          <p:nvPr/>
        </p:nvSpPr>
        <p:spPr>
          <a:xfrm>
            <a:off x="5076056" y="83671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</a:t>
            </a:r>
            <a:endParaRPr lang="cs-CZ" dirty="0"/>
          </a:p>
        </p:txBody>
      </p:sp>
      <p:sp>
        <p:nvSpPr>
          <p:cNvPr id="17" name="Šestiúhelník 16">
            <a:hlinkClick r:id="rId14" action="ppaction://hlinksldjump"/>
          </p:cNvPr>
          <p:cNvSpPr/>
          <p:nvPr/>
        </p:nvSpPr>
        <p:spPr>
          <a:xfrm>
            <a:off x="5076056" y="155679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</a:t>
            </a:r>
            <a:endParaRPr lang="cs-CZ" dirty="0"/>
          </a:p>
        </p:txBody>
      </p:sp>
      <p:sp>
        <p:nvSpPr>
          <p:cNvPr id="18" name="Šestiúhelník 17">
            <a:hlinkClick r:id="rId15" action="ppaction://hlinksldjump"/>
          </p:cNvPr>
          <p:cNvSpPr/>
          <p:nvPr/>
        </p:nvSpPr>
        <p:spPr>
          <a:xfrm>
            <a:off x="5076056" y="2348880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</a:t>
            </a:r>
            <a:endParaRPr lang="cs-CZ" dirty="0"/>
          </a:p>
        </p:txBody>
      </p:sp>
      <p:sp>
        <p:nvSpPr>
          <p:cNvPr id="19" name="Šestiúhelník 18">
            <a:hlinkClick r:id="rId16" action="ppaction://hlinksldjump"/>
          </p:cNvPr>
          <p:cNvSpPr/>
          <p:nvPr/>
        </p:nvSpPr>
        <p:spPr>
          <a:xfrm>
            <a:off x="5004048" y="3068960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</a:t>
            </a:r>
            <a:endParaRPr lang="cs-CZ" dirty="0"/>
          </a:p>
        </p:txBody>
      </p:sp>
      <p:sp>
        <p:nvSpPr>
          <p:cNvPr id="20" name="Šestiúhelník 19">
            <a:hlinkClick r:id="rId17" action="ppaction://hlinksldjump"/>
          </p:cNvPr>
          <p:cNvSpPr/>
          <p:nvPr/>
        </p:nvSpPr>
        <p:spPr>
          <a:xfrm>
            <a:off x="5004048" y="3789040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</a:t>
            </a:r>
            <a:endParaRPr lang="cs-CZ" dirty="0"/>
          </a:p>
        </p:txBody>
      </p:sp>
      <p:sp>
        <p:nvSpPr>
          <p:cNvPr id="21" name="Šestiúhelník 20">
            <a:hlinkClick r:id="rId18" action="ppaction://hlinksldjump"/>
          </p:cNvPr>
          <p:cNvSpPr/>
          <p:nvPr/>
        </p:nvSpPr>
        <p:spPr>
          <a:xfrm>
            <a:off x="6012160" y="4581128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</a:t>
            </a:r>
            <a:endParaRPr lang="cs-CZ" dirty="0"/>
          </a:p>
        </p:txBody>
      </p:sp>
      <p:sp>
        <p:nvSpPr>
          <p:cNvPr id="22" name="Šestiúhelník 21">
            <a:hlinkClick r:id="rId19" action="ppaction://hlinksldjump"/>
          </p:cNvPr>
          <p:cNvSpPr/>
          <p:nvPr/>
        </p:nvSpPr>
        <p:spPr>
          <a:xfrm>
            <a:off x="5004048" y="4653136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200</a:t>
            </a:r>
            <a:endParaRPr lang="cs-CZ" dirty="0"/>
          </a:p>
        </p:txBody>
      </p:sp>
      <p:sp>
        <p:nvSpPr>
          <p:cNvPr id="23" name="Šestiúhelník 22">
            <a:hlinkClick r:id="rId20" action="ppaction://hlinksldjump"/>
          </p:cNvPr>
          <p:cNvSpPr/>
          <p:nvPr/>
        </p:nvSpPr>
        <p:spPr>
          <a:xfrm>
            <a:off x="6012160" y="3789040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</a:t>
            </a:r>
            <a:endParaRPr lang="cs-CZ" dirty="0"/>
          </a:p>
        </p:txBody>
      </p:sp>
      <p:sp>
        <p:nvSpPr>
          <p:cNvPr id="24" name="Šestiúhelník 23">
            <a:hlinkClick r:id="rId21" action="ppaction://hlinksldjump"/>
          </p:cNvPr>
          <p:cNvSpPr/>
          <p:nvPr/>
        </p:nvSpPr>
        <p:spPr>
          <a:xfrm>
            <a:off x="6012160" y="3068960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</a:t>
            </a:r>
            <a:endParaRPr lang="cs-CZ" dirty="0"/>
          </a:p>
        </p:txBody>
      </p:sp>
      <p:sp>
        <p:nvSpPr>
          <p:cNvPr id="25" name="Šestiúhelník 24">
            <a:hlinkClick r:id="rId22" action="ppaction://hlinksldjump"/>
          </p:cNvPr>
          <p:cNvSpPr/>
          <p:nvPr/>
        </p:nvSpPr>
        <p:spPr>
          <a:xfrm>
            <a:off x="6012160" y="227687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</a:t>
            </a:r>
            <a:endParaRPr lang="cs-CZ" dirty="0"/>
          </a:p>
        </p:txBody>
      </p:sp>
      <p:sp>
        <p:nvSpPr>
          <p:cNvPr id="26" name="Šestiúhelník 25">
            <a:hlinkClick r:id="rId23" action="ppaction://hlinksldjump"/>
          </p:cNvPr>
          <p:cNvSpPr/>
          <p:nvPr/>
        </p:nvSpPr>
        <p:spPr>
          <a:xfrm>
            <a:off x="6084168" y="155679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</a:t>
            </a:r>
            <a:endParaRPr lang="cs-CZ" dirty="0"/>
          </a:p>
        </p:txBody>
      </p:sp>
      <p:sp>
        <p:nvSpPr>
          <p:cNvPr id="27" name="Šestiúhelník 26">
            <a:hlinkClick r:id="rId24" action="ppaction://hlinksldjump"/>
          </p:cNvPr>
          <p:cNvSpPr/>
          <p:nvPr/>
        </p:nvSpPr>
        <p:spPr>
          <a:xfrm>
            <a:off x="6084168" y="836712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300</a:t>
            </a:r>
            <a:endParaRPr lang="cs-CZ" dirty="0"/>
          </a:p>
        </p:txBody>
      </p:sp>
      <p:sp>
        <p:nvSpPr>
          <p:cNvPr id="29" name="Vlna 28"/>
          <p:cNvSpPr/>
          <p:nvPr/>
        </p:nvSpPr>
        <p:spPr>
          <a:xfrm>
            <a:off x="899592" y="908720"/>
            <a:ext cx="2520280" cy="720080"/>
          </a:xfrm>
          <a:prstGeom prst="wave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VÁŽKY</a:t>
            </a:r>
            <a:endParaRPr lang="cs-CZ" sz="2800" dirty="0"/>
          </a:p>
        </p:txBody>
      </p:sp>
      <p:sp>
        <p:nvSpPr>
          <p:cNvPr id="32" name="Vlna 31"/>
          <p:cNvSpPr/>
          <p:nvPr/>
        </p:nvSpPr>
        <p:spPr>
          <a:xfrm>
            <a:off x="971600" y="1628800"/>
            <a:ext cx="2520280" cy="720080"/>
          </a:xfrm>
          <a:prstGeom prst="wave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STEJNOKŘÍDLÍ</a:t>
            </a:r>
            <a:endParaRPr lang="cs-CZ" sz="2800" dirty="0"/>
          </a:p>
        </p:txBody>
      </p:sp>
      <p:sp>
        <p:nvSpPr>
          <p:cNvPr id="33" name="Vlna 32"/>
          <p:cNvSpPr/>
          <p:nvPr/>
        </p:nvSpPr>
        <p:spPr>
          <a:xfrm>
            <a:off x="971600" y="2276872"/>
            <a:ext cx="2520280" cy="720080"/>
          </a:xfrm>
          <a:prstGeom prst="wave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VŠI</a:t>
            </a:r>
            <a:endParaRPr lang="cs-CZ" sz="2800" dirty="0"/>
          </a:p>
        </p:txBody>
      </p:sp>
      <p:sp>
        <p:nvSpPr>
          <p:cNvPr id="34" name="Vlna 33"/>
          <p:cNvSpPr/>
          <p:nvPr/>
        </p:nvSpPr>
        <p:spPr>
          <a:xfrm>
            <a:off x="971600" y="2996952"/>
            <a:ext cx="2520280" cy="720080"/>
          </a:xfrm>
          <a:prstGeom prst="wave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ROVNOKŘÍDLÍ</a:t>
            </a:r>
            <a:endParaRPr lang="cs-CZ" sz="2800" dirty="0"/>
          </a:p>
        </p:txBody>
      </p:sp>
      <p:sp>
        <p:nvSpPr>
          <p:cNvPr id="35" name="Vlna 34"/>
          <p:cNvSpPr/>
          <p:nvPr/>
        </p:nvSpPr>
        <p:spPr>
          <a:xfrm>
            <a:off x="971600" y="3789040"/>
            <a:ext cx="2520280" cy="720080"/>
          </a:xfrm>
          <a:prstGeom prst="wave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PLOŠTICE</a:t>
            </a:r>
            <a:endParaRPr lang="cs-CZ" sz="2800" dirty="0"/>
          </a:p>
        </p:txBody>
      </p:sp>
      <p:sp>
        <p:nvSpPr>
          <p:cNvPr id="36" name="Vlna 35"/>
          <p:cNvSpPr/>
          <p:nvPr/>
        </p:nvSpPr>
        <p:spPr>
          <a:xfrm>
            <a:off x="971600" y="4581128"/>
            <a:ext cx="2520280" cy="720080"/>
          </a:xfrm>
          <a:prstGeom prst="wave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dirty="0"/>
              <a:t>PROMĚNA</a:t>
            </a:r>
            <a:endParaRPr lang="cs-CZ" sz="2800" dirty="0"/>
          </a:p>
        </p:txBody>
      </p:sp>
      <p:sp>
        <p:nvSpPr>
          <p:cNvPr id="38" name="Šestiúhelník 37">
            <a:hlinkClick r:id="rId25" action="ppaction://hlinksldjump"/>
          </p:cNvPr>
          <p:cNvSpPr/>
          <p:nvPr/>
        </p:nvSpPr>
        <p:spPr>
          <a:xfrm>
            <a:off x="7020272" y="4581128"/>
            <a:ext cx="936104" cy="720080"/>
          </a:xfrm>
          <a:prstGeom prst="hexagon">
            <a:avLst/>
          </a:prstGeom>
          <a:ln w="34925">
            <a:solidFill>
              <a:srgbClr val="FFFFFF"/>
            </a:solidFill>
          </a:ln>
          <a:effectLst>
            <a:outerShdw blurRad="317500" dir="2700000" algn="ctr">
              <a:srgbClr val="000000">
                <a:alpha val="43000"/>
              </a:srgbClr>
            </a:outerShdw>
          </a:effectLst>
          <a:scene3d>
            <a:camera prst="perspectiveFront" fov="2700000">
              <a:rot lat="19086000" lon="19067999" rev="3108000"/>
            </a:camera>
            <a:lightRig rig="threePt" dir="t">
              <a:rot lat="0" lon="0" rev="0"/>
            </a:lightRig>
          </a:scene3d>
          <a:sp3d extrusionH="38100" prstMaterial="clear">
            <a:bevelT w="260350" h="50800" prst="softRound"/>
            <a:bevelB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400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0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2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4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5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6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83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9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0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1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2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39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5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>
                                        <p:cTn id="16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VÁŽKY 100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ŘEKNI, JAK SE JMENUJE LARVA VÁŽEK</a:t>
            </a:r>
          </a:p>
        </p:txBody>
      </p:sp>
      <p:sp>
        <p:nvSpPr>
          <p:cNvPr id="28675" name="TextovéPole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3419475" y="5013325"/>
            <a:ext cx="20161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VÁŽKY ZA 200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29698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ŘEKNI, JAKÉ ÚSTNÍ ÚSTROJÍ MÁ LARVA </a:t>
            </a:r>
            <a:r>
              <a:rPr lang="cs-CZ" smtClean="0">
                <a:latin typeface="Arial" charset="0"/>
              </a:rPr>
              <a:t>               </a:t>
            </a:r>
            <a:r>
              <a:rPr lang="cs-CZ" smtClean="0"/>
              <a:t>A DOSPĚLEC.</a:t>
            </a:r>
          </a:p>
        </p:txBody>
      </p:sp>
      <p:sp>
        <p:nvSpPr>
          <p:cNvPr id="29699" name="TextovéPole 6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VÁŽKY ZA 300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ŘEKNI, JAKÉ JE ŽIVOTNÍ PROSTŘEDÍ DOSPĚLCE.</a:t>
            </a:r>
            <a:endParaRPr lang="cs-CZ" b="1" smtClean="0"/>
          </a:p>
        </p:txBody>
      </p:sp>
      <p:sp>
        <p:nvSpPr>
          <p:cNvPr id="30723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VÁŽKY ZA 400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VYJMENUJ 4 DRUHY VÁŽEK</a:t>
            </a:r>
          </a:p>
        </p:txBody>
      </p:sp>
      <p:sp>
        <p:nvSpPr>
          <p:cNvPr id="31747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STEJNOKŘÍDLÍ ZA 100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ŘEKNI, JAKÉ ÚSTNÍ ÚSTROJÍ MÁ PĚNODĚJKA.</a:t>
            </a:r>
          </a:p>
        </p:txBody>
      </p:sp>
      <p:sp>
        <p:nvSpPr>
          <p:cNvPr id="32771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STEJNOKŘÍDLÍ ZA 200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VYJMENUJ 3 DRUHY STEJNOKŘÍDLÉHO HMYZU</a:t>
            </a:r>
          </a:p>
        </p:txBody>
      </p:sp>
      <p:sp>
        <p:nvSpPr>
          <p:cNvPr id="33795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STEJNOKŘÍDLÍ ZA 300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POPIŠ TĚLO MŠICE.</a:t>
            </a:r>
          </a:p>
        </p:txBody>
      </p:sp>
      <p:sp>
        <p:nvSpPr>
          <p:cNvPr id="34819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STEJNOKŘÍDLÍ ZA 400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POPIŠ VZÁJEMNÉ VZTAHY MEZI MŠICÍ, SLUNÉČKEM A MRAVENCEM</a:t>
            </a:r>
          </a:p>
        </p:txBody>
      </p:sp>
      <p:sp>
        <p:nvSpPr>
          <p:cNvPr id="35843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VŠI ZA 100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smtClean="0"/>
          </a:p>
          <a:p>
            <a:pPr algn="ctr"/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ŘEKNI, JAK SE NAZÝVÁ VAJÍČKO VŠÍ.</a:t>
            </a:r>
          </a:p>
        </p:txBody>
      </p:sp>
      <p:sp>
        <p:nvSpPr>
          <p:cNvPr id="36867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VŠI ZA 200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POPIŠ TĚLO VŠI.</a:t>
            </a:r>
          </a:p>
        </p:txBody>
      </p:sp>
      <p:sp>
        <p:nvSpPr>
          <p:cNvPr id="37891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VŠI ZA 300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89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ŘEKNI, KAM PATŘÍ VEŠ DĚTSKÁ                                       V POTRAVNÍM ŘETĚZCI.</a:t>
            </a:r>
          </a:p>
        </p:txBody>
      </p:sp>
      <p:sp>
        <p:nvSpPr>
          <p:cNvPr id="38915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VŠI ZA 400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39939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  <p:pic>
        <p:nvPicPr>
          <p:cNvPr id="39940" name="Picture 8" descr="Soubor:Pthius pubis - crab louse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27313" y="1989138"/>
            <a:ext cx="3656012" cy="270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41" name="TextovéPole 6"/>
          <p:cNvSpPr txBox="1">
            <a:spLocks noChangeArrowheads="1"/>
          </p:cNvSpPr>
          <p:nvPr/>
        </p:nvSpPr>
        <p:spPr bwMode="auto">
          <a:xfrm>
            <a:off x="6227763" y="2492375"/>
            <a:ext cx="18002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orbel" pitchFamily="34" charset="0"/>
              </a:rPr>
              <a:t>POZNEJ DRUH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ROVNOKŘÍDLÍ ZA 100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Jaké ústní ústrojí má rovnokřídlý hmyz?</a:t>
            </a:r>
          </a:p>
          <a:p>
            <a:pPr>
              <a:buFont typeface="Wingdings" pitchFamily="2" charset="2"/>
              <a:buNone/>
            </a:pPr>
            <a:r>
              <a:rPr lang="cs-CZ" smtClean="0"/>
              <a:t> </a:t>
            </a:r>
          </a:p>
          <a:p>
            <a:pPr algn="ctr"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40963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ROVNOKŘÍDLÍ ZA 200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19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 Vyjmenuj 3 druhy rovnokřídlého hmyzu.</a:t>
            </a:r>
          </a:p>
        </p:txBody>
      </p:sp>
      <p:sp>
        <p:nvSpPr>
          <p:cNvPr id="41987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cs-CZ" smtClean="0"/>
              <a:t>ROVNOKŘ</a:t>
            </a:r>
            <a:r>
              <a:rPr lang="cs-CZ" smtClean="0">
                <a:latin typeface="Arial" charset="0"/>
              </a:rPr>
              <a:t>Í</a:t>
            </a:r>
            <a:r>
              <a:rPr lang="cs-CZ" smtClean="0"/>
              <a:t>DLÍ ZA 300</a:t>
            </a:r>
          </a:p>
        </p:txBody>
      </p:sp>
      <p:sp>
        <p:nvSpPr>
          <p:cNvPr id="430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Čím vydává cvrček a kobylka cvrčivý zvuk? </a:t>
            </a:r>
          </a:p>
        </p:txBody>
      </p:sp>
      <p:sp>
        <p:nvSpPr>
          <p:cNvPr id="43011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ROVNOKŘÍDLÍ ZA 400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40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Čím vydává saranče cvrčivý zvuk? </a:t>
            </a:r>
          </a:p>
        </p:txBody>
      </p:sp>
      <p:sp>
        <p:nvSpPr>
          <p:cNvPr id="44035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PLOŠTICE ZA 100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50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JAKÉ ÚSTNÍ ÚSTROJÍ MAJÍ PLOŠTICE</a:t>
            </a:r>
          </a:p>
        </p:txBody>
      </p:sp>
      <p:sp>
        <p:nvSpPr>
          <p:cNvPr id="45059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PLOŠTICE ZA 200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60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VYSVĚTLI POJEM POLOKROVKY</a:t>
            </a:r>
          </a:p>
        </p:txBody>
      </p:sp>
      <p:sp>
        <p:nvSpPr>
          <p:cNvPr id="46083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PLOŠTICE ZA 300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71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VYJMENUJ DVA DRUHY VODNÍCH A DVA DRUHY SUCHOZEMSKÝCH PLOŠTIC</a:t>
            </a:r>
          </a:p>
        </p:txBody>
      </p:sp>
      <p:sp>
        <p:nvSpPr>
          <p:cNvPr id="47107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PLOŠTICE ZA 400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81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 </a:t>
            </a:r>
          </a:p>
          <a:p>
            <a:pPr algn="ctr">
              <a:buFont typeface="Wingdings" pitchFamily="2" charset="2"/>
              <a:buNone/>
            </a:pPr>
            <a:r>
              <a:rPr lang="cs-CZ" smtClean="0"/>
              <a:t>VYSVĚTLI, JAK SE BRUSLAŘKA POHYBUJE </a:t>
            </a:r>
          </a:p>
        </p:txBody>
      </p:sp>
      <p:sp>
        <p:nvSpPr>
          <p:cNvPr id="48131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PROMĚNA ZA 100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491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POPIŠ STÁDIA PROMĚNY VŠÍ</a:t>
            </a:r>
          </a:p>
        </p:txBody>
      </p:sp>
      <p:sp>
        <p:nvSpPr>
          <p:cNvPr id="49155" name="TextovéPole 3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PROMĚNA ZA 200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501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1547813" y="2133600"/>
            <a:ext cx="6408737" cy="28082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000" dirty="0"/>
              <a:t>PRÉMIE</a:t>
            </a:r>
            <a:endParaRPr lang="cs-CZ" sz="8000" dirty="0"/>
          </a:p>
        </p:txBody>
      </p:sp>
      <p:sp>
        <p:nvSpPr>
          <p:cNvPr id="50180" name="TextovéPole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PROMĚNA ZA 300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512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pPr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ŘEKNI, V JAKÉM VÝVOJOVÉM STÁDIU SE LIŠÍ PROMĚNA DOKONALÁ OD NEDOKONALÉ</a:t>
            </a:r>
          </a:p>
        </p:txBody>
      </p:sp>
      <p:sp>
        <p:nvSpPr>
          <p:cNvPr id="51203" name="TextovéPole 4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tx2">
                    <a:satMod val="200000"/>
                  </a:schemeClr>
                </a:solidFill>
              </a:rPr>
              <a:t>PROMĚNA ZA 400</a:t>
            </a:r>
            <a:endParaRPr lang="cs-CZ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522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endParaRPr lang="cs-CZ" smtClean="0"/>
          </a:p>
          <a:p>
            <a:pPr algn="ctr">
              <a:buFont typeface="Wingdings" pitchFamily="2" charset="2"/>
              <a:buNone/>
            </a:pPr>
            <a:r>
              <a:rPr lang="cs-CZ" smtClean="0"/>
              <a:t>POPIŠ STÁDIA VÝVINU NEPŘÍMÉHO                               S PROMĚNOU NEDOKONALOU U VÁŽKY. </a:t>
            </a:r>
          </a:p>
        </p:txBody>
      </p:sp>
      <p:sp>
        <p:nvSpPr>
          <p:cNvPr id="52227" name="TextovéPole 5">
            <a:hlinkClick r:id="rId2" action="ppaction://hlinksldjump"/>
          </p:cNvPr>
          <p:cNvSpPr txBox="1">
            <a:spLocks noChangeArrowheads="1"/>
          </p:cNvSpPr>
          <p:nvPr/>
        </p:nvSpPr>
        <p:spPr bwMode="auto">
          <a:xfrm>
            <a:off x="2771775" y="5084763"/>
            <a:ext cx="36004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Corbel" pitchFamily="34" charset="0"/>
              </a:rPr>
              <a:t>ZPĚT NA VÝBĚR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1400" dirty="0" smtClean="0">
                <a:solidFill>
                  <a:schemeClr val="tx2">
                    <a:satMod val="200000"/>
                  </a:schemeClr>
                </a:solidFill>
              </a:rPr>
              <a:t>ŘĚŠENÍ</a:t>
            </a:r>
            <a:endParaRPr lang="cs-CZ" sz="1400" dirty="0">
              <a:solidFill>
                <a:schemeClr val="tx2">
                  <a:satMod val="20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28955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VŠI: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100: NAJÁDA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200: KOUSACÍ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300: U VODY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400: VÁŽKA PLOSKÁ A  RUDÁ, ŠÍDLO MODRÉ,  MOTÝLICE LESKLÁ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STEJNOKŘÍDLÍ: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100: BODAVĚ SACÍ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200: VLNATKA KRVAVÁ, CIKÁDA SEDMNÁCTILETÁ, PUKLICE ŠVESTKOVÁ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300: HLAVA, HRUĎ ZADEČEK, OČI, ÚSTNÍ ÚSTROJÍ BODAVĚ SACÍ, ZAKRNĚLÁ KŘÍDLA, 3 PÁRY KONČETIN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400:  SYMBIÓZA, PREDACE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VŠI: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100: HNIDA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200: HLAVA, HRUĎ, ZADEČEK, OČI, TYKADLA, ÚSTNÍ ÚSTROJÍ BODAVĚ SACÍ, ZAKRNĚLÁ KŘÍDLA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300: KONZUMENT PARAZIT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400: VEŠ MUŇKA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ROVNOKŘÍDLÍ: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100: KOUSACÍ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200: SARANČE STĚHOVAVÁ, KOBYLKA ZELENÁ, KRTONOŽKA OBECNÁ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300: TŘENÍM KŘÍDEL O SEBE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400: TŘENÍM KONČETIN O KŘÍDLA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PLOŠTICE: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100: BODAVĚ SACÍ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200: PŘEMĚNĚNÁ KŘÍDLA PLOŠTIC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300: ZNAKOPLAVKA OBECNÁ, JEHLANKA VÁLCOVITÁ, RUMĚNICE POSPOLNÁ, KNĚŽICE ZELNÁ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400: POVRCHOVÉ NAPĚTÍ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PROMĚNA: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100: HNIDA, LARVA, DOSPĚLEC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200:PRÉMIE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300:: KUKLA 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r>
              <a:rPr lang="cs-CZ" sz="700" smtClean="0"/>
              <a:t>400: VAJÍČKO, NAJÁDA, DOSPĚLEC</a:t>
            </a:r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700" smtClean="0"/>
          </a:p>
          <a:p>
            <a:pPr>
              <a:lnSpc>
                <a:spcPct val="80000"/>
              </a:lnSpc>
              <a:buFont typeface="Wingdings" pitchFamily="2" charset="2"/>
              <a:buNone/>
            </a:pPr>
            <a:endParaRPr lang="cs-CZ" sz="7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136</TotalTime>
  <Words>593</Words>
  <Application>Microsoft Office PowerPoint</Application>
  <PresentationFormat>On-screen Show (4:3)</PresentationFormat>
  <Paragraphs>181</Paragraphs>
  <Slides>28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8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28</vt:i4>
      </vt:variant>
    </vt:vector>
  </HeadingPairs>
  <TitlesOfParts>
    <vt:vector size="44" baseType="lpstr">
      <vt:lpstr>Corbel</vt:lpstr>
      <vt:lpstr>Arial</vt:lpstr>
      <vt:lpstr>Consolas</vt:lpstr>
      <vt:lpstr>Wingdings</vt:lpstr>
      <vt:lpstr>Wingdings 2</vt:lpstr>
      <vt:lpstr>Wingdings 3</vt:lpstr>
      <vt:lpstr>Calibri</vt:lpstr>
      <vt:lpstr>Times New Roman</vt:lpstr>
      <vt:lpstr>Metro</vt:lpstr>
      <vt:lpstr>Motiv sady Office</vt:lpstr>
      <vt:lpstr>Metro</vt:lpstr>
      <vt:lpstr>Metro</vt:lpstr>
      <vt:lpstr>Metro</vt:lpstr>
      <vt:lpstr>Metro</vt:lpstr>
      <vt:lpstr>Metro</vt:lpstr>
      <vt:lpstr>Metro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Snímek 2</vt:lpstr>
      <vt:lpstr>Snímek 3</vt:lpstr>
      <vt:lpstr>VÁŽKY 100</vt:lpstr>
      <vt:lpstr>VÁŽKY ZA 200</vt:lpstr>
      <vt:lpstr>VÁŽKY ZA 300</vt:lpstr>
      <vt:lpstr>VÁŽKY ZA 400</vt:lpstr>
      <vt:lpstr>STEJNOKŘÍDLÍ ZA 100</vt:lpstr>
      <vt:lpstr>STEJNOKŘÍDLÍ ZA 200</vt:lpstr>
      <vt:lpstr>STEJNOKŘÍDLÍ ZA 300</vt:lpstr>
      <vt:lpstr>STEJNOKŘÍDLÍ ZA 400</vt:lpstr>
      <vt:lpstr>VŠI ZA 100</vt:lpstr>
      <vt:lpstr>VŠI ZA 200</vt:lpstr>
      <vt:lpstr>VŠI ZA 300</vt:lpstr>
      <vt:lpstr>VŠI ZA 400</vt:lpstr>
      <vt:lpstr>ROVNOKŘÍDLÍ ZA 100</vt:lpstr>
      <vt:lpstr>ROVNOKŘÍDLÍ ZA 200</vt:lpstr>
      <vt:lpstr>ROVNOKŘÍDLÍ ZA 300</vt:lpstr>
      <vt:lpstr>ROVNOKŘÍDLÍ ZA 400</vt:lpstr>
      <vt:lpstr>PLOŠTICE ZA 100</vt:lpstr>
      <vt:lpstr>PLOŠTICE ZA 200</vt:lpstr>
      <vt:lpstr>PLOŠTICE ZA 300</vt:lpstr>
      <vt:lpstr>PLOŠTICE ZA 400</vt:lpstr>
      <vt:lpstr>PROMĚNA ZA 100</vt:lpstr>
      <vt:lpstr>PROMĚNA ZA 200</vt:lpstr>
      <vt:lpstr>PROMĚNA ZA 300</vt:lpstr>
      <vt:lpstr>PROMĚNA ZA 400</vt:lpstr>
      <vt:lpstr>ŘĚŠENÍ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DUM</cp:lastModifiedBy>
  <cp:revision>20</cp:revision>
  <dcterms:modified xsi:type="dcterms:W3CDTF">2012-05-03T17:01:54Z</dcterms:modified>
</cp:coreProperties>
</file>