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56" r:id="rId3"/>
    <p:sldId id="260" r:id="rId4"/>
    <p:sldId id="261" r:id="rId5"/>
    <p:sldId id="258" r:id="rId6"/>
    <p:sldId id="281" r:id="rId7"/>
    <p:sldId id="259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2" r:id="rId17"/>
    <p:sldId id="274" r:id="rId18"/>
    <p:sldId id="273" r:id="rId19"/>
    <p:sldId id="275" r:id="rId20"/>
    <p:sldId id="276" r:id="rId21"/>
    <p:sldId id="280" r:id="rId22"/>
    <p:sldId id="277" r:id="rId23"/>
    <p:sldId id="278" r:id="rId24"/>
    <p:sldId id="279" r:id="rId25"/>
    <p:sldId id="257" r:id="rId26"/>
    <p:sldId id="26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7475E9-C6DA-4A61-B935-E13FF7E8556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E1738D4-877B-4C1D-B00A-E2E54FEAE408}">
      <dgm:prSet phldrT="[Text]"/>
      <dgm:spPr/>
      <dgm:t>
        <a:bodyPr/>
        <a:lstStyle/>
        <a:p>
          <a:r>
            <a:rPr lang="cs-CZ" dirty="0" smtClean="0"/>
            <a:t>ŠLAHOUNY</a:t>
          </a:r>
          <a:endParaRPr lang="cs-CZ" dirty="0"/>
        </a:p>
      </dgm:t>
    </dgm:pt>
    <dgm:pt modelId="{6CD258A2-1588-46FB-9872-1A6FAB406FA3}" type="parTrans" cxnId="{4E0C5C00-3AE4-43F2-AAEF-6F02313A0821}">
      <dgm:prSet/>
      <dgm:spPr/>
      <dgm:t>
        <a:bodyPr/>
        <a:lstStyle/>
        <a:p>
          <a:endParaRPr lang="cs-CZ"/>
        </a:p>
      </dgm:t>
    </dgm:pt>
    <dgm:pt modelId="{4547B8FA-A8F5-4B38-8EB9-0156A1FA57FC}" type="sibTrans" cxnId="{4E0C5C00-3AE4-43F2-AAEF-6F02313A0821}">
      <dgm:prSet/>
      <dgm:spPr/>
      <dgm:t>
        <a:bodyPr/>
        <a:lstStyle/>
        <a:p>
          <a:endParaRPr lang="cs-CZ"/>
        </a:p>
      </dgm:t>
    </dgm:pt>
    <dgm:pt modelId="{6CE273DE-71C0-4F35-9452-0DF7C915AFB3}">
      <dgm:prSet phldrT="[Text]"/>
      <dgm:spPr/>
      <dgm:t>
        <a:bodyPr/>
        <a:lstStyle/>
        <a:p>
          <a:r>
            <a:rPr lang="cs-CZ" dirty="0" smtClean="0"/>
            <a:t>ODDENKY</a:t>
          </a:r>
          <a:endParaRPr lang="cs-CZ" dirty="0"/>
        </a:p>
      </dgm:t>
    </dgm:pt>
    <dgm:pt modelId="{DB03590A-5A43-4F82-B57F-E9958E049CD3}" type="parTrans" cxnId="{49DEC145-6C4F-4904-9796-CD4EA467669C}">
      <dgm:prSet/>
      <dgm:spPr/>
      <dgm:t>
        <a:bodyPr/>
        <a:lstStyle/>
        <a:p>
          <a:endParaRPr lang="cs-CZ"/>
        </a:p>
      </dgm:t>
    </dgm:pt>
    <dgm:pt modelId="{E07D440F-E7B9-48BE-90EB-4DF9CE018B60}" type="sibTrans" cxnId="{49DEC145-6C4F-4904-9796-CD4EA467669C}">
      <dgm:prSet/>
      <dgm:spPr/>
      <dgm:t>
        <a:bodyPr/>
        <a:lstStyle/>
        <a:p>
          <a:endParaRPr lang="cs-CZ"/>
        </a:p>
      </dgm:t>
    </dgm:pt>
    <dgm:pt modelId="{4217CF69-88E2-4C67-BFF7-A94F94DB0757}">
      <dgm:prSet phldrT="[Text]"/>
      <dgm:spPr/>
      <dgm:t>
        <a:bodyPr/>
        <a:lstStyle/>
        <a:p>
          <a:r>
            <a:rPr lang="cs-CZ" dirty="0" smtClean="0"/>
            <a:t>CIBULE</a:t>
          </a:r>
          <a:endParaRPr lang="cs-CZ" dirty="0"/>
        </a:p>
      </dgm:t>
    </dgm:pt>
    <dgm:pt modelId="{330F76E5-04FC-4E75-8239-33A7E09AC42E}" type="parTrans" cxnId="{CBEF2CB5-8F81-4AAD-93A1-85757564E14C}">
      <dgm:prSet/>
      <dgm:spPr/>
      <dgm:t>
        <a:bodyPr/>
        <a:lstStyle/>
        <a:p>
          <a:endParaRPr lang="cs-CZ"/>
        </a:p>
      </dgm:t>
    </dgm:pt>
    <dgm:pt modelId="{DE90CE81-9EAA-476D-87CA-1F00DEEAFC94}" type="sibTrans" cxnId="{CBEF2CB5-8F81-4AAD-93A1-85757564E14C}">
      <dgm:prSet/>
      <dgm:spPr/>
      <dgm:t>
        <a:bodyPr/>
        <a:lstStyle/>
        <a:p>
          <a:endParaRPr lang="cs-CZ"/>
        </a:p>
      </dgm:t>
    </dgm:pt>
    <dgm:pt modelId="{93C1EB1A-2839-4292-BEAC-F63FB9F56A28}" type="pres">
      <dgm:prSet presAssocID="{387475E9-C6DA-4A61-B935-E13FF7E855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FCC6D9-EA8B-4870-B68C-171727DC292F}" type="pres">
      <dgm:prSet presAssocID="{DE1738D4-877B-4C1D-B00A-E2E54FEAE408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2924E3-836B-4B04-9413-5C4A80354B1C}" type="pres">
      <dgm:prSet presAssocID="{4547B8FA-A8F5-4B38-8EB9-0156A1FA57FC}" presName="sibTrans" presStyleCnt="0"/>
      <dgm:spPr/>
    </dgm:pt>
    <dgm:pt modelId="{3DE97BEE-E897-435C-B784-C41FA48EE0D4}" type="pres">
      <dgm:prSet presAssocID="{6CE273DE-71C0-4F35-9452-0DF7C915AFB3}" presName="node" presStyleLbl="node1" presStyleIdx="1" presStyleCnt="3" custLinFactNeighborX="2401" custLinFactNeighborY="-50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D2177-12E8-48EA-8790-F15E5FA9D3DA}" type="pres">
      <dgm:prSet presAssocID="{E07D440F-E7B9-48BE-90EB-4DF9CE018B60}" presName="sibTrans" presStyleCnt="0"/>
      <dgm:spPr/>
    </dgm:pt>
    <dgm:pt modelId="{63B7A8A2-ED2E-48AE-AB99-0A3DF3EF59D2}" type="pres">
      <dgm:prSet presAssocID="{4217CF69-88E2-4C67-BFF7-A94F94DB075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0FF6E5-2130-4E5A-9874-F8578AD279CB}" type="presOf" srcId="{DE1738D4-877B-4C1D-B00A-E2E54FEAE408}" destId="{21FCC6D9-EA8B-4870-B68C-171727DC292F}" srcOrd="0" destOrd="0" presId="urn:microsoft.com/office/officeart/2005/8/layout/default"/>
    <dgm:cxn modelId="{4E0C5C00-3AE4-43F2-AAEF-6F02313A0821}" srcId="{387475E9-C6DA-4A61-B935-E13FF7E8556C}" destId="{DE1738D4-877B-4C1D-B00A-E2E54FEAE408}" srcOrd="0" destOrd="0" parTransId="{6CD258A2-1588-46FB-9872-1A6FAB406FA3}" sibTransId="{4547B8FA-A8F5-4B38-8EB9-0156A1FA57FC}"/>
    <dgm:cxn modelId="{9869DC46-C0A4-4136-98C8-CF5AF18D89E5}" type="presOf" srcId="{387475E9-C6DA-4A61-B935-E13FF7E8556C}" destId="{93C1EB1A-2839-4292-BEAC-F63FB9F56A28}" srcOrd="0" destOrd="0" presId="urn:microsoft.com/office/officeart/2005/8/layout/default"/>
    <dgm:cxn modelId="{CBEF2CB5-8F81-4AAD-93A1-85757564E14C}" srcId="{387475E9-C6DA-4A61-B935-E13FF7E8556C}" destId="{4217CF69-88E2-4C67-BFF7-A94F94DB0757}" srcOrd="2" destOrd="0" parTransId="{330F76E5-04FC-4E75-8239-33A7E09AC42E}" sibTransId="{DE90CE81-9EAA-476D-87CA-1F00DEEAFC94}"/>
    <dgm:cxn modelId="{611BC142-3FF0-447A-8DD9-8EF9BAE5C2D4}" type="presOf" srcId="{6CE273DE-71C0-4F35-9452-0DF7C915AFB3}" destId="{3DE97BEE-E897-435C-B784-C41FA48EE0D4}" srcOrd="0" destOrd="0" presId="urn:microsoft.com/office/officeart/2005/8/layout/default"/>
    <dgm:cxn modelId="{49DEC145-6C4F-4904-9796-CD4EA467669C}" srcId="{387475E9-C6DA-4A61-B935-E13FF7E8556C}" destId="{6CE273DE-71C0-4F35-9452-0DF7C915AFB3}" srcOrd="1" destOrd="0" parTransId="{DB03590A-5A43-4F82-B57F-E9958E049CD3}" sibTransId="{E07D440F-E7B9-48BE-90EB-4DF9CE018B60}"/>
    <dgm:cxn modelId="{60C3E55B-8E0A-4851-917E-644CA9168E7B}" type="presOf" srcId="{4217CF69-88E2-4C67-BFF7-A94F94DB0757}" destId="{63B7A8A2-ED2E-48AE-AB99-0A3DF3EF59D2}" srcOrd="0" destOrd="0" presId="urn:microsoft.com/office/officeart/2005/8/layout/default"/>
    <dgm:cxn modelId="{EBD1527F-6325-424F-80E2-F26FEB2E9394}" type="presParOf" srcId="{93C1EB1A-2839-4292-BEAC-F63FB9F56A28}" destId="{21FCC6D9-EA8B-4870-B68C-171727DC292F}" srcOrd="0" destOrd="0" presId="urn:microsoft.com/office/officeart/2005/8/layout/default"/>
    <dgm:cxn modelId="{F12C4D40-4A53-4906-A29F-5EC1658A5D91}" type="presParOf" srcId="{93C1EB1A-2839-4292-BEAC-F63FB9F56A28}" destId="{DC2924E3-836B-4B04-9413-5C4A80354B1C}" srcOrd="1" destOrd="0" presId="urn:microsoft.com/office/officeart/2005/8/layout/default"/>
    <dgm:cxn modelId="{4B4B40F5-DA95-477A-A86D-2DDF6912E80B}" type="presParOf" srcId="{93C1EB1A-2839-4292-BEAC-F63FB9F56A28}" destId="{3DE97BEE-E897-435C-B784-C41FA48EE0D4}" srcOrd="2" destOrd="0" presId="urn:microsoft.com/office/officeart/2005/8/layout/default"/>
    <dgm:cxn modelId="{FA55C309-C7C3-42DA-9816-89569018E138}" type="presParOf" srcId="{93C1EB1A-2839-4292-BEAC-F63FB9F56A28}" destId="{D76D2177-12E8-48EA-8790-F15E5FA9D3DA}" srcOrd="3" destOrd="0" presId="urn:microsoft.com/office/officeart/2005/8/layout/default"/>
    <dgm:cxn modelId="{09D19A1F-9FC1-4F22-97B1-4950D7EACBFC}" type="presParOf" srcId="{93C1EB1A-2839-4292-BEAC-F63FB9F56A28}" destId="{63B7A8A2-ED2E-48AE-AB99-0A3DF3EF59D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e/e2/Fragaria_chiloensis_sf_ca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Gingembre.jpg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Shallots_-_sliced_and_whole.jpg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9/92/Injerto_de_yema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Tomatezweitriebigveredelt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Roubov%C3%A1n%C3%AD1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oubov%C3%A1n%C3%AD1.jpg" TargetMode="External"/><Relationship Id="rId3" Type="http://schemas.openxmlformats.org/officeDocument/2006/relationships/hyperlink" Target="http://cs.wikipedia.org/wiki/Soubor:Gingembre.jpg" TargetMode="External"/><Relationship Id="rId7" Type="http://schemas.openxmlformats.org/officeDocument/2006/relationships/hyperlink" Target="http://cs.wikipedia.org/wiki/Soubor:Tomatezweitriebigveredelt.jpg" TargetMode="External"/><Relationship Id="rId2" Type="http://schemas.openxmlformats.org/officeDocument/2006/relationships/hyperlink" Target="http://upload.wikimedia.org/wikipedia/commons/e/e2/Fragaria_chiloensis_sf_c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2/Injerto_de_yema.JPG" TargetMode="External"/><Relationship Id="rId5" Type="http://schemas.openxmlformats.org/officeDocument/2006/relationships/hyperlink" Target="http://cs.wikipedia.org/wiki/Soubor:Taking-a-cutting.jpg" TargetMode="External"/><Relationship Id="rId4" Type="http://schemas.openxmlformats.org/officeDocument/2006/relationships/hyperlink" Target="http://cs.wikipedia.org/wiki/Soubor:Shallots_-_sliced_and_who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VY_52_INOVACE_19_1_ROZMNOŽOVÁNÍ ROSTLIN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Pochopení rozdílu mezi pohlavním a nepohlavním rozmnožováním. Pojmenování  vybraných vegetativních způsobů. 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 smtClean="0"/>
              <a:t> 2.5. </a:t>
            </a:r>
            <a:r>
              <a:rPr lang="cs-CZ" sz="1400" smtClean="0"/>
              <a:t>2012 </a:t>
            </a:r>
            <a:r>
              <a:rPr lang="cs-CZ" sz="1400" smtClean="0"/>
              <a:t>         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ROZMNOŽOVÁNÍ SEMENNÝCH ROSTLIN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BOTANIKA –SEMENNÉ ROSTLINY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sz="4000" b="1" dirty="0" smtClean="0"/>
              <a:t>JAKÉ ZNÁTE ZPŮSOBY ROZMNOŽOVÁNÍ  ROSTLIN? 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algn="ctr">
              <a:buNone/>
            </a:pPr>
            <a:r>
              <a:rPr lang="cs-CZ" sz="4800" dirty="0" smtClean="0"/>
              <a:t>POHLAVNÍ </a:t>
            </a:r>
          </a:p>
          <a:p>
            <a:pPr algn="ctr">
              <a:buNone/>
            </a:pPr>
            <a:r>
              <a:rPr lang="cs-CZ" sz="4800" dirty="0" smtClean="0"/>
              <a:t> </a:t>
            </a:r>
            <a:r>
              <a:rPr lang="cs-CZ" sz="2400" dirty="0" smtClean="0"/>
              <a:t>GENERATIVNÍ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NEPOHLAVNÍ </a:t>
            </a:r>
          </a:p>
          <a:p>
            <a:pPr algn="ctr">
              <a:buNone/>
            </a:pPr>
            <a:r>
              <a:rPr lang="cs-CZ" sz="4800" dirty="0" smtClean="0"/>
              <a:t> </a:t>
            </a:r>
            <a:r>
              <a:rPr lang="cs-CZ" sz="1800" dirty="0" smtClean="0"/>
              <a:t>VEGETATIVNÍ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JAK SE ROZMNOŽUJÍ MECHOROSTY A KAPRAĎOROSTY?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44456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STŘÍDÁNÍM POHLAVNÍHO (OPLOZENÍ) A NEPOHLAVNÍHO (VÝTRUSY) ROZMNOŽOVÁNÍ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RODOZMĚNA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ROZMNOŽOVÁNÍ: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MUSÍ DOJÍT K OPLOZENÍ</a:t>
            </a:r>
          </a:p>
          <a:p>
            <a:pPr algn="ctr">
              <a:buNone/>
            </a:pPr>
            <a:r>
              <a:rPr lang="cs-CZ" sz="4000" dirty="0" smtClean="0"/>
              <a:t>Co je oplození? </a:t>
            </a: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3200" dirty="0" smtClean="0"/>
              <a:t>OPLOZENÍ JE SPLYNUTÍ SAMČÍ A SAMIČÍ POHLAVNÍ BUŇKY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6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600" dirty="0" smtClean="0"/>
              <a:t>OPLOZENÁ SAMIČÍ POHLAVNÍ BUŇKA SE NAZÝVÁ </a:t>
            </a:r>
            <a:r>
              <a:rPr lang="cs-CZ" sz="3600" b="1" u="sng" dirty="0" smtClean="0"/>
              <a:t>ZYGOTA</a:t>
            </a:r>
          </a:p>
          <a:p>
            <a:pPr algn="ctr"/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ZE ZYGOTY VZNIKNE </a:t>
            </a:r>
            <a:r>
              <a:rPr lang="cs-CZ" sz="3600" b="1" u="sng" dirty="0" smtClean="0"/>
              <a:t>ZÁRODEK</a:t>
            </a:r>
          </a:p>
          <a:p>
            <a:pPr algn="ctr"/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ZÁRODEK JE ULOŽEN </a:t>
            </a:r>
            <a:r>
              <a:rPr lang="cs-CZ" sz="3600" u="sng" dirty="0" smtClean="0"/>
              <a:t>V </a:t>
            </a:r>
            <a:r>
              <a:rPr lang="cs-CZ" sz="3600" b="1" u="sng" dirty="0" smtClean="0"/>
              <a:t>SEMENI</a:t>
            </a:r>
            <a:endParaRPr lang="cs-CZ" sz="36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PŘI POHLAVNÍM ROZMNOŽOVÁNÍ  DOCHÁZÍ KE KOMBINACI VLASTNOSTÍ A ZNAKŮ RODIČOVSKÝCH ROSTLIN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VÝSLEDKEM TÉTO KOMBINACE MOHOU BÝT ODLIŠNÉ ZNAKY </a:t>
            </a: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3200" dirty="0" smtClean="0"/>
              <a:t>NAPŘÍKLAD:</a:t>
            </a:r>
          </a:p>
          <a:p>
            <a:pPr algn="ctr">
              <a:buNone/>
            </a:pPr>
            <a:r>
              <a:rPr lang="cs-CZ" sz="4000" dirty="0" smtClean="0"/>
              <a:t> </a:t>
            </a:r>
            <a:r>
              <a:rPr lang="cs-CZ" sz="3200" dirty="0" smtClean="0"/>
              <a:t>BARVA KVĚTU, TVAR SEMENE, LISTU…</a:t>
            </a:r>
          </a:p>
          <a:p>
            <a:pPr algn="ctr"/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dirty="0" smtClean="0"/>
              <a:t>NEPOHLAVNÍ ROZMNOŽOVÁNÍ:</a:t>
            </a:r>
            <a:br>
              <a:rPr lang="cs-CZ" dirty="0" smtClean="0"/>
            </a:br>
            <a:r>
              <a:rPr lang="cs-CZ" sz="4000" dirty="0" smtClean="0"/>
              <a:t>VEGETATIVNÍ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765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3600" dirty="0" smtClean="0"/>
              <a:t>PŘI TOMTO ROZMNOŽOVÁNÍ VZNIKÁ ROSTLINA Z ČÁSTI MATEŘSKÉ ROSTLINY </a:t>
            </a:r>
          </a:p>
          <a:p>
            <a:pPr algn="ctr">
              <a:buNone/>
            </a:pP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MOŽNÉ ZPŮSOBY VEGETATIVNÍHO ROZMNOŽOVÁNÍ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2060848"/>
          <a:ext cx="8075240" cy="42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FCC6D9-EA8B-4870-B68C-171727DC29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21FCC6D9-EA8B-4870-B68C-171727DC29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21FCC6D9-EA8B-4870-B68C-171727DC29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E97BEE-E897-435C-B784-C41FA48EE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3DE97BEE-E897-435C-B784-C41FA48EE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3DE97BEE-E897-435C-B784-C41FA48EE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B7A8A2-ED2E-48AE-AB99-0A3DF3EF59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63B7A8A2-ED2E-48AE-AB99-0A3DF3EF59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63B7A8A2-ED2E-48AE-AB99-0A3DF3EF59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ROZMNOŽOVÁNÍ: ŠLAHOUNY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 JAKÉHO VEGETATIVNÍHO ORGÁNU SE ŠLAHOUNY PŘEMĚNILY?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ZE  STONKU</a:t>
            </a:r>
          </a:p>
        </p:txBody>
      </p:sp>
      <p:pic>
        <p:nvPicPr>
          <p:cNvPr id="7" name="Zástupný symbol pro obsah 6" descr="Soubor:Fragaria chiloensis sf ca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788024" y="2132856"/>
            <a:ext cx="338437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948264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ROZMNOŽOVÁNÍ: ODDENKY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 JAKÉHO VEGETATIVNÍHO ORGÁNU SE ODDENKY PŘEMĚNILY?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ZE  STONKU</a:t>
            </a:r>
          </a:p>
        </p:txBody>
      </p:sp>
      <p:pic>
        <p:nvPicPr>
          <p:cNvPr id="9" name="Zástupný symbol pro obsah 8" descr="http://upload.wikimedia.org/wikipedia/commons/thumb/f/f7/Gingembre.jpg/220px-Gingembre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276872"/>
            <a:ext cx="3384376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948264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ROZMNOŽOVÁNÍ: CIBULEMI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 JAKÉHO VEGETATIVNÍHO ORGÁNU SE CIBULE PŘEMĚNILA?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ZE  SPODNÍ ČÁSTI STONKU A LISTŮ</a:t>
            </a:r>
          </a:p>
        </p:txBody>
      </p:sp>
      <p:pic>
        <p:nvPicPr>
          <p:cNvPr id="9" name="Zástupný symbol pro obsah 8" descr="http://upload.wikimedia.org/wikipedia/commons/thumb/2/22/Shallots_-_sliced_and_whole.jpg/250px-Shallots_-_sliced_and_whole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08500" y="2834481"/>
            <a:ext cx="31750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948264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VE VEGETATIVNÍM ROZMNOŽOVÁNÍ JE DŮLEŽITÁ REGENERAČNÍ SCHOPNOST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VYSVĚTLI POJEM </a:t>
            </a:r>
          </a:p>
          <a:p>
            <a:pPr algn="ctr">
              <a:buNone/>
            </a:pPr>
            <a:r>
              <a:rPr lang="cs-CZ" sz="4000" u="sng" dirty="0" smtClean="0"/>
              <a:t>REGENERACE</a:t>
            </a:r>
            <a:r>
              <a:rPr lang="cs-CZ" sz="4000" dirty="0" smtClean="0"/>
              <a:t>.</a:t>
            </a: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REGENERACE JE DORŮSTÁNÍ ČÁSTI TĚLA.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VZPOMENEŠ SI, U KTERÝCH ŽIVOČICHŮ JE  </a:t>
            </a:r>
            <a:r>
              <a:rPr lang="cs-CZ" sz="4000" b="1" dirty="0" smtClean="0"/>
              <a:t>REGENERACE</a:t>
            </a:r>
            <a:r>
              <a:rPr lang="cs-CZ" sz="4000" dirty="0" smtClean="0"/>
              <a:t>  ZPŮSOB NEPOHLAVNÍHO ROZMNOŽOVÁNÍ?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KMEN:</a:t>
            </a:r>
          </a:p>
          <a:p>
            <a:pPr algn="ctr">
              <a:buNone/>
            </a:pPr>
            <a:r>
              <a:rPr lang="cs-CZ" sz="4000" dirty="0" smtClean="0"/>
              <a:t> ŽAHAVCI</a:t>
            </a:r>
          </a:p>
          <a:p>
            <a:pPr>
              <a:buNone/>
            </a:pPr>
            <a:r>
              <a:rPr lang="cs-CZ" dirty="0" smtClean="0"/>
              <a:t>DRUHY: 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NEZMAR HNĚDÝ A ZELENÝ</a:t>
            </a:r>
          </a:p>
          <a:p>
            <a:pPr algn="ctr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REGENERAČNÍ SCHOPNOSTI ROSTLIN VYUŽÍVAJÍ LIDÉ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2863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SPECIÁLNÍ VEGETATIVNÍ ROZMNOŽOVÁNÍ, KTERÉ SLOUŽÍ K MNOŽENÍ, ŠLECHTĚNÍ KULTURNÍCH ROSTLIN.</a:t>
            </a:r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200" dirty="0" smtClean="0"/>
              <a:t>NAPŘÍKLAD: RŮŽE, VINNÁ RÉVA,  OVOCNÉ STROMY….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ŘÍZKOVÁNÍ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ODDĚLENÁ ČÁST ROSTLINY = ŘÍZEK ZAKOŘENÍ A VZNIKNE NOVÁ ROSTLINKA</a:t>
            </a:r>
            <a:endParaRPr lang="cs-CZ" dirty="0"/>
          </a:p>
        </p:txBody>
      </p:sp>
      <p:pic>
        <p:nvPicPr>
          <p:cNvPr id="6" name="Zástupný symbol pro obsah 5" descr="http://upload.wikimedia.org/wikipedia/commons/6/6b/Taking-a-cutting.jpg"/>
          <p:cNvPicPr>
            <a:picLocks noGrp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821851" y="1600200"/>
            <a:ext cx="254829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452320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OČKOVÁNÍ</a:t>
            </a:r>
            <a:endParaRPr lang="cs-CZ" dirty="0"/>
          </a:p>
        </p:txBody>
      </p:sp>
      <p:pic>
        <p:nvPicPr>
          <p:cNvPr id="6" name="Zástupný symbol pro obsah 5" descr="Soubor:Injerto de yema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7544" y="1412776"/>
            <a:ext cx="381642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část nové rostliny (očko) se přenese na rostlinu, která bude tvořit kořenový systém budoucí rostliny (podnož)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37170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9" name="Obrázek 8" descr="http://upload.wikimedia.org/wikipedia/commons/thumb/c/c4/Tomatezweitriebigveredelt.jpg/220px-Tomatezweitriebigveredelt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005064"/>
            <a:ext cx="2959596" cy="256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139952" y="5805264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Rajče  naočkované na bramboře                       Obr.6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ROUBOVÁNÍ</a:t>
            </a:r>
            <a:endParaRPr lang="cs-CZ" dirty="0"/>
          </a:p>
        </p:txBody>
      </p:sp>
      <p:pic>
        <p:nvPicPr>
          <p:cNvPr id="5" name="Zástupný symbol pro obsah 4" descr="http://upload.wikimedia.org/wikipedia/commons/thumb/2/2f/Roubov%C3%A1n%C3%AD1.jpg/300px-Roubov%C3%A1n%C3%AD1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835696" y="1844824"/>
            <a:ext cx="547260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96336" y="55172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/>
              <a:t>Zápis do sešitu:</a:t>
            </a:r>
          </a:p>
          <a:p>
            <a:pPr>
              <a:buNone/>
            </a:pPr>
            <a:r>
              <a:rPr lang="cs-CZ" b="1" dirty="0" smtClean="0"/>
              <a:t>ROZMNOŽOVÁNÍ ROSTLIN</a:t>
            </a:r>
            <a:endParaRPr lang="cs-CZ" dirty="0" smtClean="0"/>
          </a:p>
          <a:p>
            <a:pPr lvl="0">
              <a:buNone/>
            </a:pPr>
            <a:r>
              <a:rPr lang="cs-CZ" u="sng" dirty="0" smtClean="0"/>
              <a:t>pohlavní</a:t>
            </a:r>
            <a:r>
              <a:rPr lang="cs-CZ" dirty="0" smtClean="0"/>
              <a:t> – oplození = splývání pohlavních buněk, vznik zygoty</a:t>
            </a:r>
          </a:p>
          <a:p>
            <a:pPr lvl="0">
              <a:buNone/>
            </a:pPr>
            <a:r>
              <a:rPr lang="cs-CZ" u="sng" dirty="0" smtClean="0"/>
              <a:t>nepohlavní - vegetativní</a:t>
            </a:r>
            <a:r>
              <a:rPr lang="cs-CZ" dirty="0" smtClean="0"/>
              <a:t>– šlahouny, oddenky, cibule </a:t>
            </a:r>
          </a:p>
          <a:p>
            <a:pPr lvl="0">
              <a:buNone/>
            </a:pPr>
            <a:r>
              <a:rPr lang="cs-CZ" dirty="0" smtClean="0"/>
              <a:t>Na regenerační schopnosti rostlin  je založeno např. řízkování, očkování, roubování…</a:t>
            </a:r>
          </a:p>
          <a:p>
            <a:pPr lvl="0">
              <a:buNone/>
            </a:pPr>
            <a:r>
              <a:rPr lang="cs-CZ" dirty="0" smtClean="0"/>
              <a:t>Roubování a očkování = šlechtění -&gt; význam: vylepšení vlastností hlavně plodů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err="1" smtClean="0"/>
              <a:t>Čabradová</a:t>
            </a:r>
            <a:r>
              <a:rPr lang="cs-CZ" sz="1200" dirty="0" smtClean="0"/>
              <a:t>,V. </a:t>
            </a:r>
            <a:r>
              <a:rPr lang="cs-CZ" sz="1200" smtClean="0"/>
              <a:t>a kol.:Přírodopis učebnice </a:t>
            </a:r>
            <a:r>
              <a:rPr lang="cs-CZ" sz="1200" dirty="0" smtClean="0"/>
              <a:t>pro 7. ročník, </a:t>
            </a:r>
            <a:r>
              <a:rPr lang="cs-CZ" sz="1200" dirty="0" err="1" smtClean="0"/>
              <a:t>Fraus</a:t>
            </a:r>
            <a:r>
              <a:rPr lang="cs-CZ" sz="1200" dirty="0" smtClean="0"/>
              <a:t>,2005</a:t>
            </a:r>
          </a:p>
          <a:p>
            <a:pPr>
              <a:buNone/>
            </a:pPr>
            <a:r>
              <a:rPr lang="cs-CZ" sz="1200" dirty="0" smtClean="0"/>
              <a:t>/cit. 2012-04-21/.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</a:t>
            </a:r>
          </a:p>
          <a:p>
            <a:pPr>
              <a:buNone/>
            </a:pPr>
            <a:r>
              <a:rPr lang="cs-CZ" sz="1200" dirty="0" smtClean="0"/>
              <a:t>Obr. 1 - </a:t>
            </a:r>
            <a:r>
              <a:rPr lang="cs-CZ" sz="1200" dirty="0" smtClean="0">
                <a:hlinkClick r:id="rId2"/>
              </a:rPr>
              <a:t>http://upload.wikimedia.org/wikipedia/commons/e/e2/Fragaria_chiloensis_sf_ca.jpg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2 - </a:t>
            </a:r>
            <a:r>
              <a:rPr lang="cs-CZ" sz="1200" dirty="0" smtClean="0">
                <a:hlinkClick r:id="rId3"/>
              </a:rPr>
              <a:t>http://cs.wikipedia.org/wiki/Soubor:Gingembre.jpg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3 - </a:t>
            </a:r>
            <a:r>
              <a:rPr lang="cs-CZ" sz="1200" dirty="0" smtClean="0">
                <a:hlinkClick r:id="rId4"/>
              </a:rPr>
              <a:t>http://cs.wikipedia.org/wiki/Soubor:Shallots_-_sliced_and_whole.jpg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4 - </a:t>
            </a:r>
            <a:r>
              <a:rPr lang="cs-CZ" sz="1200" dirty="0" smtClean="0">
                <a:hlinkClick r:id="rId5"/>
              </a:rPr>
              <a:t>http://cs.wikipedia.org/wiki/Soubor:Taking-a-cutting.jpg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Obr.5 - </a:t>
            </a:r>
            <a:r>
              <a:rPr lang="cs-CZ" sz="1200" dirty="0" smtClean="0">
                <a:hlinkClick r:id="rId6"/>
              </a:rPr>
              <a:t>http://upload.wikimedia.org/wikipedia/commons/9/92/Injerto_de_yema.JPG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6 - </a:t>
            </a:r>
            <a:r>
              <a:rPr lang="cs-CZ" sz="1200" dirty="0" smtClean="0">
                <a:hlinkClick r:id="rId7"/>
              </a:rPr>
              <a:t>http://cs.wikipedia.org/wiki/Soubor:Tomatezweitriebigveredelt.jpg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Obr.7 -  </a:t>
            </a:r>
            <a:r>
              <a:rPr lang="cs-CZ" sz="1200" dirty="0" smtClean="0">
                <a:hlinkClick r:id="rId8"/>
              </a:rPr>
              <a:t>http://cs.wikipedia.org/wiki/Soubor:Roubov%C3%A1n%C3%AD1.jpg</a:t>
            </a: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143</TotalTime>
  <Words>437</Words>
  <Application>Microsoft Office PowerPoint</Application>
  <PresentationFormat>Předvádění na obrazovce (4:3)</PresentationFormat>
  <Paragraphs>136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Technický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ROZMNOŽOVÁNÍ SEMENNÝCH ROSTLIN</vt:lpstr>
      <vt:lpstr>Snímek 3</vt:lpstr>
      <vt:lpstr>Snímek 4</vt:lpstr>
      <vt:lpstr>JAK SE ROZMNOŽUJÍ MECHOROSTY A KAPRAĎOROSTY? </vt:lpstr>
      <vt:lpstr>POHLAVNÍ ROZMNOŽOVÁNÍ:</vt:lpstr>
      <vt:lpstr>Snímek 7</vt:lpstr>
      <vt:lpstr>GENETIKA</vt:lpstr>
      <vt:lpstr>Snímek 9</vt:lpstr>
      <vt:lpstr>NEPOHLAVNÍ ROZMNOŽOVÁNÍ: VEGETATIVNÍ</vt:lpstr>
      <vt:lpstr>MOŽNÉ ZPŮSOBY VEGETATIVNÍHO ROZMNOŽOVÁNÍ</vt:lpstr>
      <vt:lpstr>ROZMNOŽOVÁNÍ: ŠLAHOUNY</vt:lpstr>
      <vt:lpstr>ROZMNOŽOVÁNÍ: ODDENKY</vt:lpstr>
      <vt:lpstr>ROZMNOŽOVÁNÍ: CIBULEMI</vt:lpstr>
      <vt:lpstr>Snímek 15</vt:lpstr>
      <vt:lpstr>Snímek 16</vt:lpstr>
      <vt:lpstr>Snímek 17</vt:lpstr>
      <vt:lpstr>Snímek 18</vt:lpstr>
      <vt:lpstr>Snímek 19</vt:lpstr>
      <vt:lpstr>Snímek 20</vt:lpstr>
      <vt:lpstr>ŘÍZKOVÁNÍ</vt:lpstr>
      <vt:lpstr>OČKOVÁNÍ</vt:lpstr>
      <vt:lpstr>ROUBOVÁNÍ</vt:lpstr>
      <vt:lpstr>Snímek 24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20</cp:revision>
  <dcterms:modified xsi:type="dcterms:W3CDTF">2012-05-03T14:50:21Z</dcterms:modified>
</cp:coreProperties>
</file>