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72" r:id="rId13"/>
    <p:sldId id="269" r:id="rId14"/>
    <p:sldId id="273" r:id="rId15"/>
    <p:sldId id="270" r:id="rId16"/>
    <p:sldId id="274" r:id="rId17"/>
    <p:sldId id="271" r:id="rId18"/>
    <p:sldId id="275" r:id="rId19"/>
    <p:sldId id="276" r:id="rId20"/>
    <p:sldId id="277" r:id="rId21"/>
    <p:sldId id="258" r:id="rId22"/>
    <p:sldId id="259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22" y="3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55C075-A230-4FA0-B083-EEE4033FB6FC}" type="doc">
      <dgm:prSet loTypeId="urn:microsoft.com/office/officeart/2005/8/layout/radial3" loCatId="cycle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2BA3B7BF-FFB3-4A4D-AA36-67B2AB55BEEE}">
      <dgm:prSet phldrT="[Text]" custT="1"/>
      <dgm:spPr/>
      <dgm:t>
        <a:bodyPr/>
        <a:lstStyle/>
        <a:p>
          <a:r>
            <a:rPr lang="cs-CZ" sz="1800" dirty="0" smtClean="0"/>
            <a:t>SVĚTLO</a:t>
          </a:r>
          <a:endParaRPr lang="cs-CZ" sz="1800" dirty="0"/>
        </a:p>
      </dgm:t>
    </dgm:pt>
    <dgm:pt modelId="{3BC65E04-6EE9-4CFE-9070-2CEDC453224C}" type="parTrans" cxnId="{C991C6F1-80A8-4EFC-B488-8E29794C814E}">
      <dgm:prSet/>
      <dgm:spPr/>
      <dgm:t>
        <a:bodyPr/>
        <a:lstStyle/>
        <a:p>
          <a:endParaRPr lang="cs-CZ"/>
        </a:p>
      </dgm:t>
    </dgm:pt>
    <dgm:pt modelId="{73C62DEA-EC7E-405F-BE9C-E933F18C738C}" type="sibTrans" cxnId="{C991C6F1-80A8-4EFC-B488-8E29794C814E}">
      <dgm:prSet/>
      <dgm:spPr/>
      <dgm:t>
        <a:bodyPr/>
        <a:lstStyle/>
        <a:p>
          <a:endParaRPr lang="cs-CZ"/>
        </a:p>
      </dgm:t>
    </dgm:pt>
    <dgm:pt modelId="{E5471CF1-9074-450D-8D20-4024B21E166D}">
      <dgm:prSet phldrT="[Text]" custT="1"/>
      <dgm:spPr/>
      <dgm:t>
        <a:bodyPr/>
        <a:lstStyle/>
        <a:p>
          <a:r>
            <a:rPr lang="cs-CZ" sz="1800" dirty="0" smtClean="0"/>
            <a:t>TEPLOTA</a:t>
          </a:r>
          <a:endParaRPr lang="cs-CZ" sz="1800" dirty="0"/>
        </a:p>
      </dgm:t>
    </dgm:pt>
    <dgm:pt modelId="{F792CCEC-FDC6-4296-9A8A-EEA1C8C790A2}" type="parTrans" cxnId="{D1A628CC-3885-4923-A3C6-300742F2C7C7}">
      <dgm:prSet/>
      <dgm:spPr/>
      <dgm:t>
        <a:bodyPr/>
        <a:lstStyle/>
        <a:p>
          <a:endParaRPr lang="cs-CZ"/>
        </a:p>
      </dgm:t>
    </dgm:pt>
    <dgm:pt modelId="{DB111C53-E38A-471A-AAC2-040711DEB3B4}" type="sibTrans" cxnId="{D1A628CC-3885-4923-A3C6-300742F2C7C7}">
      <dgm:prSet/>
      <dgm:spPr/>
      <dgm:t>
        <a:bodyPr/>
        <a:lstStyle/>
        <a:p>
          <a:endParaRPr lang="cs-CZ"/>
        </a:p>
      </dgm:t>
    </dgm:pt>
    <dgm:pt modelId="{59645D6C-839B-4093-BE6A-900EEDC4587A}">
      <dgm:prSet phldrT="[Text]" custT="1"/>
      <dgm:spPr/>
      <dgm:t>
        <a:bodyPr/>
        <a:lstStyle/>
        <a:p>
          <a:r>
            <a:rPr lang="cs-CZ" sz="2000" dirty="0" smtClean="0"/>
            <a:t>VODA</a:t>
          </a:r>
          <a:endParaRPr lang="cs-CZ" sz="2000" dirty="0"/>
        </a:p>
      </dgm:t>
    </dgm:pt>
    <dgm:pt modelId="{33858640-3E46-4080-8411-1422B16A142D}" type="parTrans" cxnId="{F8E85511-FD15-4144-956B-2634FE429303}">
      <dgm:prSet/>
      <dgm:spPr/>
      <dgm:t>
        <a:bodyPr/>
        <a:lstStyle/>
        <a:p>
          <a:endParaRPr lang="cs-CZ"/>
        </a:p>
      </dgm:t>
    </dgm:pt>
    <dgm:pt modelId="{8B1320B7-7453-4482-8C06-74C44CFF8EE2}" type="sibTrans" cxnId="{F8E85511-FD15-4144-956B-2634FE429303}">
      <dgm:prSet/>
      <dgm:spPr/>
      <dgm:t>
        <a:bodyPr/>
        <a:lstStyle/>
        <a:p>
          <a:endParaRPr lang="cs-CZ"/>
        </a:p>
      </dgm:t>
    </dgm:pt>
    <dgm:pt modelId="{5AE6FBC6-564D-4A0B-BF0C-F02382CCF002}">
      <dgm:prSet phldrT="[Text]" custT="1"/>
      <dgm:spPr/>
      <dgm:t>
        <a:bodyPr/>
        <a:lstStyle/>
        <a:p>
          <a:r>
            <a:rPr lang="cs-CZ" sz="1800" dirty="0" smtClean="0"/>
            <a:t>MINERÁLNÍ LÁTKY</a:t>
          </a:r>
          <a:endParaRPr lang="cs-CZ" sz="1800" dirty="0"/>
        </a:p>
      </dgm:t>
    </dgm:pt>
    <dgm:pt modelId="{56038F64-0C23-4B66-8A8D-78B25A057331}" type="parTrans" cxnId="{4E53F4F1-5286-4B34-A4C0-24F288484DC6}">
      <dgm:prSet/>
      <dgm:spPr/>
      <dgm:t>
        <a:bodyPr/>
        <a:lstStyle/>
        <a:p>
          <a:endParaRPr lang="cs-CZ"/>
        </a:p>
      </dgm:t>
    </dgm:pt>
    <dgm:pt modelId="{360B5E79-931D-4E61-9618-4BAA187D5533}" type="sibTrans" cxnId="{4E53F4F1-5286-4B34-A4C0-24F288484DC6}">
      <dgm:prSet/>
      <dgm:spPr/>
      <dgm:t>
        <a:bodyPr/>
        <a:lstStyle/>
        <a:p>
          <a:endParaRPr lang="cs-CZ"/>
        </a:p>
      </dgm:t>
    </dgm:pt>
    <dgm:pt modelId="{83230CB0-1ED3-4DF4-919E-6D9B8F05FA30}">
      <dgm:prSet phldrT="[Text]"/>
      <dgm:spPr/>
      <dgm:t>
        <a:bodyPr/>
        <a:lstStyle/>
        <a:p>
          <a:r>
            <a:rPr lang="cs-CZ" dirty="0" smtClean="0"/>
            <a:t>VNĚJŠÍ PODMÍNKY</a:t>
          </a:r>
          <a:endParaRPr lang="cs-CZ" dirty="0"/>
        </a:p>
      </dgm:t>
    </dgm:pt>
    <dgm:pt modelId="{4EE56781-0355-4082-893A-23FD06217F4B}" type="sibTrans" cxnId="{EF471DCC-AD0F-470D-B3A7-897C809A0F14}">
      <dgm:prSet/>
      <dgm:spPr/>
      <dgm:t>
        <a:bodyPr/>
        <a:lstStyle/>
        <a:p>
          <a:endParaRPr lang="cs-CZ"/>
        </a:p>
      </dgm:t>
    </dgm:pt>
    <dgm:pt modelId="{29DE6EA8-E80A-44B5-AE82-78C8E4A00F17}" type="parTrans" cxnId="{EF471DCC-AD0F-470D-B3A7-897C809A0F14}">
      <dgm:prSet/>
      <dgm:spPr/>
      <dgm:t>
        <a:bodyPr/>
        <a:lstStyle/>
        <a:p>
          <a:endParaRPr lang="cs-CZ"/>
        </a:p>
      </dgm:t>
    </dgm:pt>
    <dgm:pt modelId="{BC1FEC32-F9DD-46F9-8393-0ABBB3A851D2}">
      <dgm:prSet custT="1"/>
      <dgm:spPr/>
      <dgm:t>
        <a:bodyPr/>
        <a:lstStyle/>
        <a:p>
          <a:r>
            <a:rPr lang="cs-CZ" sz="1800" dirty="0" smtClean="0"/>
            <a:t>VZDUCH</a:t>
          </a:r>
          <a:endParaRPr lang="cs-CZ" sz="1800" dirty="0"/>
        </a:p>
      </dgm:t>
    </dgm:pt>
    <dgm:pt modelId="{CCA8D356-0FDB-4F06-B3A9-986C09AE6EA3}" type="parTrans" cxnId="{5F15DC81-8175-489E-93E1-6945D5AB341C}">
      <dgm:prSet/>
      <dgm:spPr/>
      <dgm:t>
        <a:bodyPr/>
        <a:lstStyle/>
        <a:p>
          <a:endParaRPr lang="cs-CZ"/>
        </a:p>
      </dgm:t>
    </dgm:pt>
    <dgm:pt modelId="{B3D69221-14C0-4D92-9940-34564E09E122}" type="sibTrans" cxnId="{5F15DC81-8175-489E-93E1-6945D5AB341C}">
      <dgm:prSet/>
      <dgm:spPr/>
      <dgm:t>
        <a:bodyPr/>
        <a:lstStyle/>
        <a:p>
          <a:endParaRPr lang="cs-CZ"/>
        </a:p>
      </dgm:t>
    </dgm:pt>
    <dgm:pt modelId="{F4C1A0A1-B00F-4336-BFBB-A91346E78F29}" type="pres">
      <dgm:prSet presAssocID="{8E55C075-A230-4FA0-B083-EEE4033FB6FC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0737BE7-5490-497A-A718-9E333E0E4D55}" type="pres">
      <dgm:prSet presAssocID="{8E55C075-A230-4FA0-B083-EEE4033FB6FC}" presName="radial" presStyleCnt="0">
        <dgm:presLayoutVars>
          <dgm:animLvl val="ctr"/>
        </dgm:presLayoutVars>
      </dgm:prSet>
      <dgm:spPr/>
    </dgm:pt>
    <dgm:pt modelId="{3B639BD4-DBA1-45A0-8980-68DB5F54F449}" type="pres">
      <dgm:prSet presAssocID="{83230CB0-1ED3-4DF4-919E-6D9B8F05FA30}" presName="centerShape" presStyleLbl="vennNode1" presStyleIdx="0" presStyleCnt="6"/>
      <dgm:spPr/>
      <dgm:t>
        <a:bodyPr/>
        <a:lstStyle/>
        <a:p>
          <a:endParaRPr lang="cs-CZ"/>
        </a:p>
      </dgm:t>
    </dgm:pt>
    <dgm:pt modelId="{DA954AE6-E027-4E8C-9CF8-2A51FBF6CD37}" type="pres">
      <dgm:prSet presAssocID="{2BA3B7BF-FFB3-4A4D-AA36-67B2AB55BEEE}" presName="node" presStyleLbl="vennNode1" presStyleIdx="1" presStyleCnt="6" custRadScaleRad="103062" custRadScaleInc="25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66D893-1C14-476B-81D7-B48A05F92153}" type="pres">
      <dgm:prSet presAssocID="{E5471CF1-9074-450D-8D20-4024B21E166D}" presName="node" presStyleLbl="vennNode1" presStyleIdx="2" presStyleCnt="6" custScaleX="127687" custRadScaleRad="111365" custRadScaleInc="-73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F0EE1A-00C9-4C1F-AD1F-0D1782CB11CB}" type="pres">
      <dgm:prSet presAssocID="{59645D6C-839B-4093-BE6A-900EEDC4587A}" presName="node" presStyleLbl="vennNode1" presStyleIdx="3" presStyleCnt="6" custRadScaleRad="106679" custRadScaleInc="-264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69ED3D-45AE-4AC5-90D6-FB8BDAB75472}" type="pres">
      <dgm:prSet presAssocID="{5AE6FBC6-564D-4A0B-BF0C-F02382CCF002}" presName="node" presStyleLbl="vennNode1" presStyleIdx="4" presStyleCnt="6" custAng="302478" custScaleX="149505" custRadScaleRad="109388" custRadScaleInc="65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5D7918-1A52-44C8-B336-D7EE724B5270}" type="pres">
      <dgm:prSet presAssocID="{BC1FEC32-F9DD-46F9-8393-0ABBB3A851D2}" presName="node" presStyleLbl="vennNode1" presStyleIdx="5" presStyleCnt="6" custScaleX="119244" custRadScaleRad="106546" custRadScaleInc="55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F471DCC-AD0F-470D-B3A7-897C809A0F14}" srcId="{8E55C075-A230-4FA0-B083-EEE4033FB6FC}" destId="{83230CB0-1ED3-4DF4-919E-6D9B8F05FA30}" srcOrd="0" destOrd="0" parTransId="{29DE6EA8-E80A-44B5-AE82-78C8E4A00F17}" sibTransId="{4EE56781-0355-4082-893A-23FD06217F4B}"/>
    <dgm:cxn modelId="{1CD91D94-C6AC-439E-A1D4-BFF49B034AA6}" type="presOf" srcId="{5AE6FBC6-564D-4A0B-BF0C-F02382CCF002}" destId="{3469ED3D-45AE-4AC5-90D6-FB8BDAB75472}" srcOrd="0" destOrd="0" presId="urn:microsoft.com/office/officeart/2005/8/layout/radial3"/>
    <dgm:cxn modelId="{C991C6F1-80A8-4EFC-B488-8E29794C814E}" srcId="{83230CB0-1ED3-4DF4-919E-6D9B8F05FA30}" destId="{2BA3B7BF-FFB3-4A4D-AA36-67B2AB55BEEE}" srcOrd="0" destOrd="0" parTransId="{3BC65E04-6EE9-4CFE-9070-2CEDC453224C}" sibTransId="{73C62DEA-EC7E-405F-BE9C-E933F18C738C}"/>
    <dgm:cxn modelId="{5F15DC81-8175-489E-93E1-6945D5AB341C}" srcId="{83230CB0-1ED3-4DF4-919E-6D9B8F05FA30}" destId="{BC1FEC32-F9DD-46F9-8393-0ABBB3A851D2}" srcOrd="4" destOrd="0" parTransId="{CCA8D356-0FDB-4F06-B3A9-986C09AE6EA3}" sibTransId="{B3D69221-14C0-4D92-9940-34564E09E122}"/>
    <dgm:cxn modelId="{4C7C6251-323D-41C5-A1A4-52162978FD3F}" type="presOf" srcId="{2BA3B7BF-FFB3-4A4D-AA36-67B2AB55BEEE}" destId="{DA954AE6-E027-4E8C-9CF8-2A51FBF6CD37}" srcOrd="0" destOrd="0" presId="urn:microsoft.com/office/officeart/2005/8/layout/radial3"/>
    <dgm:cxn modelId="{3999D95B-D1FF-45AC-8A9E-48BAF8C34419}" type="presOf" srcId="{8E55C075-A230-4FA0-B083-EEE4033FB6FC}" destId="{F4C1A0A1-B00F-4336-BFBB-A91346E78F29}" srcOrd="0" destOrd="0" presId="urn:microsoft.com/office/officeart/2005/8/layout/radial3"/>
    <dgm:cxn modelId="{4E53F4F1-5286-4B34-A4C0-24F288484DC6}" srcId="{83230CB0-1ED3-4DF4-919E-6D9B8F05FA30}" destId="{5AE6FBC6-564D-4A0B-BF0C-F02382CCF002}" srcOrd="3" destOrd="0" parTransId="{56038F64-0C23-4B66-8A8D-78B25A057331}" sibTransId="{360B5E79-931D-4E61-9618-4BAA187D5533}"/>
    <dgm:cxn modelId="{D1A628CC-3885-4923-A3C6-300742F2C7C7}" srcId="{83230CB0-1ED3-4DF4-919E-6D9B8F05FA30}" destId="{E5471CF1-9074-450D-8D20-4024B21E166D}" srcOrd="1" destOrd="0" parTransId="{F792CCEC-FDC6-4296-9A8A-EEA1C8C790A2}" sibTransId="{DB111C53-E38A-471A-AAC2-040711DEB3B4}"/>
    <dgm:cxn modelId="{297022A1-A661-4E73-9153-51CB0BBF7977}" type="presOf" srcId="{E5471CF1-9074-450D-8D20-4024B21E166D}" destId="{8D66D893-1C14-476B-81D7-B48A05F92153}" srcOrd="0" destOrd="0" presId="urn:microsoft.com/office/officeart/2005/8/layout/radial3"/>
    <dgm:cxn modelId="{DFC99471-EFFB-442E-8FDD-11B21AAD1C25}" type="presOf" srcId="{83230CB0-1ED3-4DF4-919E-6D9B8F05FA30}" destId="{3B639BD4-DBA1-45A0-8980-68DB5F54F449}" srcOrd="0" destOrd="0" presId="urn:microsoft.com/office/officeart/2005/8/layout/radial3"/>
    <dgm:cxn modelId="{F8E85511-FD15-4144-956B-2634FE429303}" srcId="{83230CB0-1ED3-4DF4-919E-6D9B8F05FA30}" destId="{59645D6C-839B-4093-BE6A-900EEDC4587A}" srcOrd="2" destOrd="0" parTransId="{33858640-3E46-4080-8411-1422B16A142D}" sibTransId="{8B1320B7-7453-4482-8C06-74C44CFF8EE2}"/>
    <dgm:cxn modelId="{992F52FF-707A-4F30-A10D-5A0169B1BE57}" type="presOf" srcId="{BC1FEC32-F9DD-46F9-8393-0ABBB3A851D2}" destId="{6D5D7918-1A52-44C8-B336-D7EE724B5270}" srcOrd="0" destOrd="0" presId="urn:microsoft.com/office/officeart/2005/8/layout/radial3"/>
    <dgm:cxn modelId="{C88A73B9-7AFC-4DAE-868A-41AC550BF2E2}" type="presOf" srcId="{59645D6C-839B-4093-BE6A-900EEDC4587A}" destId="{D7F0EE1A-00C9-4C1F-AD1F-0D1782CB11CB}" srcOrd="0" destOrd="0" presId="urn:microsoft.com/office/officeart/2005/8/layout/radial3"/>
    <dgm:cxn modelId="{7FD30EB6-46FD-4829-84C7-C3AD6B93933F}" type="presParOf" srcId="{F4C1A0A1-B00F-4336-BFBB-A91346E78F29}" destId="{50737BE7-5490-497A-A718-9E333E0E4D55}" srcOrd="0" destOrd="0" presId="urn:microsoft.com/office/officeart/2005/8/layout/radial3"/>
    <dgm:cxn modelId="{1CF386BE-2A25-451D-B4CE-C3310EF937F3}" type="presParOf" srcId="{50737BE7-5490-497A-A718-9E333E0E4D55}" destId="{3B639BD4-DBA1-45A0-8980-68DB5F54F449}" srcOrd="0" destOrd="0" presId="urn:microsoft.com/office/officeart/2005/8/layout/radial3"/>
    <dgm:cxn modelId="{6CE158AC-8DE4-4DF8-9E59-CD6D78AF92CB}" type="presParOf" srcId="{50737BE7-5490-497A-A718-9E333E0E4D55}" destId="{DA954AE6-E027-4E8C-9CF8-2A51FBF6CD37}" srcOrd="1" destOrd="0" presId="urn:microsoft.com/office/officeart/2005/8/layout/radial3"/>
    <dgm:cxn modelId="{391537A1-E911-49E6-B7E3-EEE9132156E4}" type="presParOf" srcId="{50737BE7-5490-497A-A718-9E333E0E4D55}" destId="{8D66D893-1C14-476B-81D7-B48A05F92153}" srcOrd="2" destOrd="0" presId="urn:microsoft.com/office/officeart/2005/8/layout/radial3"/>
    <dgm:cxn modelId="{EE183EC6-BAF9-4D85-815F-B390603F70B1}" type="presParOf" srcId="{50737BE7-5490-497A-A718-9E333E0E4D55}" destId="{D7F0EE1A-00C9-4C1F-AD1F-0D1782CB11CB}" srcOrd="3" destOrd="0" presId="urn:microsoft.com/office/officeart/2005/8/layout/radial3"/>
    <dgm:cxn modelId="{350DEE26-D229-45D4-A0DA-070481E7B3B5}" type="presParOf" srcId="{50737BE7-5490-497A-A718-9E333E0E4D55}" destId="{3469ED3D-45AE-4AC5-90D6-FB8BDAB75472}" srcOrd="4" destOrd="0" presId="urn:microsoft.com/office/officeart/2005/8/layout/radial3"/>
    <dgm:cxn modelId="{6509AB18-623A-4986-A616-F757D6701AA3}" type="presParOf" srcId="{50737BE7-5490-497A-A718-9E333E0E4D55}" destId="{6D5D7918-1A52-44C8-B336-D7EE724B5270}" srcOrd="5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27BD2B-73FA-4509-B66E-4322A2602362}" type="doc">
      <dgm:prSet loTypeId="urn:microsoft.com/office/officeart/2005/8/layout/default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D2067BF8-2EF3-457E-8157-DE7A0AB7A1F5}">
      <dgm:prSet phldrT="[Text]"/>
      <dgm:spPr/>
      <dgm:t>
        <a:bodyPr/>
        <a:lstStyle/>
        <a:p>
          <a:r>
            <a:rPr lang="cs-CZ" dirty="0" smtClean="0"/>
            <a:t>JEDNOLETÉ</a:t>
          </a:r>
          <a:endParaRPr lang="cs-CZ" dirty="0"/>
        </a:p>
      </dgm:t>
    </dgm:pt>
    <dgm:pt modelId="{DF928078-673D-4F05-9088-2D3D81029F28}" type="parTrans" cxnId="{B2CD5220-95DE-4E22-9150-D8600BC1EA5C}">
      <dgm:prSet/>
      <dgm:spPr/>
      <dgm:t>
        <a:bodyPr/>
        <a:lstStyle/>
        <a:p>
          <a:endParaRPr lang="cs-CZ"/>
        </a:p>
      </dgm:t>
    </dgm:pt>
    <dgm:pt modelId="{273647E8-3BFC-44AB-BF5A-37307282FFA5}" type="sibTrans" cxnId="{B2CD5220-95DE-4E22-9150-D8600BC1EA5C}">
      <dgm:prSet/>
      <dgm:spPr/>
      <dgm:t>
        <a:bodyPr/>
        <a:lstStyle/>
        <a:p>
          <a:endParaRPr lang="cs-CZ"/>
        </a:p>
      </dgm:t>
    </dgm:pt>
    <dgm:pt modelId="{A675E43B-664A-47D4-BE6C-70DFC0C04FD6}">
      <dgm:prSet phldrT="[Text]"/>
      <dgm:spPr/>
      <dgm:t>
        <a:bodyPr/>
        <a:lstStyle/>
        <a:p>
          <a:r>
            <a:rPr lang="cs-CZ" dirty="0" smtClean="0"/>
            <a:t>DVOULETÉ</a:t>
          </a:r>
          <a:endParaRPr lang="cs-CZ" dirty="0"/>
        </a:p>
      </dgm:t>
    </dgm:pt>
    <dgm:pt modelId="{D0ADBAE6-C65B-402E-A7FA-3DB865D7A7C4}" type="parTrans" cxnId="{67DEC4F5-8381-4167-90EC-C6B0D4DDF735}">
      <dgm:prSet/>
      <dgm:spPr/>
      <dgm:t>
        <a:bodyPr/>
        <a:lstStyle/>
        <a:p>
          <a:endParaRPr lang="cs-CZ"/>
        </a:p>
      </dgm:t>
    </dgm:pt>
    <dgm:pt modelId="{0C14551B-CA75-42C3-85B0-8B388693C0AC}" type="sibTrans" cxnId="{67DEC4F5-8381-4167-90EC-C6B0D4DDF735}">
      <dgm:prSet/>
      <dgm:spPr/>
      <dgm:t>
        <a:bodyPr/>
        <a:lstStyle/>
        <a:p>
          <a:endParaRPr lang="cs-CZ"/>
        </a:p>
      </dgm:t>
    </dgm:pt>
    <dgm:pt modelId="{646C7A43-CDC8-4AEE-B678-9E809FB024FB}">
      <dgm:prSet phldrT="[Text]"/>
      <dgm:spPr/>
      <dgm:t>
        <a:bodyPr/>
        <a:lstStyle/>
        <a:p>
          <a:r>
            <a:rPr lang="cs-CZ" dirty="0" smtClean="0"/>
            <a:t>VÍCELETÉ</a:t>
          </a:r>
          <a:endParaRPr lang="cs-CZ" dirty="0"/>
        </a:p>
      </dgm:t>
    </dgm:pt>
    <dgm:pt modelId="{80F5FB43-070D-4FB9-A56A-D331DA99807E}" type="parTrans" cxnId="{E0D4B4C4-2F9F-45C8-B1EC-8683A0C7B504}">
      <dgm:prSet/>
      <dgm:spPr/>
      <dgm:t>
        <a:bodyPr/>
        <a:lstStyle/>
        <a:p>
          <a:endParaRPr lang="cs-CZ"/>
        </a:p>
      </dgm:t>
    </dgm:pt>
    <dgm:pt modelId="{E439BDA6-E644-4F36-850B-55280C92C274}" type="sibTrans" cxnId="{E0D4B4C4-2F9F-45C8-B1EC-8683A0C7B504}">
      <dgm:prSet/>
      <dgm:spPr/>
      <dgm:t>
        <a:bodyPr/>
        <a:lstStyle/>
        <a:p>
          <a:endParaRPr lang="cs-CZ"/>
        </a:p>
      </dgm:t>
    </dgm:pt>
    <dgm:pt modelId="{737821CE-1C66-4164-8EFD-79BC99F90090}">
      <dgm:prSet phldrT="[Text]"/>
      <dgm:spPr/>
      <dgm:t>
        <a:bodyPr/>
        <a:lstStyle/>
        <a:p>
          <a:r>
            <a:rPr lang="cs-CZ" dirty="0" smtClean="0"/>
            <a:t>VYTRVALÉ</a:t>
          </a:r>
          <a:endParaRPr lang="cs-CZ" dirty="0"/>
        </a:p>
      </dgm:t>
    </dgm:pt>
    <dgm:pt modelId="{5827FEA6-1E71-4D08-8801-96D06997F008}" type="parTrans" cxnId="{5D85C23A-65F7-42AA-932C-8B28F8CABCD0}">
      <dgm:prSet/>
      <dgm:spPr/>
      <dgm:t>
        <a:bodyPr/>
        <a:lstStyle/>
        <a:p>
          <a:endParaRPr lang="cs-CZ"/>
        </a:p>
      </dgm:t>
    </dgm:pt>
    <dgm:pt modelId="{B4F69850-9D7E-4F6B-824A-CE90E5D22F2F}" type="sibTrans" cxnId="{5D85C23A-65F7-42AA-932C-8B28F8CABCD0}">
      <dgm:prSet/>
      <dgm:spPr/>
      <dgm:t>
        <a:bodyPr/>
        <a:lstStyle/>
        <a:p>
          <a:endParaRPr lang="cs-CZ"/>
        </a:p>
      </dgm:t>
    </dgm:pt>
    <dgm:pt modelId="{8A54D8AD-3320-4AB4-AA7A-17CA7570A172}" type="pres">
      <dgm:prSet presAssocID="{2527BD2B-73FA-4509-B66E-4322A260236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CFC48A0-10B3-457D-8D8F-A915DB512956}" type="pres">
      <dgm:prSet presAssocID="{D2067BF8-2EF3-457E-8157-DE7A0AB7A1F5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461B6D-A1C3-448F-A2ED-F0CFCB43AE1B}" type="pres">
      <dgm:prSet presAssocID="{273647E8-3BFC-44AB-BF5A-37307282FFA5}" presName="sibTrans" presStyleCnt="0"/>
      <dgm:spPr/>
    </dgm:pt>
    <dgm:pt modelId="{F90E356D-CC27-4216-8CF7-69F424C8013E}" type="pres">
      <dgm:prSet presAssocID="{A675E43B-664A-47D4-BE6C-70DFC0C04FD6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A0E3EF-5EAC-479A-B481-35F431D2A2D2}" type="pres">
      <dgm:prSet presAssocID="{0C14551B-CA75-42C3-85B0-8B388693C0AC}" presName="sibTrans" presStyleCnt="0"/>
      <dgm:spPr/>
    </dgm:pt>
    <dgm:pt modelId="{BA6CA387-44AA-4676-B2BF-76A7ACE8E09D}" type="pres">
      <dgm:prSet presAssocID="{646C7A43-CDC8-4AEE-B678-9E809FB024FB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7F2757-00D7-4C7A-8084-C676AFA68800}" type="pres">
      <dgm:prSet presAssocID="{E439BDA6-E644-4F36-850B-55280C92C274}" presName="sibTrans" presStyleCnt="0"/>
      <dgm:spPr/>
    </dgm:pt>
    <dgm:pt modelId="{9EEB8296-C5A3-4F98-A1B7-072A474CF4C9}" type="pres">
      <dgm:prSet presAssocID="{737821CE-1C66-4164-8EFD-79BC99F90090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DEC4F5-8381-4167-90EC-C6B0D4DDF735}" srcId="{2527BD2B-73FA-4509-B66E-4322A2602362}" destId="{A675E43B-664A-47D4-BE6C-70DFC0C04FD6}" srcOrd="1" destOrd="0" parTransId="{D0ADBAE6-C65B-402E-A7FA-3DB865D7A7C4}" sibTransId="{0C14551B-CA75-42C3-85B0-8B388693C0AC}"/>
    <dgm:cxn modelId="{5D85C23A-65F7-42AA-932C-8B28F8CABCD0}" srcId="{2527BD2B-73FA-4509-B66E-4322A2602362}" destId="{737821CE-1C66-4164-8EFD-79BC99F90090}" srcOrd="3" destOrd="0" parTransId="{5827FEA6-1E71-4D08-8801-96D06997F008}" sibTransId="{B4F69850-9D7E-4F6B-824A-CE90E5D22F2F}"/>
    <dgm:cxn modelId="{B2CD5220-95DE-4E22-9150-D8600BC1EA5C}" srcId="{2527BD2B-73FA-4509-B66E-4322A2602362}" destId="{D2067BF8-2EF3-457E-8157-DE7A0AB7A1F5}" srcOrd="0" destOrd="0" parTransId="{DF928078-673D-4F05-9088-2D3D81029F28}" sibTransId="{273647E8-3BFC-44AB-BF5A-37307282FFA5}"/>
    <dgm:cxn modelId="{736960E0-719C-4305-8B7F-51233A61EEB1}" type="presOf" srcId="{646C7A43-CDC8-4AEE-B678-9E809FB024FB}" destId="{BA6CA387-44AA-4676-B2BF-76A7ACE8E09D}" srcOrd="0" destOrd="0" presId="urn:microsoft.com/office/officeart/2005/8/layout/default"/>
    <dgm:cxn modelId="{9C0B8D24-70ED-4E0C-92B0-E7B5EA1674D0}" type="presOf" srcId="{A675E43B-664A-47D4-BE6C-70DFC0C04FD6}" destId="{F90E356D-CC27-4216-8CF7-69F424C8013E}" srcOrd="0" destOrd="0" presId="urn:microsoft.com/office/officeart/2005/8/layout/default"/>
    <dgm:cxn modelId="{CCE4DF3F-762F-4902-9953-C00503D25A47}" type="presOf" srcId="{737821CE-1C66-4164-8EFD-79BC99F90090}" destId="{9EEB8296-C5A3-4F98-A1B7-072A474CF4C9}" srcOrd="0" destOrd="0" presId="urn:microsoft.com/office/officeart/2005/8/layout/default"/>
    <dgm:cxn modelId="{EF0932A4-1CAD-48D9-B87C-72B2733AB9D5}" type="presOf" srcId="{2527BD2B-73FA-4509-B66E-4322A2602362}" destId="{8A54D8AD-3320-4AB4-AA7A-17CA7570A172}" srcOrd="0" destOrd="0" presId="urn:microsoft.com/office/officeart/2005/8/layout/default"/>
    <dgm:cxn modelId="{D786CF00-318A-4BA6-9EEF-CD3AB74DEFFC}" type="presOf" srcId="{D2067BF8-2EF3-457E-8157-DE7A0AB7A1F5}" destId="{9CFC48A0-10B3-457D-8D8F-A915DB512956}" srcOrd="0" destOrd="0" presId="urn:microsoft.com/office/officeart/2005/8/layout/default"/>
    <dgm:cxn modelId="{E0D4B4C4-2F9F-45C8-B1EC-8683A0C7B504}" srcId="{2527BD2B-73FA-4509-B66E-4322A2602362}" destId="{646C7A43-CDC8-4AEE-B678-9E809FB024FB}" srcOrd="2" destOrd="0" parTransId="{80F5FB43-070D-4FB9-A56A-D331DA99807E}" sibTransId="{E439BDA6-E644-4F36-850B-55280C92C274}"/>
    <dgm:cxn modelId="{38AB8AFF-5A11-4A94-8A69-4A29C2D7E7BF}" type="presParOf" srcId="{8A54D8AD-3320-4AB4-AA7A-17CA7570A172}" destId="{9CFC48A0-10B3-457D-8D8F-A915DB512956}" srcOrd="0" destOrd="0" presId="urn:microsoft.com/office/officeart/2005/8/layout/default"/>
    <dgm:cxn modelId="{4F3F8C60-16D2-42D1-9651-61ECBF8FD1A2}" type="presParOf" srcId="{8A54D8AD-3320-4AB4-AA7A-17CA7570A172}" destId="{93461B6D-A1C3-448F-A2ED-F0CFCB43AE1B}" srcOrd="1" destOrd="0" presId="urn:microsoft.com/office/officeart/2005/8/layout/default"/>
    <dgm:cxn modelId="{329C71F8-99FF-4A20-B786-E976F0979B5A}" type="presParOf" srcId="{8A54D8AD-3320-4AB4-AA7A-17CA7570A172}" destId="{F90E356D-CC27-4216-8CF7-69F424C8013E}" srcOrd="2" destOrd="0" presId="urn:microsoft.com/office/officeart/2005/8/layout/default"/>
    <dgm:cxn modelId="{CD23D0D9-A7CB-4EE0-98D6-CA014B321028}" type="presParOf" srcId="{8A54D8AD-3320-4AB4-AA7A-17CA7570A172}" destId="{0DA0E3EF-5EAC-479A-B481-35F431D2A2D2}" srcOrd="3" destOrd="0" presId="urn:microsoft.com/office/officeart/2005/8/layout/default"/>
    <dgm:cxn modelId="{7ED481FC-43FC-4AAE-8759-F119E994DBEE}" type="presParOf" srcId="{8A54D8AD-3320-4AB4-AA7A-17CA7570A172}" destId="{BA6CA387-44AA-4676-B2BF-76A7ACE8E09D}" srcOrd="4" destOrd="0" presId="urn:microsoft.com/office/officeart/2005/8/layout/default"/>
    <dgm:cxn modelId="{FED34EF8-50C2-45AC-AFE5-B36BD8C0C10F}" type="presParOf" srcId="{8A54D8AD-3320-4AB4-AA7A-17CA7570A172}" destId="{167F2757-00D7-4C7A-8084-C676AFA68800}" srcOrd="5" destOrd="0" presId="urn:microsoft.com/office/officeart/2005/8/layout/default"/>
    <dgm:cxn modelId="{CCED21FE-1086-4EEB-9B4A-D98FF29B170C}" type="presParOf" srcId="{8A54D8AD-3320-4AB4-AA7A-17CA7570A172}" destId="{9EEB8296-C5A3-4F98-A1B7-072A474CF4C9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20632A-F686-42C1-B84F-4745CA8E020E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9231B31-3924-46EC-A3DA-A6CB97B1EC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9B340-A306-44D6-AE82-7C46E7B2C880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A8FFE-78ED-4CD2-95D6-E924FBAEC6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B06C2B-7C92-40F1-9036-46D0104B56EA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FE4BDCFD-4A8F-47A3-A9C4-9E32BD75C5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F5E8C4-3773-4D62-890D-3BFC2E8E0708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F1FB16-CA70-474A-BF1F-41FFFCB8D3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6" name="Elipsa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Elipsa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EBCA36-9896-46AD-801B-987E91FAE39E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A3ADD275-E964-4540-8EA9-A41FE412D6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39717F-2F6E-4AC8-9608-45173601C21D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3E3EBC-913D-4C84-8E2F-83A8B2F059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79859-B8AA-4FD0-984F-41C23F2C7C49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6220C6E-6C9D-4254-9A72-14A42BD55E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5BB122B4-3397-4063-ADB5-63CA01C4A8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5E694-4E40-4C75-96A1-DA0D10AA45A4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B3D5D4-87CA-4530-9FEC-586073C501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3B7C74-CBF3-4257-9B46-31E99EB694C4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05C118-8B18-49B2-AEEB-7420405FBB65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B426A-BC6B-4AE3-8CB2-63213DD7AE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Elipsa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FC5CB-9603-41F4-9A58-F8B046E53F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15C777-409F-4372-A561-0823D7E283FA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5057CA-902C-459B-ACAD-6089B66D63DE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93F85-DB94-4DB8-8D2B-8C508CFBB1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45D3A-112F-4106-9229-B0EE8AFC355D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76B85-5787-466B-B98F-508C507B79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6A61ED-E043-4A7E-8C4F-AD7B445B120C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088E5C-E18F-4FFB-9E93-E8297E5B7F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02BE8-2569-4A9B-AADB-AC262E571FEC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CE874E-DD32-4179-9BED-7006563F38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462D38-5FA9-4321-8DA9-67483578331E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33088B-C4A0-4228-B1DB-0E0FEE46DA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119A1-A44F-4B26-A598-33E4C49576C5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01CB5D-B5FC-49BA-97CB-A2418866D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1F9F47-813D-440F-8D25-7EF0F2E424CA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092DEB-931E-4496-BDE7-6EC2811236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AAAC87-2CFA-4D35-A03C-21A1C120E433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E1E426-9F68-4F69-B331-CEB92DCD36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64FD75-5598-43A7-B88D-7EABCCD8021D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AE2BC-CC42-491A-8D58-819C69EAF5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BF71C8-F0A0-4235-B61B-52244BE9384D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EB2DFB-4763-4B1E-A899-4E4F1FB238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C84130-7145-45DE-8968-6C9F113F4C0E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7D704F-B10E-4D81-ADA6-BE74EE33F1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635F909C-93D5-4B2D-9698-37AE8E382573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8656617-EC08-4708-B9E7-70DA7FDA9F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C35E2E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C35E2E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C35E2E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C35E2E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C35E2E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C35E2E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C35E2E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C35E2E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C35E2E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DE6C36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CF6DA4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2D711B2-8100-4182-8267-288E10F19921}" type="datetimeFigureOut">
              <a:rPr lang="cs-CZ"/>
              <a:pPr>
                <a:defRPr/>
              </a:pPr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146B091-D0B3-49F1-BD2B-F8FDBC8BE6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e/ed/Corn_Zea_mays_Plant_Row_2000px.jpg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A_sunflower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Daucus_Carota.jpg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Digitalis_Purpurea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Cardamine_pratensis_Pinksterbloem.jpg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Asperge_planten_Asparagus_officinalis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Soubor:Trifolium_pratense,_Hn%C4%9Bd%C3%BD_vrch.jpg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jpeg"/><Relationship Id="rId4" Type="http://schemas.openxmlformats.org/officeDocument/2006/relationships/hyperlink" Target="http://cs.wikipedia.org/wiki/Soubor:Creeping_butercup_close_800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ardamine_pratensis_Pinksterbloem.jpg" TargetMode="External"/><Relationship Id="rId3" Type="http://schemas.openxmlformats.org/officeDocument/2006/relationships/hyperlink" Target="http://cs.wikipedia.org/wiki/Soubor:A_sunflower.jpg" TargetMode="External"/><Relationship Id="rId7" Type="http://schemas.openxmlformats.org/officeDocument/2006/relationships/hyperlink" Target="http://cs.wikipedia.org/wiki/Soubor:Creeping_butercup_close_800.jpg" TargetMode="External"/><Relationship Id="rId2" Type="http://schemas.openxmlformats.org/officeDocument/2006/relationships/hyperlink" Target="http://upload.wikimedia.org/wikipedia/commons/e/ed/Corn_Zea_mays_Plant_Row_2000px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rifolium_pratense,_Hn%C4%9Bd%C3%BD_vrch.jpg" TargetMode="External"/><Relationship Id="rId5" Type="http://schemas.openxmlformats.org/officeDocument/2006/relationships/hyperlink" Target="http://cs.wikipedia.org/wiki/Soubor:Digitalis_Purpurea.jpg" TargetMode="External"/><Relationship Id="rId4" Type="http://schemas.openxmlformats.org/officeDocument/2006/relationships/hyperlink" Target="http://cs.wikipedia.org/wiki/Soubor:Daucus_Carota.jpg" TargetMode="External"/><Relationship Id="rId9" Type="http://schemas.openxmlformats.org/officeDocument/2006/relationships/hyperlink" Target="http://cs.wikipedia.org/wiki/Soubor:Asperge_planten_Asparagus_officinali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/>
              <a:t>Název projektu: „Učíme lépe a moderněji“ </a:t>
            </a:r>
            <a:br>
              <a:rPr lang="cs-CZ" sz="1200" smtClean="0"/>
            </a:br>
            <a:r>
              <a:rPr lang="cs-CZ" sz="1200" smtClean="0"/>
              <a:t>OP VK 1.4 </a:t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Font typeface="Arial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VY_52_INOVACE_21_1_RŮST A VÝVIN ROSTLIN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 BOTANIKA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273050" indent="-273050" eaLnBrk="1" fontAlgn="auto" hangingPunct="1">
              <a:spcAft>
                <a:spcPts val="0"/>
              </a:spcAft>
              <a:buFont typeface="Arial" pitchFamily="34" charset="0"/>
              <a:buNone/>
              <a:tabLst>
                <a:tab pos="534988" algn="l"/>
              </a:tabLst>
              <a:defRPr/>
            </a:pPr>
            <a:r>
              <a:rPr lang="cs-CZ" sz="1700" dirty="0" smtClean="0"/>
              <a:t>Anotace:  	Pojmenovávání základních podmínek růstu rostliny. Pochopení závislosti výskytu rostlin na podmínkách prostředí. Popisování vývinu jednoletých, vytrvalých,         </a:t>
            </a:r>
            <a:r>
              <a:rPr lang="en-US" sz="1700" dirty="0" smtClean="0"/>
              <a:t>    </a:t>
            </a:r>
            <a:r>
              <a:rPr lang="cs-CZ" sz="1700" smtClean="0"/>
              <a:t>         	dvouletých </a:t>
            </a:r>
            <a:r>
              <a:rPr lang="cs-CZ" sz="1700" dirty="0" smtClean="0"/>
              <a:t>a víceletých rostlin. Uvádění příkladů.   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7.C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2.5.2012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2.5.2012 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SEMENNÉ ROSTLINY - BOTANIKA</a:t>
            </a:r>
            <a:endParaRPr lang="cs-CZ" dirty="0"/>
          </a:p>
        </p:txBody>
      </p:sp>
      <p:sp>
        <p:nvSpPr>
          <p:cNvPr id="26626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RŮST A VÝVIN ROSTLIN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C35E2E"/>
                </a:solidFill>
              </a:rPr>
              <a:t>RŮST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algn="ctr">
              <a:buFont typeface="Wingdings 2" pitchFamily="18" charset="2"/>
              <a:buNone/>
            </a:pPr>
            <a:endParaRPr lang="cs-CZ" sz="4000" smtClean="0"/>
          </a:p>
          <a:p>
            <a:pPr algn="ctr">
              <a:buFont typeface="Wingdings 2" pitchFamily="18" charset="2"/>
              <a:buNone/>
            </a:pPr>
            <a:r>
              <a:rPr lang="cs-CZ" sz="4000" smtClean="0"/>
              <a:t>JE NEVRATNÉ ZVĚTŠOVÁNÍ OBJEMU A HMOTNOSTI ROSTLINY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C35E2E"/>
                </a:solidFill>
              </a:rPr>
              <a:t>ČÍM JE OVLIVŇOVÁN RŮST ROSTLIN?: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algn="ctr"/>
            <a:endParaRPr lang="cs-CZ" sz="4000" smtClean="0"/>
          </a:p>
          <a:p>
            <a:pPr algn="ctr"/>
            <a:r>
              <a:rPr lang="cs-CZ" sz="3600" smtClean="0"/>
              <a:t>VNĚJŠÍMI PODMÍNKAMI</a:t>
            </a:r>
          </a:p>
          <a:p>
            <a:pPr algn="ctr">
              <a:buFont typeface="Wingdings 2" pitchFamily="18" charset="2"/>
              <a:buNone/>
            </a:pPr>
            <a:endParaRPr lang="cs-CZ" sz="3600" smtClean="0"/>
          </a:p>
          <a:p>
            <a:pPr algn="ctr"/>
            <a:r>
              <a:rPr lang="cs-CZ" sz="3600" smtClean="0"/>
              <a:t>FYTOHORMONY </a:t>
            </a:r>
            <a:r>
              <a:rPr lang="cs-CZ" sz="2800" smtClean="0"/>
              <a:t>(CHEMICKÉ LÁTKY)</a:t>
            </a:r>
            <a:r>
              <a:rPr lang="cs-CZ" sz="3600" smtClean="0"/>
              <a:t> UVNITŘ  TĚLA ROSTLINY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C35E2E"/>
                </a:solidFill>
              </a:rPr>
              <a:t>HLAVNÍ VNĚJŠÍ PODMÍNKY RŮSTU: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639BD4-DBA1-45A0-8980-68DB5F54F4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3B639BD4-DBA1-45A0-8980-68DB5F54F4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3B639BD4-DBA1-45A0-8980-68DB5F54F4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A954AE6-E027-4E8C-9CF8-2A51FBF6CD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DA954AE6-E027-4E8C-9CF8-2A51FBF6CD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DA954AE6-E027-4E8C-9CF8-2A51FBF6CD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D66D893-1C14-476B-81D7-B48A05F921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8D66D893-1C14-476B-81D7-B48A05F921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8D66D893-1C14-476B-81D7-B48A05F921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F0EE1A-00C9-4C1F-AD1F-0D1782CB11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D7F0EE1A-00C9-4C1F-AD1F-0D1782CB11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D7F0EE1A-00C9-4C1F-AD1F-0D1782CB11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69ED3D-45AE-4AC5-90D6-FB8BDAB754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3469ED3D-45AE-4AC5-90D6-FB8BDAB754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3469ED3D-45AE-4AC5-90D6-FB8BDAB754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5D7918-1A52-44C8-B336-D7EE724B52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6D5D7918-1A52-44C8-B336-D7EE724B52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6D5D7918-1A52-44C8-B336-D7EE724B52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C35E2E"/>
                </a:solidFill>
              </a:rPr>
              <a:t>VÝVIN = ONTOGENEZE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algn="ctr"/>
            <a:endParaRPr lang="cs-CZ" smtClean="0"/>
          </a:p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z="3600" smtClean="0"/>
              <a:t>ZAČÍNÁ VZNIKEM ZYGOTY</a:t>
            </a:r>
          </a:p>
          <a:p>
            <a:pPr algn="ctr">
              <a:buFont typeface="Wingdings 2" pitchFamily="18" charset="2"/>
              <a:buNone/>
            </a:pPr>
            <a:r>
              <a:rPr lang="cs-CZ" sz="3600" smtClean="0"/>
              <a:t>A</a:t>
            </a:r>
          </a:p>
          <a:p>
            <a:pPr algn="ctr">
              <a:buFont typeface="Wingdings 2" pitchFamily="18" charset="2"/>
              <a:buNone/>
            </a:pPr>
            <a:r>
              <a:rPr lang="cs-CZ" sz="3600" smtClean="0"/>
              <a:t>KONČÍ ZÁNIKEM ROSTLINY</a:t>
            </a:r>
          </a:p>
          <a:p>
            <a:pPr algn="ctr"/>
            <a:endParaRPr lang="cs-CZ" smtClean="0"/>
          </a:p>
          <a:p>
            <a:pPr algn="ctr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C35E2E"/>
                </a:solidFill>
              </a:rPr>
              <a:t>KLÍČENÍ SEMEN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algn="ctr"/>
            <a:r>
              <a:rPr lang="cs-CZ" sz="2800" smtClean="0"/>
              <a:t>ZÁRODEK JE ULOŽEN V SEMENI</a:t>
            </a:r>
          </a:p>
          <a:p>
            <a:pPr algn="ctr">
              <a:buFont typeface="Wingdings 2" pitchFamily="18" charset="2"/>
              <a:buNone/>
            </a:pPr>
            <a:endParaRPr lang="cs-CZ" sz="2800" smtClean="0"/>
          </a:p>
          <a:p>
            <a:pPr algn="ctr"/>
            <a:r>
              <a:rPr lang="cs-CZ" sz="2800" smtClean="0"/>
              <a:t>POKUD SEMENO DOZRAJE, MŮŽE ZAČÍT PROCES KLÍČENÍ</a:t>
            </a:r>
          </a:p>
          <a:p>
            <a:pPr algn="ctr"/>
            <a:endParaRPr lang="cs-CZ" sz="2800" smtClean="0"/>
          </a:p>
          <a:p>
            <a:pPr algn="ctr"/>
            <a:r>
              <a:rPr lang="cs-CZ" sz="2800" smtClean="0"/>
              <a:t>KE KLÍČENÍ JE NUTNÁ: URČITÁ VLHKOST, TEPLOTA, SVĚTLO A VZDUCH                        (KYSLÍK, OXID UHLIČITÝ)</a:t>
            </a:r>
          </a:p>
          <a:p>
            <a:pPr algn="ctr"/>
            <a:r>
              <a:rPr lang="cs-CZ" sz="2800" smtClean="0"/>
              <a:t>KLÍČENÍ ŘÍDÍ FYTOHORMONY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C35E2E"/>
                </a:solidFill>
              </a:rPr>
              <a:t>TÝDEN NEBO TISÍC LET???</a:t>
            </a:r>
          </a:p>
        </p:txBody>
      </p:sp>
      <p:sp>
        <p:nvSpPr>
          <p:cNvPr id="3277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algn="ctr">
              <a:buFont typeface="Wingdings 2" pitchFamily="18" charset="2"/>
              <a:buNone/>
            </a:pPr>
            <a:r>
              <a:rPr lang="cs-CZ" smtClean="0"/>
              <a:t>ROSTLINA PO VYKLÍČENÍ ROSTE</a:t>
            </a:r>
          </a:p>
          <a:p>
            <a:pPr algn="ctr">
              <a:buFont typeface="Wingdings 2" pitchFamily="18" charset="2"/>
              <a:buNone/>
            </a:pPr>
            <a:r>
              <a:rPr lang="cs-CZ" smtClean="0"/>
              <a:t>- KOŘEN, STONEK, LIST</a:t>
            </a:r>
          </a:p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/>
              <a:t>PAK SE PŘIPRAVUJE NA TVORBU ROZMNOŽOVACÍCH ORGÁNŮ</a:t>
            </a:r>
          </a:p>
          <a:p>
            <a:pPr algn="ctr">
              <a:buFontTx/>
              <a:buChar char="-"/>
            </a:pPr>
            <a:r>
              <a:rPr lang="cs-CZ" smtClean="0"/>
              <a:t>KVĚTŮ a PLODŮ</a:t>
            </a:r>
          </a:p>
          <a:p>
            <a:pPr algn="ctr">
              <a:buFontTx/>
              <a:buChar char="-"/>
            </a:pPr>
            <a:endParaRPr lang="cs-CZ" smtClean="0"/>
          </a:p>
          <a:p>
            <a:pPr algn="ctr">
              <a:buFontTx/>
              <a:buChar char="-"/>
            </a:pPr>
            <a:r>
              <a:rPr lang="cs-CZ" smtClean="0"/>
              <a:t>VÝVIN ROSTLINY OD VYKLÍČENÍ PO ZÁNIK TRVÁ RŮZNĚ DLOUHO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228600"/>
            <a:ext cx="8785225" cy="758825"/>
          </a:xfrm>
        </p:spPr>
        <p:txBody>
          <a:bodyPr/>
          <a:lstStyle/>
          <a:p>
            <a:r>
              <a:rPr lang="cs-CZ" sz="2400" b="1" smtClean="0">
                <a:solidFill>
                  <a:srgbClr val="C35E2E"/>
                </a:solidFill>
              </a:rPr>
              <a:t>PODLE DÉLKY VÝVINU </a:t>
            </a:r>
            <a:r>
              <a:rPr lang="cs-CZ" sz="2400" smtClean="0">
                <a:solidFill>
                  <a:srgbClr val="C35E2E"/>
                </a:solidFill>
              </a:rPr>
              <a:t>ROZDĚLUJEME ROSTLINY NA : 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FC48A0-10B3-457D-8D8F-A915DB5129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9CFC48A0-10B3-457D-8D8F-A915DB5129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9CFC48A0-10B3-457D-8D8F-A915DB5129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0E356D-CC27-4216-8CF7-69F424C801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F90E356D-CC27-4216-8CF7-69F424C801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F90E356D-CC27-4216-8CF7-69F424C801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6CA387-44AA-4676-B2BF-76A7ACE8E0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BA6CA387-44AA-4676-B2BF-76A7ACE8E0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BA6CA387-44AA-4676-B2BF-76A7ACE8E0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EEB8296-C5A3-4F98-A1B7-072A474CF4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9EEB8296-C5A3-4F98-A1B7-072A474CF4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9EEB8296-C5A3-4F98-A1B7-072A474CF4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C35E2E"/>
                </a:solidFill>
              </a:rPr>
              <a:t>JEDNOLETÉ ROSTLINY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BĚHEM JEDNOHO ROKU ROSTLINA:</a:t>
            </a:r>
          </a:p>
          <a:p>
            <a:pPr algn="ctr"/>
            <a:r>
              <a:rPr lang="cs-CZ" smtClean="0"/>
              <a:t>VYKLÍČÍ</a:t>
            </a:r>
          </a:p>
          <a:p>
            <a:pPr algn="ctr"/>
            <a:r>
              <a:rPr lang="cs-CZ" smtClean="0"/>
              <a:t>VYROSTE</a:t>
            </a:r>
          </a:p>
          <a:p>
            <a:pPr algn="ctr"/>
            <a:r>
              <a:rPr lang="cs-CZ" smtClean="0"/>
              <a:t>VYKVETE</a:t>
            </a:r>
          </a:p>
          <a:p>
            <a:pPr algn="ctr"/>
            <a:r>
              <a:rPr lang="cs-CZ" smtClean="0"/>
              <a:t>VYTVOŘÍ PLODY SE SEMENY</a:t>
            </a:r>
          </a:p>
          <a:p>
            <a:pPr algn="ctr"/>
            <a:r>
              <a:rPr lang="cs-CZ" smtClean="0"/>
              <a:t>ODUMŘE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NĚKDY JE OZNAČUJEME JAKO „LETNIČKY“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Použití např. výzdoba balkónů a oken</a:t>
            </a:r>
          </a:p>
          <a:p>
            <a:pPr algn="ctr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01625" y="1524000"/>
            <a:ext cx="4040188" cy="733425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/>
              <a:t>Kukuřice setá</a:t>
            </a:r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791075" y="1524000"/>
            <a:ext cx="4041775" cy="731838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Slunečnice roční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3">
                    <a:shade val="75000"/>
                  </a:schemeClr>
                </a:solidFill>
              </a:rPr>
              <a:t>PŘÍKLADYJEDNOLETÝCH ROSTLIN</a:t>
            </a:r>
            <a:br>
              <a:rPr lang="cs-CZ" dirty="0" smtClean="0">
                <a:solidFill>
                  <a:schemeClr val="accent3">
                    <a:shade val="75000"/>
                  </a:schemeClr>
                </a:solidFill>
              </a:rPr>
            </a:br>
            <a:r>
              <a:rPr lang="cs-CZ" sz="1800" dirty="0" smtClean="0">
                <a:solidFill>
                  <a:schemeClr val="accent3">
                    <a:shade val="75000"/>
                  </a:schemeClr>
                </a:solidFill>
              </a:rPr>
              <a:t>hrách setý, meloun vodní, fazol, netýkavka, salát, …</a:t>
            </a:r>
            <a:endParaRPr lang="cs-CZ" dirty="0">
              <a:solidFill>
                <a:schemeClr val="accent3">
                  <a:shade val="75000"/>
                </a:schemeClr>
              </a:solidFill>
            </a:endParaRPr>
          </a:p>
        </p:txBody>
      </p:sp>
      <p:pic>
        <p:nvPicPr>
          <p:cNvPr id="35844" name="Zástupný symbol pro obsah 7" descr="Soubor:Corn Zea mays Plant Row 2000px.jpg">
            <a:hlinkClick r:id="rId2"/>
          </p:cNvPr>
          <p:cNvPicPr>
            <a:picLocks noGrp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39750" y="2420938"/>
            <a:ext cx="3527425" cy="3600450"/>
          </a:xfrm>
        </p:spPr>
      </p:pic>
      <p:pic>
        <p:nvPicPr>
          <p:cNvPr id="35845" name="Zástupný symbol pro obsah 8" descr="Slunečnice">
            <a:hlinkClick r:id="rId4" tooltip="Slunečnice"/>
          </p:cNvPr>
          <p:cNvPicPr>
            <a:picLocks noGrp="1"/>
          </p:cNvPicPr>
          <p:nvPr>
            <p:ph sz="quarter" idx="4"/>
          </p:nvPr>
        </p:nvPicPr>
        <p:blipFill>
          <a:blip r:embed="rId5"/>
          <a:srcRect/>
          <a:stretch>
            <a:fillRect/>
          </a:stretch>
        </p:blipFill>
        <p:spPr>
          <a:xfrm>
            <a:off x="5219700" y="2492375"/>
            <a:ext cx="2828925" cy="3529013"/>
          </a:xfrm>
        </p:spPr>
      </p:pic>
      <p:sp>
        <p:nvSpPr>
          <p:cNvPr id="35846" name="TextovéPole 6"/>
          <p:cNvSpPr txBox="1">
            <a:spLocks noChangeArrowheads="1"/>
          </p:cNvSpPr>
          <p:nvPr/>
        </p:nvSpPr>
        <p:spPr bwMode="auto">
          <a:xfrm>
            <a:off x="3492500" y="6021388"/>
            <a:ext cx="863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OBR.1</a:t>
            </a:r>
          </a:p>
        </p:txBody>
      </p:sp>
      <p:sp>
        <p:nvSpPr>
          <p:cNvPr id="35847" name="TextovéPole 9"/>
          <p:cNvSpPr txBox="1">
            <a:spLocks noChangeArrowheads="1"/>
          </p:cNvSpPr>
          <p:nvPr/>
        </p:nvSpPr>
        <p:spPr bwMode="auto">
          <a:xfrm>
            <a:off x="7596188" y="5949950"/>
            <a:ext cx="8636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OBR.2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C35E2E"/>
                </a:solidFill>
              </a:rPr>
              <a:t>DVOULETÁ ROSTLINA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  <a:ln>
            <a:solidFill>
              <a:schemeClr val="accent1"/>
            </a:solidFill>
          </a:ln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BĚHEM PRVNÍHO ROKU ROSTLINA:</a:t>
            </a:r>
          </a:p>
          <a:p>
            <a:pPr algn="ctr"/>
            <a:r>
              <a:rPr lang="cs-CZ" smtClean="0"/>
              <a:t>VYKLÍČÍ</a:t>
            </a:r>
          </a:p>
          <a:p>
            <a:pPr algn="ctr"/>
            <a:r>
              <a:rPr lang="cs-CZ" smtClean="0"/>
              <a:t>VYTVOŘÍ VEGETATIVNÍ ORGÁNY</a:t>
            </a:r>
          </a:p>
          <a:p>
            <a:pPr algn="ctr"/>
            <a:r>
              <a:rPr lang="cs-CZ" smtClean="0"/>
              <a:t>PŘEZIMUJE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VE DRUHÉM ROCE:</a:t>
            </a:r>
          </a:p>
          <a:p>
            <a:pPr algn="ctr"/>
            <a:r>
              <a:rPr lang="cs-CZ" smtClean="0"/>
              <a:t>VYROSTE</a:t>
            </a:r>
          </a:p>
          <a:p>
            <a:pPr algn="ctr"/>
            <a:r>
              <a:rPr lang="cs-CZ" smtClean="0"/>
              <a:t>VYKVETE</a:t>
            </a:r>
          </a:p>
          <a:p>
            <a:pPr algn="ctr"/>
            <a:r>
              <a:rPr lang="cs-CZ" smtClean="0"/>
              <a:t>VYTVOŘÍ PLODY SE SEMENY</a:t>
            </a:r>
          </a:p>
          <a:p>
            <a:pPr algn="ctr"/>
            <a:r>
              <a:rPr lang="cs-CZ" smtClean="0"/>
              <a:t>ODUMŘE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01625" y="1524000"/>
            <a:ext cx="4040188" cy="733425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/>
              <a:t>Mrkev  obecná</a:t>
            </a:r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791075" y="1524000"/>
            <a:ext cx="4041775" cy="731838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Náprstník červený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3">
                    <a:shade val="75000"/>
                  </a:schemeClr>
                </a:solidFill>
              </a:rPr>
              <a:t>PŘÍKLADY DVOULETÝCH ROSTLIN</a:t>
            </a:r>
            <a:br>
              <a:rPr lang="cs-CZ" dirty="0" smtClean="0">
                <a:solidFill>
                  <a:schemeClr val="accent3">
                    <a:shade val="75000"/>
                  </a:schemeClr>
                </a:solidFill>
              </a:rPr>
            </a:br>
            <a:r>
              <a:rPr lang="cs-CZ" sz="1800" dirty="0" smtClean="0">
                <a:solidFill>
                  <a:schemeClr val="accent3">
                    <a:shade val="75000"/>
                  </a:schemeClr>
                </a:solidFill>
              </a:rPr>
              <a:t>petržel, divizna, měsíčnice roční, ….</a:t>
            </a:r>
            <a:endParaRPr lang="cs-CZ" dirty="0">
              <a:solidFill>
                <a:schemeClr val="accent3">
                  <a:shade val="75000"/>
                </a:schemeClr>
              </a:solidFill>
            </a:endParaRPr>
          </a:p>
        </p:txBody>
      </p:sp>
      <p:pic>
        <p:nvPicPr>
          <p:cNvPr id="37892" name="Zástupný symbol pro obsah 7" descr="Popis obrázku chybí">
            <a:hlinkClick r:id="rId2" tooltip="&quot;Popis obrázku chybí&quot;"/>
          </p:cNvPr>
          <p:cNvPicPr>
            <a:picLocks noGrp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1171575" y="2471738"/>
            <a:ext cx="2301875" cy="3817937"/>
          </a:xfrm>
        </p:spPr>
      </p:pic>
      <p:pic>
        <p:nvPicPr>
          <p:cNvPr id="37893" name="Zástupný symbol pro obsah 8" descr="Náprstník červený">
            <a:hlinkClick r:id="rId4" tooltip="&quot;Náprstník červený&quot;"/>
          </p:cNvPr>
          <p:cNvPicPr>
            <a:picLocks noGrp="1"/>
          </p:cNvPicPr>
          <p:nvPr>
            <p:ph sz="quarter" idx="4"/>
          </p:nvPr>
        </p:nvPicPr>
        <p:blipFill>
          <a:blip r:embed="rId5"/>
          <a:srcRect/>
          <a:stretch>
            <a:fillRect/>
          </a:stretch>
        </p:blipFill>
        <p:spPr>
          <a:xfrm>
            <a:off x="5386388" y="2471738"/>
            <a:ext cx="2867025" cy="3821112"/>
          </a:xfrm>
        </p:spPr>
      </p:pic>
      <p:sp>
        <p:nvSpPr>
          <p:cNvPr id="37894" name="TextovéPole 6"/>
          <p:cNvSpPr txBox="1">
            <a:spLocks noChangeArrowheads="1"/>
          </p:cNvSpPr>
          <p:nvPr/>
        </p:nvSpPr>
        <p:spPr bwMode="auto">
          <a:xfrm>
            <a:off x="3492500" y="6021388"/>
            <a:ext cx="863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OBR.3</a:t>
            </a:r>
          </a:p>
        </p:txBody>
      </p:sp>
      <p:sp>
        <p:nvSpPr>
          <p:cNvPr id="37895" name="TextovéPole 9"/>
          <p:cNvSpPr txBox="1">
            <a:spLocks noChangeArrowheads="1"/>
          </p:cNvSpPr>
          <p:nvPr/>
        </p:nvSpPr>
        <p:spPr bwMode="auto">
          <a:xfrm>
            <a:off x="8027988" y="6021388"/>
            <a:ext cx="8651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OBR.4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C35E2E"/>
                </a:solidFill>
              </a:rPr>
              <a:t>VÍCELETÉ ROSTLINY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algn="ctr"/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/>
              <a:t>OD VYKLÍČENÍ ROSTLINY NĚKOLIK LET ROSTOU (NEKVETOU)</a:t>
            </a:r>
          </a:p>
          <a:p>
            <a:pPr algn="ctr"/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PO RŮZNĚ DLOUHÉ DOBĚ:</a:t>
            </a:r>
          </a:p>
          <a:p>
            <a:pPr algn="ctr"/>
            <a:r>
              <a:rPr lang="cs-CZ" smtClean="0"/>
              <a:t> VYKVETOU </a:t>
            </a:r>
          </a:p>
          <a:p>
            <a:pPr algn="ctr"/>
            <a:r>
              <a:rPr lang="cs-CZ" smtClean="0"/>
              <a:t>VYTVOŘÍ PLODY </a:t>
            </a:r>
          </a:p>
          <a:p>
            <a:pPr algn="ctr"/>
            <a:r>
              <a:rPr lang="cs-CZ" smtClean="0"/>
              <a:t> ODUMŘOU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01625" y="1524000"/>
            <a:ext cx="4040188" cy="733425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/>
              <a:t>Řeřišnice luční  </a:t>
            </a:r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791075" y="1524000"/>
            <a:ext cx="4041775" cy="731838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Chřest (asparágus)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3">
                    <a:shade val="75000"/>
                  </a:schemeClr>
                </a:solidFill>
              </a:rPr>
              <a:t>PŘÍKLADY  VÍCELETÝCH ROSTLIN</a:t>
            </a:r>
            <a:br>
              <a:rPr lang="cs-CZ" dirty="0" smtClean="0">
                <a:solidFill>
                  <a:schemeClr val="accent3">
                    <a:shade val="75000"/>
                  </a:schemeClr>
                </a:solidFill>
              </a:rPr>
            </a:br>
            <a:r>
              <a:rPr lang="cs-CZ" sz="1800" dirty="0" smtClean="0">
                <a:solidFill>
                  <a:schemeClr val="accent3">
                    <a:shade val="75000"/>
                  </a:schemeClr>
                </a:solidFill>
              </a:rPr>
              <a:t>banánovník, chlebovník, netřesk, ječmen …</a:t>
            </a:r>
            <a:endParaRPr lang="cs-CZ" dirty="0">
              <a:solidFill>
                <a:schemeClr val="accent3">
                  <a:shade val="75000"/>
                </a:schemeClr>
              </a:solidFill>
            </a:endParaRPr>
          </a:p>
        </p:txBody>
      </p:sp>
      <p:pic>
        <p:nvPicPr>
          <p:cNvPr id="39940" name="Zástupný symbol pro obsah 9" descr="Řeřišnice luční ( Cardamine pratensis)">
            <a:hlinkClick r:id="rId2" tooltip="&quot;Řeřišnice luční ( Cardamine pratensis)&quot;"/>
          </p:cNvPr>
          <p:cNvPicPr>
            <a:picLocks noGrp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755650" y="2349500"/>
            <a:ext cx="2879725" cy="3455988"/>
          </a:xfrm>
        </p:spPr>
      </p:pic>
      <p:pic>
        <p:nvPicPr>
          <p:cNvPr id="39941" name="Zástupný symbol pro obsah 10" descr="chřest lékařský (Asparagus officinalis)">
            <a:hlinkClick r:id="rId4" tooltip="&quot;chřest lékařský (Asparagus officinalis)&quot;"/>
          </p:cNvPr>
          <p:cNvPicPr>
            <a:picLocks noGrp="1"/>
          </p:cNvPicPr>
          <p:nvPr>
            <p:ph sz="quarter" idx="4"/>
          </p:nvPr>
        </p:nvPicPr>
        <p:blipFill>
          <a:blip r:embed="rId5"/>
          <a:srcRect/>
          <a:stretch>
            <a:fillRect/>
          </a:stretch>
        </p:blipFill>
        <p:spPr>
          <a:xfrm>
            <a:off x="5076825" y="2565400"/>
            <a:ext cx="3095625" cy="3240088"/>
          </a:xfrm>
        </p:spPr>
      </p:pic>
      <p:sp>
        <p:nvSpPr>
          <p:cNvPr id="39942" name="TextovéPole 6"/>
          <p:cNvSpPr txBox="1">
            <a:spLocks noChangeArrowheads="1"/>
          </p:cNvSpPr>
          <p:nvPr/>
        </p:nvSpPr>
        <p:spPr bwMode="auto">
          <a:xfrm>
            <a:off x="3348038" y="5805488"/>
            <a:ext cx="863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OBR.5</a:t>
            </a:r>
          </a:p>
        </p:txBody>
      </p:sp>
      <p:sp>
        <p:nvSpPr>
          <p:cNvPr id="39943" name="TextovéPole 7"/>
          <p:cNvSpPr txBox="1">
            <a:spLocks noChangeArrowheads="1"/>
          </p:cNvSpPr>
          <p:nvPr/>
        </p:nvSpPr>
        <p:spPr bwMode="auto">
          <a:xfrm>
            <a:off x="7596188" y="5805488"/>
            <a:ext cx="863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OBR.6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C35E2E"/>
                </a:solidFill>
              </a:rPr>
              <a:t>VYTRVALÉ ROSTLINY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z="3600" smtClean="0"/>
              <a:t>TYTO ROSTLINY ROSTOU, KVETOU A PLODÍ KAŽDÝ ROK.</a:t>
            </a:r>
          </a:p>
          <a:p>
            <a:pPr algn="ctr">
              <a:buFont typeface="Wingdings 2" pitchFamily="18" charset="2"/>
              <a:buNone/>
            </a:pPr>
            <a:endParaRPr lang="cs-CZ" sz="3600" smtClean="0"/>
          </a:p>
          <a:p>
            <a:pPr algn="ctr">
              <a:buFont typeface="Wingdings 2" pitchFamily="18" charset="2"/>
              <a:buNone/>
            </a:pPr>
            <a:r>
              <a:rPr lang="cs-CZ" sz="3600" smtClean="0"/>
              <a:t>JSOU ČASTO OZNAČOVÁNY JAKO „TRVALKY“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01625" y="1524000"/>
            <a:ext cx="4040188" cy="733425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/>
              <a:t>Jetel luční</a:t>
            </a:r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791075" y="1524000"/>
            <a:ext cx="4041775" cy="731838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Pryskyřník prudký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3">
                    <a:shade val="75000"/>
                  </a:schemeClr>
                </a:solidFill>
              </a:rPr>
              <a:t>PŘÍKLADY  VYTRVALÝCH ROSTLIN</a:t>
            </a:r>
            <a:br>
              <a:rPr lang="cs-CZ" dirty="0" smtClean="0">
                <a:solidFill>
                  <a:schemeClr val="accent3">
                    <a:shade val="75000"/>
                  </a:schemeClr>
                </a:solidFill>
              </a:rPr>
            </a:br>
            <a:r>
              <a:rPr lang="cs-CZ" sz="1800" dirty="0" smtClean="0">
                <a:solidFill>
                  <a:schemeClr val="accent3">
                    <a:shade val="75000"/>
                  </a:schemeClr>
                </a:solidFill>
              </a:rPr>
              <a:t>jetel plazivý, rozrazil alpský, violka trojbarevná, všechny dřeviny…</a:t>
            </a:r>
            <a:endParaRPr lang="cs-CZ" dirty="0">
              <a:solidFill>
                <a:schemeClr val="accent3">
                  <a:shade val="75000"/>
                </a:schemeClr>
              </a:solidFill>
            </a:endParaRPr>
          </a:p>
        </p:txBody>
      </p:sp>
      <p:pic>
        <p:nvPicPr>
          <p:cNvPr id="41988" name="Zástupný symbol pro obsah 7" descr="Jetel luční v Krkonoších">
            <a:hlinkClick r:id="rId2" tooltip="&quot;Jetel luční v Krkonoších&quot;"/>
          </p:cNvPr>
          <p:cNvPicPr>
            <a:picLocks noGrp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684213" y="3148013"/>
            <a:ext cx="3276600" cy="2463800"/>
          </a:xfrm>
        </p:spPr>
      </p:pic>
      <p:pic>
        <p:nvPicPr>
          <p:cNvPr id="41989" name="Zástupný symbol pro obsah 8" descr="Pryskyřník plazivý">
            <a:hlinkClick r:id="rId4" tooltip="&quot;Pryskyřník plazivý&quot;"/>
          </p:cNvPr>
          <p:cNvPicPr>
            <a:picLocks noGrp="1"/>
          </p:cNvPicPr>
          <p:nvPr>
            <p:ph sz="quarter" idx="4"/>
          </p:nvPr>
        </p:nvPicPr>
        <p:blipFill>
          <a:blip r:embed="rId5"/>
          <a:srcRect/>
          <a:stretch>
            <a:fillRect/>
          </a:stretch>
        </p:blipFill>
        <p:spPr>
          <a:xfrm>
            <a:off x="5435600" y="3068638"/>
            <a:ext cx="2808288" cy="2592387"/>
          </a:xfrm>
        </p:spPr>
      </p:pic>
      <p:sp>
        <p:nvSpPr>
          <p:cNvPr id="41990" name="TextovéPole 6"/>
          <p:cNvSpPr txBox="1">
            <a:spLocks noChangeArrowheads="1"/>
          </p:cNvSpPr>
          <p:nvPr/>
        </p:nvSpPr>
        <p:spPr bwMode="auto">
          <a:xfrm>
            <a:off x="3492500" y="5661025"/>
            <a:ext cx="863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OBR.7</a:t>
            </a:r>
          </a:p>
        </p:txBody>
      </p:sp>
      <p:sp>
        <p:nvSpPr>
          <p:cNvPr id="41991" name="TextovéPole 9"/>
          <p:cNvSpPr txBox="1">
            <a:spLocks noChangeArrowheads="1"/>
          </p:cNvSpPr>
          <p:nvPr/>
        </p:nvSpPr>
        <p:spPr bwMode="auto">
          <a:xfrm>
            <a:off x="7596188" y="5661025"/>
            <a:ext cx="863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OBR.8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C35E2E"/>
                </a:solidFill>
              </a:rPr>
              <a:t>ZAJÍMAVOSTI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algn="ctr"/>
            <a:r>
              <a:rPr lang="cs-CZ" sz="3200" smtClean="0"/>
              <a:t>Některé rostliny byly vyšlechtěny tak, že jejich plody neobsahují semena -například banánovník.</a:t>
            </a:r>
          </a:p>
          <a:p>
            <a:pPr algn="ctr"/>
            <a:endParaRPr lang="cs-CZ" sz="3200" smtClean="0"/>
          </a:p>
          <a:p>
            <a:pPr algn="ctr"/>
            <a:r>
              <a:rPr lang="cs-CZ" sz="3200" smtClean="0"/>
              <a:t>Jakým způsobem si tyto rostliny rozmnožují? </a:t>
            </a:r>
          </a:p>
          <a:p>
            <a:pPr algn="ctr"/>
            <a:endParaRPr lang="cs-CZ" sz="3200" smtClean="0"/>
          </a:p>
          <a:p>
            <a:pPr algn="ctr"/>
            <a:r>
              <a:rPr lang="cs-CZ" sz="3200" b="1" smtClean="0"/>
              <a:t>vegetativně</a:t>
            </a:r>
          </a:p>
          <a:p>
            <a:pPr algn="ctr"/>
            <a:endParaRPr lang="cs-CZ" sz="3200" smtClean="0"/>
          </a:p>
          <a:p>
            <a:pPr algn="ctr"/>
            <a:endParaRPr lang="cs-CZ" sz="3200" smtClean="0"/>
          </a:p>
          <a:p>
            <a:pPr algn="ctr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C35E2E"/>
                </a:solidFill>
              </a:rPr>
              <a:t>ZAJÍMAVOSTI</a:t>
            </a:r>
          </a:p>
        </p:txBody>
      </p:sp>
      <p:sp>
        <p:nvSpPr>
          <p:cNvPr id="4403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smtClean="0"/>
          </a:p>
          <a:p>
            <a:pPr algn="ctr"/>
            <a:r>
              <a:rPr lang="cs-CZ" sz="3600" smtClean="0"/>
              <a:t>Pravděpodobně nejstarším stromem ČR je TIS rostoucí v obci Krompach u Cvikova.</a:t>
            </a:r>
          </a:p>
          <a:p>
            <a:pPr algn="ctr"/>
            <a:endParaRPr lang="cs-CZ" sz="3600" smtClean="0"/>
          </a:p>
          <a:p>
            <a:pPr algn="ctr"/>
            <a:r>
              <a:rPr lang="cs-CZ" sz="3600" smtClean="0"/>
              <a:t>Jeho stáří se odhaduje na více než          1 000 let.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r>
              <a:rPr lang="cs-CZ" sz="1500" smtClean="0"/>
              <a:t>ZÁPIS DO SEŠITU:</a:t>
            </a:r>
          </a:p>
          <a:p>
            <a:pPr>
              <a:buFont typeface="Wingdings 2" pitchFamily="18" charset="2"/>
              <a:buNone/>
            </a:pPr>
            <a:r>
              <a:rPr lang="cs-CZ" sz="3200" smtClean="0"/>
              <a:t>Růst a vývin rostlin</a:t>
            </a:r>
          </a:p>
          <a:p>
            <a:pPr>
              <a:buFont typeface="Wingdings 2" pitchFamily="18" charset="2"/>
              <a:buNone/>
            </a:pPr>
            <a:r>
              <a:rPr lang="cs-CZ" sz="2500" smtClean="0"/>
              <a:t>Růst rostlin je ovlivňován vnějšími i vnitřními podmínkami</a:t>
            </a:r>
          </a:p>
          <a:p>
            <a:pPr>
              <a:buFont typeface="Wingdings 2" pitchFamily="18" charset="2"/>
              <a:buNone/>
            </a:pPr>
            <a:r>
              <a:rPr lang="cs-CZ" sz="2500" smtClean="0"/>
              <a:t>ŽIVOT ROSTLIN:</a:t>
            </a:r>
          </a:p>
          <a:p>
            <a:pPr>
              <a:buFont typeface="Wingdings 2" pitchFamily="18" charset="2"/>
              <a:buNone/>
            </a:pPr>
            <a:r>
              <a:rPr lang="cs-CZ" sz="2500" smtClean="0"/>
              <a:t>1.	</a:t>
            </a:r>
            <a:r>
              <a:rPr lang="cs-CZ" sz="2500" u="sng" smtClean="0"/>
              <a:t>jednoleté</a:t>
            </a:r>
            <a:r>
              <a:rPr lang="cs-CZ" sz="2500" smtClean="0"/>
              <a:t> – v 1  roce vyroste, vykvete, plodí a zahyne</a:t>
            </a:r>
          </a:p>
          <a:p>
            <a:pPr>
              <a:buFont typeface="Wingdings 2" pitchFamily="18" charset="2"/>
              <a:buNone/>
            </a:pPr>
            <a:r>
              <a:rPr lang="cs-CZ" sz="2500" smtClean="0"/>
              <a:t>2.	</a:t>
            </a:r>
            <a:r>
              <a:rPr lang="cs-CZ" sz="2500" u="sng" smtClean="0"/>
              <a:t>dvouleté</a:t>
            </a:r>
            <a:r>
              <a:rPr lang="cs-CZ" sz="2500" smtClean="0"/>
              <a:t> – v prvním roce vyroste pak přezimuje a ve druhém roce vyroste, kvete, plodí a zahyne</a:t>
            </a:r>
          </a:p>
          <a:p>
            <a:pPr>
              <a:buFont typeface="Wingdings 2" pitchFamily="18" charset="2"/>
              <a:buNone/>
            </a:pPr>
            <a:r>
              <a:rPr lang="cs-CZ" sz="2500" smtClean="0"/>
              <a:t>3.	</a:t>
            </a:r>
            <a:r>
              <a:rPr lang="cs-CZ" sz="2500" u="sng" smtClean="0"/>
              <a:t>vytrvalé</a:t>
            </a:r>
            <a:r>
              <a:rPr lang="cs-CZ" sz="2500" smtClean="0"/>
              <a:t> – v každém roce vyroste, kvete a plodí, vždy přezimuje</a:t>
            </a:r>
          </a:p>
          <a:p>
            <a:pPr>
              <a:buFont typeface="Wingdings 2" pitchFamily="18" charset="2"/>
              <a:buNone/>
            </a:pPr>
            <a:r>
              <a:rPr lang="cs-CZ" sz="2500" smtClean="0"/>
              <a:t>4.	</a:t>
            </a:r>
            <a:r>
              <a:rPr lang="cs-CZ" sz="2500" u="sng" smtClean="0"/>
              <a:t>Víceleté</a:t>
            </a:r>
            <a:r>
              <a:rPr lang="cs-CZ" sz="2500" u="sng" smtClean="0">
                <a:latin typeface="Arial" charset="0"/>
              </a:rPr>
              <a:t> </a:t>
            </a:r>
            <a:r>
              <a:rPr lang="cs-CZ" sz="2500" smtClean="0"/>
              <a:t>- několik let rostou, potom vykvetou a zahynou</a:t>
            </a:r>
          </a:p>
          <a:p>
            <a:endParaRPr lang="cs-CZ" sz="25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C35E2E"/>
                </a:solidFill>
              </a:rPr>
              <a:t>POUŽITÉ ZDROJE: </a:t>
            </a:r>
          </a:p>
        </p:txBody>
      </p:sp>
      <p:sp>
        <p:nvSpPr>
          <p:cNvPr id="46082" name="Zástupný symbol pro obsah 2"/>
          <p:cNvSpPr>
            <a:spLocks noGrp="1"/>
          </p:cNvSpPr>
          <p:nvPr>
            <p:ph idx="1"/>
          </p:nvPr>
        </p:nvSpPr>
        <p:spPr>
          <a:xfrm>
            <a:off x="301625" y="1527175"/>
            <a:ext cx="8504238" cy="4572000"/>
          </a:xfrm>
          <a:solidFill>
            <a:srgbClr val="FF6600"/>
          </a:solidFill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1200" smtClean="0">
                <a:solidFill>
                  <a:schemeClr val="hlink"/>
                </a:solidFill>
              </a:rPr>
              <a:t>Čabradová,V. a kol.:Přírodopis učebnice pro 7. ročník, Fraus,2005</a:t>
            </a:r>
          </a:p>
          <a:p>
            <a:pPr>
              <a:buFont typeface="Wingdings 2" pitchFamily="18" charset="2"/>
              <a:buNone/>
            </a:pPr>
            <a:r>
              <a:rPr lang="cs-CZ" sz="1200" smtClean="0">
                <a:solidFill>
                  <a:schemeClr val="hlink"/>
                </a:solidFill>
              </a:rPr>
              <a:t>/cit. 2012-04-22/. Dostupný pod licencí public domain na WWW:</a:t>
            </a:r>
          </a:p>
          <a:p>
            <a:pPr>
              <a:buFont typeface="Wingdings 2" pitchFamily="18" charset="2"/>
              <a:buNone/>
            </a:pPr>
            <a:r>
              <a:rPr lang="cs-CZ" sz="1200" smtClean="0">
                <a:solidFill>
                  <a:schemeClr val="hlink"/>
                </a:solidFill>
              </a:rPr>
              <a:t>Obr. 1 - </a:t>
            </a:r>
            <a:r>
              <a:rPr lang="cs-CZ" sz="1200" smtClean="0">
                <a:solidFill>
                  <a:schemeClr val="hlink"/>
                </a:solidFill>
                <a:hlinkClick r:id="rId2"/>
              </a:rPr>
              <a:t>http://upload.wikimedia.org/wikipedia/commons/e/ed/Corn_Zea_mays_Plant_Row_2000px.jpg</a:t>
            </a:r>
            <a:endParaRPr lang="cs-CZ" sz="1200" smtClean="0">
              <a:solidFill>
                <a:schemeClr val="hlink"/>
              </a:solidFill>
            </a:endParaRPr>
          </a:p>
          <a:p>
            <a:pPr>
              <a:buFont typeface="Wingdings 2" pitchFamily="18" charset="2"/>
              <a:buNone/>
            </a:pPr>
            <a:r>
              <a:rPr lang="cs-CZ" sz="1200" smtClean="0">
                <a:solidFill>
                  <a:schemeClr val="hlink"/>
                </a:solidFill>
              </a:rPr>
              <a:t>Obr.2 - </a:t>
            </a:r>
            <a:r>
              <a:rPr lang="cs-CZ" sz="1200" smtClean="0">
                <a:solidFill>
                  <a:schemeClr val="hlink"/>
                </a:solidFill>
                <a:hlinkClick r:id="rId3"/>
              </a:rPr>
              <a:t>http://cs.wikipedia.org/wiki/Soubor:A_sunflower.jpg</a:t>
            </a:r>
            <a:endParaRPr lang="cs-CZ" sz="1200" smtClean="0">
              <a:solidFill>
                <a:schemeClr val="hlink"/>
              </a:solidFill>
            </a:endParaRPr>
          </a:p>
          <a:p>
            <a:pPr>
              <a:buFont typeface="Wingdings 2" pitchFamily="18" charset="2"/>
              <a:buNone/>
            </a:pPr>
            <a:r>
              <a:rPr lang="cs-CZ" sz="1200" smtClean="0">
                <a:solidFill>
                  <a:schemeClr val="hlink"/>
                </a:solidFill>
              </a:rPr>
              <a:t>Obr.3 -  </a:t>
            </a:r>
            <a:r>
              <a:rPr lang="cs-CZ" sz="1200" smtClean="0">
                <a:solidFill>
                  <a:schemeClr val="hlink"/>
                </a:solidFill>
                <a:hlinkClick r:id="rId4"/>
              </a:rPr>
              <a:t>http://cs.wikipedia.org/wiki/Soubor:Daucus_Carota.jpg</a:t>
            </a:r>
            <a:endParaRPr lang="cs-CZ" sz="1200" smtClean="0">
              <a:solidFill>
                <a:schemeClr val="hlink"/>
              </a:solidFill>
            </a:endParaRPr>
          </a:p>
          <a:p>
            <a:pPr>
              <a:buFont typeface="Wingdings 2" pitchFamily="18" charset="2"/>
              <a:buNone/>
            </a:pPr>
            <a:r>
              <a:rPr lang="cs-CZ" sz="1200" smtClean="0">
                <a:solidFill>
                  <a:schemeClr val="hlink"/>
                </a:solidFill>
              </a:rPr>
              <a:t>Obr.4 - </a:t>
            </a:r>
            <a:r>
              <a:rPr lang="cs-CZ" sz="1200" smtClean="0">
                <a:solidFill>
                  <a:schemeClr val="hlink"/>
                </a:solidFill>
                <a:hlinkClick r:id="rId5"/>
              </a:rPr>
              <a:t>http://cs.wikipedia.org/wiki/Soubor:Digitalis_Purpurea.jpg</a:t>
            </a:r>
            <a:endParaRPr lang="cs-CZ" sz="1200" smtClean="0">
              <a:solidFill>
                <a:schemeClr val="hlink"/>
              </a:solidFill>
            </a:endParaRPr>
          </a:p>
          <a:p>
            <a:pPr>
              <a:buFont typeface="Wingdings 2" pitchFamily="18" charset="2"/>
              <a:buNone/>
            </a:pPr>
            <a:r>
              <a:rPr lang="cs-CZ" sz="1200" smtClean="0">
                <a:solidFill>
                  <a:schemeClr val="hlink"/>
                </a:solidFill>
              </a:rPr>
              <a:t>Obr.5 - </a:t>
            </a:r>
            <a:r>
              <a:rPr lang="cs-CZ" sz="1200" smtClean="0">
                <a:solidFill>
                  <a:schemeClr val="hlink"/>
                </a:solidFill>
                <a:hlinkClick r:id="rId6"/>
              </a:rPr>
              <a:t>http://cs.wikipedia.org/wiki/Soubor:Trifolium_pratense,_Hn%C4%9Bd%C3%BD_vrch.jpg</a:t>
            </a:r>
            <a:endParaRPr lang="cs-CZ" sz="1200" smtClean="0">
              <a:solidFill>
                <a:schemeClr val="hlink"/>
              </a:solidFill>
            </a:endParaRPr>
          </a:p>
          <a:p>
            <a:pPr>
              <a:buFont typeface="Wingdings 2" pitchFamily="18" charset="2"/>
              <a:buNone/>
            </a:pPr>
            <a:r>
              <a:rPr lang="cs-CZ" sz="1200" smtClean="0">
                <a:solidFill>
                  <a:schemeClr val="hlink"/>
                </a:solidFill>
              </a:rPr>
              <a:t>Obr.6 -  </a:t>
            </a:r>
            <a:r>
              <a:rPr lang="cs-CZ" sz="1200" smtClean="0">
                <a:solidFill>
                  <a:schemeClr val="hlink"/>
                </a:solidFill>
                <a:hlinkClick r:id="rId7"/>
              </a:rPr>
              <a:t>http://cs.wikipedia.org/wiki/Soubor:Creeping_butercup_close_800.jpg</a:t>
            </a:r>
            <a:endParaRPr lang="cs-CZ" sz="1200" smtClean="0">
              <a:solidFill>
                <a:schemeClr val="hlink"/>
              </a:solidFill>
            </a:endParaRPr>
          </a:p>
          <a:p>
            <a:pPr>
              <a:buFont typeface="Wingdings 2" pitchFamily="18" charset="2"/>
              <a:buNone/>
            </a:pPr>
            <a:r>
              <a:rPr lang="cs-CZ" sz="1200" smtClean="0">
                <a:solidFill>
                  <a:schemeClr val="hlink"/>
                </a:solidFill>
              </a:rPr>
              <a:t>Obr.7 - </a:t>
            </a:r>
            <a:r>
              <a:rPr lang="cs-CZ" sz="1200" smtClean="0">
                <a:solidFill>
                  <a:schemeClr val="hlink"/>
                </a:solidFill>
                <a:hlinkClick r:id="rId8"/>
              </a:rPr>
              <a:t>http://cs.wikipedia.org/wiki/Soubor:Cardamine_pratensis_Pinksterbloem.jpg</a:t>
            </a:r>
            <a:endParaRPr lang="cs-CZ" sz="1200" smtClean="0">
              <a:solidFill>
                <a:schemeClr val="hlink"/>
              </a:solidFill>
            </a:endParaRPr>
          </a:p>
          <a:p>
            <a:pPr>
              <a:buFont typeface="Wingdings 2" pitchFamily="18" charset="2"/>
              <a:buNone/>
            </a:pPr>
            <a:r>
              <a:rPr lang="cs-CZ" sz="1200" smtClean="0">
                <a:solidFill>
                  <a:schemeClr val="hlink"/>
                </a:solidFill>
              </a:rPr>
              <a:t>Obr.8</a:t>
            </a:r>
            <a:r>
              <a:rPr lang="cs-CZ" sz="1200" smtClean="0"/>
              <a:t> -  </a:t>
            </a:r>
            <a:r>
              <a:rPr lang="cs-CZ" sz="1200" smtClean="0">
                <a:hlinkClick r:id="rId9"/>
              </a:rPr>
              <a:t>http://cs.wikipedia.org/wiki/Soubor:Asperge_planten_Asparagus_officinalis.jpg</a:t>
            </a:r>
            <a:endParaRPr lang="cs-CZ" sz="1200" smtClean="0"/>
          </a:p>
          <a:p>
            <a:pPr>
              <a:buFont typeface="Wingdings 2" pitchFamily="18" charset="2"/>
              <a:buNone/>
            </a:pPr>
            <a:endParaRPr lang="cs-CZ" sz="1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163</TotalTime>
  <Words>590</Words>
  <Application>Microsoft Office PowerPoint</Application>
  <PresentationFormat>Předvádění na obrazovce (4:3)</PresentationFormat>
  <Paragraphs>148</Paragraphs>
  <Slides>21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13</vt:i4>
      </vt:variant>
      <vt:variant>
        <vt:lpstr>Nadpisy snímků</vt:lpstr>
      </vt:variant>
      <vt:variant>
        <vt:i4>21</vt:i4>
      </vt:variant>
    </vt:vector>
  </HeadingPairs>
  <TitlesOfParts>
    <vt:vector size="40" baseType="lpstr">
      <vt:lpstr>Georgia</vt:lpstr>
      <vt:lpstr>Arial</vt:lpstr>
      <vt:lpstr>Wingdings 2</vt:lpstr>
      <vt:lpstr>Wingdings</vt:lpstr>
      <vt:lpstr>Calibri</vt:lpstr>
      <vt:lpstr>Times New Roman</vt:lpstr>
      <vt:lpstr>Administrativní</vt:lpstr>
      <vt:lpstr>Motiv sady Office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RŮST A VÝVIN ROSTLIN</vt:lpstr>
      <vt:lpstr>RŮST</vt:lpstr>
      <vt:lpstr>ČÍM JE OVLIVŇOVÁN RŮST ROSTLIN?: </vt:lpstr>
      <vt:lpstr>HLAVNÍ VNĚJŠÍ PODMÍNKY RŮSTU:</vt:lpstr>
      <vt:lpstr>VÝVIN = ONTOGENEZE</vt:lpstr>
      <vt:lpstr>KLÍČENÍ SEMEN</vt:lpstr>
      <vt:lpstr>TÝDEN NEBO TISÍC LET???</vt:lpstr>
      <vt:lpstr>PODLE DÉLKY VÝVINU ROZDĚLUJEME ROSTLINY NA : </vt:lpstr>
      <vt:lpstr>JEDNOLETÉ ROSTLINY</vt:lpstr>
      <vt:lpstr>PŘÍKLADYJEDNOLETÝCH ROSTLIN hrách setý, meloun vodní, fazol, netýkavka, salát, …</vt:lpstr>
      <vt:lpstr>DVOULETÁ ROSTLINA</vt:lpstr>
      <vt:lpstr>PŘÍKLADY DVOULETÝCH ROSTLIN petržel, divizna, měsíčnice roční, ….</vt:lpstr>
      <vt:lpstr>VÍCELETÉ ROSTLINY</vt:lpstr>
      <vt:lpstr>PŘÍKLADY  VÍCELETÝCH ROSTLIN banánovník, chlebovník, netřesk, ječmen …</vt:lpstr>
      <vt:lpstr>VYTRVALÉ ROSTLINY</vt:lpstr>
      <vt:lpstr>PŘÍKLADY  VYTRVALÝCH ROSTLIN jetel plazivý, rozrazil alpský, violka trojbarevná, všechny dřeviny…</vt:lpstr>
      <vt:lpstr>ZAJÍMAVOSTI</vt:lpstr>
      <vt:lpstr>ZAJÍMAVOSTI</vt:lpstr>
      <vt:lpstr>Snímek 20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SlamovaLi</cp:lastModifiedBy>
  <cp:revision>20</cp:revision>
  <dcterms:modified xsi:type="dcterms:W3CDTF">2012-05-04T05:01:23Z</dcterms:modified>
</cp:coreProperties>
</file>