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8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1" d="100"/>
          <a:sy n="61" d="100"/>
        </p:scale>
        <p:origin x="-1626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7882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425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5754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37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440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23759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652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5571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5270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117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111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8EAB6B-7160-42D6-B829-9C300301D9F4}" type="datetimeFigureOut">
              <a:rPr lang="cs-CZ" smtClean="0"/>
              <a:pPr/>
              <a:t>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5ED9A3-955E-4457-8386-303D58513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01603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audio" Target="../media/audio10.wa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7" Type="http://schemas.openxmlformats.org/officeDocument/2006/relationships/image" Target="../media/image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stribrnesperky.biz/produkt/hodinky-stribrne-kruh" TargetMode="External"/><Relationship Id="rId3" Type="http://schemas.openxmlformats.org/officeDocument/2006/relationships/hyperlink" Target="http://home.zcu.cz/~lrohlik/skolnikronika/smajlik1.jpg" TargetMode="External"/><Relationship Id="rId7" Type="http://schemas.openxmlformats.org/officeDocument/2006/relationships/hyperlink" Target="http://fotoblog.blueboard.cz/208-kruh" TargetMode="External"/><Relationship Id="rId2" Type="http://schemas.openxmlformats.org/officeDocument/2006/relationships/hyperlink" Target="http://www.pripravy.estranky.cz/img/picture/1464/vlac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nabytek-postele-dekorace.cz/" TargetMode="External"/><Relationship Id="rId5" Type="http://schemas.openxmlformats.org/officeDocument/2006/relationships/hyperlink" Target="http://www.stepan.cz/bazeny/zapust/zapustene-albistone/" TargetMode="External"/><Relationship Id="rId10" Type="http://schemas.openxmlformats.org/officeDocument/2006/relationships/hyperlink" Target="http://www.e-sportshop.cz/01140087-kruh-giant-97cm-plavecky-kruh-59252.htm" TargetMode="External"/><Relationship Id="rId4" Type="http://schemas.openxmlformats.org/officeDocument/2006/relationships/hyperlink" Target="http://www.google.cz/imgres?imgurl=http://" TargetMode="External"/><Relationship Id="rId9" Type="http://schemas.openxmlformats.org/officeDocument/2006/relationships/hyperlink" Target="http://www.stribro4u.cz/product/piercing-kruh-k01016-5345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836713"/>
            <a:ext cx="7772400" cy="2088231"/>
          </a:xfrm>
        </p:spPr>
        <p:txBody>
          <a:bodyPr>
            <a:normAutofit/>
          </a:bodyPr>
          <a:lstStyle/>
          <a:p>
            <a:r>
              <a:rPr lang="cs-CZ" sz="2800" dirty="0"/>
              <a:t>Střední škola, Základní škola a Mateřská škola, </a:t>
            </a:r>
            <a:r>
              <a:rPr lang="cs-CZ" sz="2800" dirty="0" smtClean="0"/>
              <a:t>Karviná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20888"/>
            <a:ext cx="6400800" cy="648072"/>
          </a:xfrm>
        </p:spPr>
        <p:txBody>
          <a:bodyPr>
            <a:normAutofit fontScale="92500" lnSpcReduction="20000"/>
          </a:bodyPr>
          <a:lstStyle/>
          <a:p>
            <a:r>
              <a:rPr lang="cs-CZ" sz="4400" dirty="0" smtClean="0"/>
              <a:t>Geometrické tvary</a:t>
            </a:r>
          </a:p>
          <a:p>
            <a:endParaRPr lang="cs-CZ" dirty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1424249"/>
              </p:ext>
            </p:extLst>
          </p:nvPr>
        </p:nvGraphicFramePr>
        <p:xfrm>
          <a:off x="1187624" y="3356992"/>
          <a:ext cx="6912768" cy="23378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8861"/>
                <a:gridCol w="5503907"/>
              </a:tblGrid>
              <a:tr h="4704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Autor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   Mgr</a:t>
                      </a:r>
                      <a:r>
                        <a:rPr lang="cs-CZ" sz="1800" dirty="0">
                          <a:effectLst/>
                        </a:rPr>
                        <a:t>. Zdeňka Prchalová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704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Předmět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   Matematika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4704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Cílová skupina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     ZŠS</a:t>
                      </a:r>
                      <a:r>
                        <a:rPr lang="cs-CZ" sz="1800" dirty="0">
                          <a:effectLst/>
                        </a:rPr>
                        <a:t>, 7. ročník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92637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Stupeň a typ vzdělávání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 </a:t>
                      </a:r>
                      <a:r>
                        <a:rPr lang="cs-CZ" sz="1800" dirty="0" smtClean="0">
                          <a:effectLst/>
                        </a:rPr>
                        <a:t>    2</a:t>
                      </a:r>
                      <a:r>
                        <a:rPr lang="cs-CZ" sz="1800" dirty="0">
                          <a:effectLst/>
                        </a:rPr>
                        <a:t>. stupeň, Základní škola speciální, 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091040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Ukaž kruh, trojúhelník, obdélník a </a:t>
            </a:r>
            <a:r>
              <a:rPr lang="cs-CZ" dirty="0" smtClean="0"/>
              <a:t>čtverec.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204864"/>
            <a:ext cx="583264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45224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02531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sndAc>
          <p:stSnd>
            <p:snd r:embed="rId2" name="click.wav"/>
          </p:stSnd>
        </p:sndAc>
      </p:transition>
    </mc:Choice>
    <mc:Fallback xmlns="">
      <p:transition spd="slow"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Nakresli tyto tvary postupně na </a:t>
            </a:r>
            <a:r>
              <a:rPr lang="cs-CZ" dirty="0" smtClean="0"/>
              <a:t>tabuli.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995936" y="3933056"/>
            <a:ext cx="1244352" cy="1179324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FF00"/>
                </a:solidFill>
              </a:rPr>
              <a:t>kruh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128" y="2060848"/>
            <a:ext cx="2232248" cy="914400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5940152" y="3574608"/>
            <a:ext cx="2448271" cy="2253764"/>
          </a:xfrm>
          <a:prstGeom prst="triangle">
            <a:avLst>
              <a:gd name="adj" fmla="val 516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331640" y="2518048"/>
            <a:ext cx="1584176" cy="163103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čtverec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575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Č</a:t>
            </a:r>
            <a:r>
              <a:rPr lang="cs-CZ" dirty="0" smtClean="0">
                <a:solidFill>
                  <a:srgbClr val="FF0000"/>
                </a:solidFill>
              </a:rPr>
              <a:t>tverec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189388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08425" y="1556792"/>
            <a:ext cx="4040188" cy="4353347"/>
          </a:xfrm>
        </p:spPr>
        <p:txBody>
          <a:bodyPr/>
          <a:lstStyle/>
          <a:p>
            <a:r>
              <a:rPr lang="cs-CZ" dirty="0" smtClean="0"/>
              <a:t>Čtverec má všechny 4 strany stejně </a:t>
            </a:r>
            <a:r>
              <a:rPr lang="cs-CZ" dirty="0" smtClean="0"/>
              <a:t>dlouhé.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645025" y="1535112"/>
            <a:ext cx="4041775" cy="196589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64830" y="1611281"/>
            <a:ext cx="4041775" cy="3951288"/>
          </a:xfrm>
        </p:spPr>
        <p:txBody>
          <a:bodyPr/>
          <a:lstStyle/>
          <a:p>
            <a:r>
              <a:rPr lang="cs-CZ" dirty="0" smtClean="0"/>
              <a:t>Pojmenuj obrázky, které mají tvar </a:t>
            </a:r>
            <a:r>
              <a:rPr lang="cs-CZ" dirty="0" smtClean="0"/>
              <a:t>čtverce.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24" y="2594992"/>
            <a:ext cx="152400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6005" y="4697342"/>
            <a:ext cx="1285875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617805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86925"/>
            <a:ext cx="1591725" cy="2068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847" y="4697342"/>
            <a:ext cx="225742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943600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2842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T</a:t>
            </a:r>
            <a:r>
              <a:rPr lang="cs-CZ" dirty="0" smtClean="0">
                <a:solidFill>
                  <a:srgbClr val="FF0000"/>
                </a:solidFill>
              </a:rPr>
              <a:t>rojúhelník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Trojúhelník má 3 </a:t>
            </a:r>
            <a:r>
              <a:rPr lang="cs-CZ" dirty="0" smtClean="0"/>
              <a:t>strany.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412776"/>
            <a:ext cx="4041775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Pojmenuj obrázky, které mají tvar </a:t>
            </a:r>
            <a:r>
              <a:rPr lang="cs-CZ" dirty="0" smtClean="0"/>
              <a:t>trojúhelníku.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683568" y="2240868"/>
            <a:ext cx="936104" cy="108012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511095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4072">
            <a:off x="3834941" y="3866299"/>
            <a:ext cx="1781175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129" y="2046962"/>
            <a:ext cx="2276475" cy="2009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9901" y="4215903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40868"/>
            <a:ext cx="2266950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520" y="5773894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707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6682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Obdélník</a:t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Má 4 strany, dvě protější jsou stejně </a:t>
            </a:r>
            <a:r>
              <a:rPr lang="cs-CZ" dirty="0" smtClean="0"/>
              <a:t>dlouhé.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Pojmenuj obrázky, které mají tvar </a:t>
            </a:r>
            <a:r>
              <a:rPr lang="cs-CZ" dirty="0" smtClean="0"/>
              <a:t>obdélníku.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7544" y="2276872"/>
            <a:ext cx="20448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2368" y="2276872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0064" y="292494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875170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028" y="4488377"/>
            <a:ext cx="1066800" cy="1647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329779"/>
            <a:ext cx="1771650" cy="1323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951" y="5103895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4037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Kruh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Kruh vyznačíme </a:t>
            </a:r>
            <a:r>
              <a:rPr lang="cs-CZ" dirty="0" smtClean="0"/>
              <a:t>kružítkem.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780928"/>
            <a:ext cx="2242592" cy="230425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268760"/>
            <a:ext cx="4041775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Pojmenuj </a:t>
            </a:r>
            <a:r>
              <a:rPr lang="cs-CZ" dirty="0" smtClean="0"/>
              <a:t>obrázky, které mají tvar kruhu.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36912"/>
            <a:ext cx="2162175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550" y="2557463"/>
            <a:ext cx="2394570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204864"/>
            <a:ext cx="2143125" cy="19547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711" y="4262573"/>
            <a:ext cx="1542691" cy="1542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62573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805264"/>
            <a:ext cx="12192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020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2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Spočítej, kolik je na obrázku čtverců, obdélníků, trojúhelníků a </a:t>
            </a:r>
            <a:r>
              <a:rPr lang="cs-CZ" sz="2800" dirty="0" smtClean="0"/>
              <a:t>kruhů.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-4894" y="692696"/>
            <a:ext cx="8393318" cy="5400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69" y="1268760"/>
            <a:ext cx="6751645" cy="43958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9014" y="4838700"/>
            <a:ext cx="2266950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4970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Úkoly pro tebe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4625989"/>
          </a:xfrm>
        </p:spPr>
        <p:txBody>
          <a:bodyPr/>
          <a:lstStyle/>
          <a:p>
            <a:r>
              <a:rPr lang="cs-CZ" dirty="0" smtClean="0"/>
              <a:t>Jaké pomůcky pro rýsování potřebuješ?</a:t>
            </a:r>
          </a:p>
          <a:p>
            <a:r>
              <a:rPr lang="cs-CZ" dirty="0" smtClean="0"/>
              <a:t>Jaké znáš geometrické tvary?</a:t>
            </a:r>
          </a:p>
          <a:p>
            <a:r>
              <a:rPr lang="cs-CZ" dirty="0" smtClean="0"/>
              <a:t>Narýsuj červený </a:t>
            </a:r>
            <a:r>
              <a:rPr lang="cs-CZ" dirty="0" smtClean="0"/>
              <a:t>obdélník,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modrý </a:t>
            </a:r>
            <a:r>
              <a:rPr lang="cs-CZ" dirty="0" smtClean="0"/>
              <a:t>čtverec,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zelený </a:t>
            </a:r>
            <a:r>
              <a:rPr lang="cs-CZ" dirty="0" smtClean="0"/>
              <a:t>kruh,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</a:t>
            </a:r>
            <a:r>
              <a:rPr lang="cs-CZ" smtClean="0"/>
              <a:t>žlutý </a:t>
            </a:r>
            <a:r>
              <a:rPr lang="cs-CZ" smtClean="0"/>
              <a:t>trojúhelník.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Nakresli obrázek složený z geometrických tvarů.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Seznam odkazů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http://www.</a:t>
            </a:r>
            <a:r>
              <a:rPr lang="cs-CZ" sz="1800" dirty="0" err="1" smtClean="0">
                <a:hlinkClick r:id="rId2"/>
              </a:rPr>
              <a:t>pripravy.estranky.cz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img</a:t>
            </a:r>
            <a:r>
              <a:rPr lang="cs-CZ" sz="1800" dirty="0" smtClean="0">
                <a:hlinkClick r:id="rId2"/>
              </a:rPr>
              <a:t>/</a:t>
            </a:r>
            <a:r>
              <a:rPr lang="cs-CZ" sz="1800" dirty="0" err="1" smtClean="0">
                <a:hlinkClick r:id="rId2"/>
              </a:rPr>
              <a:t>picture</a:t>
            </a:r>
            <a:r>
              <a:rPr lang="cs-CZ" sz="1800" dirty="0" smtClean="0">
                <a:hlinkClick r:id="rId2"/>
              </a:rPr>
              <a:t>/1464/</a:t>
            </a:r>
            <a:r>
              <a:rPr lang="cs-CZ" sz="1800" dirty="0" err="1" smtClean="0">
                <a:hlinkClick r:id="rId2"/>
              </a:rPr>
              <a:t>vlacek.jpg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http://home.zcu.cz/~lrohlik/skolnikronika/smajlik1.jpg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google.cz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imgres</a:t>
            </a:r>
            <a:r>
              <a:rPr lang="cs-CZ" sz="1800" dirty="0" smtClean="0">
                <a:hlinkClick r:id="rId4"/>
              </a:rPr>
              <a:t>?</a:t>
            </a:r>
            <a:r>
              <a:rPr lang="cs-CZ" sz="1800" dirty="0" err="1" smtClean="0">
                <a:hlinkClick r:id="rId4"/>
              </a:rPr>
              <a:t>imgurl</a:t>
            </a:r>
            <a:r>
              <a:rPr lang="cs-CZ" sz="1800" dirty="0" smtClean="0">
                <a:hlinkClick r:id="rId4"/>
              </a:rPr>
              <a:t>=http://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google.cz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imgres</a:t>
            </a:r>
            <a:r>
              <a:rPr lang="cs-CZ" sz="1800" dirty="0" smtClean="0">
                <a:hlinkClick r:id="rId4"/>
              </a:rPr>
              <a:t>?</a:t>
            </a:r>
            <a:r>
              <a:rPr lang="cs-CZ" sz="1800" dirty="0" err="1" smtClean="0">
                <a:hlinkClick r:id="rId4"/>
              </a:rPr>
              <a:t>imgurl</a:t>
            </a:r>
            <a:r>
              <a:rPr lang="cs-CZ" sz="1800" dirty="0" smtClean="0">
                <a:hlinkClick r:id="rId4"/>
              </a:rPr>
              <a:t>=http://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google.cz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imgres</a:t>
            </a:r>
            <a:r>
              <a:rPr lang="cs-CZ" sz="1800" dirty="0" smtClean="0">
                <a:hlinkClick r:id="rId4"/>
              </a:rPr>
              <a:t>?</a:t>
            </a:r>
            <a:r>
              <a:rPr lang="cs-CZ" sz="1800" dirty="0" err="1" smtClean="0">
                <a:hlinkClick r:id="rId4"/>
              </a:rPr>
              <a:t>imgurl</a:t>
            </a:r>
            <a:r>
              <a:rPr lang="cs-CZ" sz="1800" dirty="0" smtClean="0">
                <a:hlinkClick r:id="rId4"/>
              </a:rPr>
              <a:t>=http://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google.cz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imgres</a:t>
            </a:r>
            <a:r>
              <a:rPr lang="cs-CZ" sz="1800" dirty="0" smtClean="0">
                <a:hlinkClick r:id="rId4"/>
              </a:rPr>
              <a:t>?</a:t>
            </a:r>
            <a:r>
              <a:rPr lang="cs-CZ" sz="1800" dirty="0" err="1" smtClean="0">
                <a:hlinkClick r:id="rId4"/>
              </a:rPr>
              <a:t>imgurl</a:t>
            </a:r>
            <a:r>
              <a:rPr lang="cs-CZ" sz="1800" dirty="0" smtClean="0">
                <a:hlinkClick r:id="rId4"/>
              </a:rPr>
              <a:t>=http://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http://www.</a:t>
            </a:r>
            <a:r>
              <a:rPr lang="cs-CZ" sz="1800" dirty="0" err="1" smtClean="0">
                <a:hlinkClick r:id="rId4"/>
              </a:rPr>
              <a:t>google.cz</a:t>
            </a:r>
            <a:r>
              <a:rPr lang="cs-CZ" sz="1800" dirty="0" smtClean="0">
                <a:hlinkClick r:id="rId4"/>
              </a:rPr>
              <a:t>/</a:t>
            </a:r>
            <a:r>
              <a:rPr lang="cs-CZ" sz="1800" dirty="0" err="1" smtClean="0">
                <a:hlinkClick r:id="rId4"/>
              </a:rPr>
              <a:t>imgres</a:t>
            </a:r>
            <a:r>
              <a:rPr lang="cs-CZ" sz="1800" dirty="0" smtClean="0">
                <a:hlinkClick r:id="rId4"/>
              </a:rPr>
              <a:t>?</a:t>
            </a:r>
            <a:r>
              <a:rPr lang="cs-CZ" sz="1800" dirty="0" err="1" smtClean="0">
                <a:hlinkClick r:id="rId4"/>
              </a:rPr>
              <a:t>imgurl</a:t>
            </a:r>
            <a:r>
              <a:rPr lang="cs-CZ" sz="1800" dirty="0" smtClean="0">
                <a:hlinkClick r:id="rId4"/>
              </a:rPr>
              <a:t>=http://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http://www.</a:t>
            </a:r>
            <a:r>
              <a:rPr lang="cs-CZ" sz="1800" dirty="0" err="1" smtClean="0">
                <a:hlinkClick r:id="rId5"/>
              </a:rPr>
              <a:t>stepan.cz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bazeny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zapust</a:t>
            </a:r>
            <a:r>
              <a:rPr lang="cs-CZ" sz="1800" dirty="0" smtClean="0">
                <a:hlinkClick r:id="rId5"/>
              </a:rPr>
              <a:t>/</a:t>
            </a:r>
            <a:r>
              <a:rPr lang="cs-CZ" sz="1800" dirty="0" err="1" smtClean="0">
                <a:hlinkClick r:id="rId5"/>
              </a:rPr>
              <a:t>zapustene</a:t>
            </a:r>
            <a:r>
              <a:rPr lang="cs-CZ" sz="1800" dirty="0" smtClean="0">
                <a:hlinkClick r:id="rId5"/>
              </a:rPr>
              <a:t>-</a:t>
            </a:r>
            <a:r>
              <a:rPr lang="cs-CZ" sz="1800" dirty="0" err="1" smtClean="0">
                <a:hlinkClick r:id="rId5"/>
              </a:rPr>
              <a:t>albistone</a:t>
            </a:r>
            <a:r>
              <a:rPr lang="cs-CZ" sz="1800" dirty="0" smtClean="0">
                <a:hlinkClick r:id="rId5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http://www.</a:t>
            </a:r>
            <a:r>
              <a:rPr lang="cs-CZ" sz="1800" dirty="0" err="1" smtClean="0">
                <a:hlinkClick r:id="rId6"/>
              </a:rPr>
              <a:t>nabytek</a:t>
            </a:r>
            <a:r>
              <a:rPr lang="cs-CZ" sz="1800" dirty="0" smtClean="0">
                <a:hlinkClick r:id="rId6"/>
              </a:rPr>
              <a:t>-postele-dekorace.</a:t>
            </a:r>
            <a:r>
              <a:rPr lang="cs-CZ" sz="1800" dirty="0" err="1" smtClean="0">
                <a:hlinkClick r:id="rId6"/>
              </a:rPr>
              <a:t>cz</a:t>
            </a:r>
            <a:r>
              <a:rPr lang="cs-CZ" sz="1800" dirty="0" smtClean="0">
                <a:hlinkClick r:id="rId6"/>
              </a:rPr>
              <a:t>/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http://fotoblog.blueboard.cz/208-kruh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http://stribrnesperky.biz/produkt/hodinky-stribrne-kruh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http://www.stribro4u.cz/</a:t>
            </a:r>
            <a:r>
              <a:rPr lang="cs-CZ" sz="1800" dirty="0" err="1" smtClean="0">
                <a:hlinkClick r:id="rId9"/>
              </a:rPr>
              <a:t>product</a:t>
            </a:r>
            <a:r>
              <a:rPr lang="cs-CZ" sz="1800" dirty="0" smtClean="0">
                <a:hlinkClick r:id="rId9"/>
              </a:rPr>
              <a:t>/piercing-kruh-k01016-5345/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http://www.e-</a:t>
            </a:r>
            <a:r>
              <a:rPr lang="cs-CZ" sz="1800" dirty="0" err="1" smtClean="0">
                <a:hlinkClick r:id="rId10"/>
              </a:rPr>
              <a:t>sportshop.cz</a:t>
            </a:r>
            <a:r>
              <a:rPr lang="cs-CZ" sz="1800" dirty="0" smtClean="0">
                <a:hlinkClick r:id="rId10"/>
              </a:rPr>
              <a:t>/01140087-kruh-</a:t>
            </a:r>
            <a:r>
              <a:rPr lang="cs-CZ" sz="1800" dirty="0" err="1" smtClean="0">
                <a:hlinkClick r:id="rId10"/>
              </a:rPr>
              <a:t>giant</a:t>
            </a:r>
            <a:r>
              <a:rPr lang="cs-CZ" sz="1800" smtClean="0">
                <a:hlinkClick r:id="rId10"/>
              </a:rPr>
              <a:t>-97cm-plavecky-kruh-59252.htm</a:t>
            </a:r>
            <a:endParaRPr lang="cs-CZ" sz="180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0089824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277</TotalTime>
  <Words>227</Words>
  <Application>Microsoft Office PowerPoint</Application>
  <PresentationFormat>Předvádění na obrazovce (4:3)</PresentationFormat>
  <Paragraphs>53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Střední škola, Základní škola a Mateřská škola, Karviná</vt:lpstr>
      <vt:lpstr>Ukaž kruh, trojúhelník, obdélník a čtverec.</vt:lpstr>
      <vt:lpstr>Nakresli tyto tvary postupně na tabuli.</vt:lpstr>
      <vt:lpstr>Čtverec</vt:lpstr>
      <vt:lpstr>Trojúhelník</vt:lpstr>
      <vt:lpstr>Obdélník </vt:lpstr>
      <vt:lpstr>Kruh</vt:lpstr>
      <vt:lpstr>Spočítej, kolik je na obrázku čtverců, obdélníků, trojúhelníků a kruhů.</vt:lpstr>
      <vt:lpstr>Úkoly pro tebe</vt:lpstr>
      <vt:lpstr>Seznam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geometrie</dc:title>
  <dc:creator>pc</dc:creator>
  <cp:lastModifiedBy>Martin Králík</cp:lastModifiedBy>
  <cp:revision>34</cp:revision>
  <dcterms:created xsi:type="dcterms:W3CDTF">2012-01-16T17:37:15Z</dcterms:created>
  <dcterms:modified xsi:type="dcterms:W3CDTF">2012-03-01T16:05:02Z</dcterms:modified>
</cp:coreProperties>
</file>