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6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60" autoAdjust="0"/>
    <p:restoredTop sz="86492" autoAdjust="0"/>
  </p:normalViewPr>
  <p:slideViewPr>
    <p:cSldViewPr>
      <p:cViewPr>
        <p:scale>
          <a:sx n="81" d="100"/>
          <a:sy n="81" d="100"/>
        </p:scale>
        <p:origin x="-169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3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D92739-04ED-4204-9798-227CF55D6EF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38569F1-0D97-4A74-AA5E-B2EF5C52130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Dutina_b%C5%99i%C5%A1n%C3%A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search?hl=cs&amp;q=lidsk&#233;+t&#283;lo&amp;gs_sm=c&amp;gs" TargetMode="External"/><Relationship Id="rId3" Type="http://schemas.openxmlformats.org/officeDocument/2006/relationships/hyperlink" Target="http://www.ceskyduchodce.cz/pro-seniory/anatomie-srdce/" TargetMode="External"/><Relationship Id="rId7" Type="http://schemas.openxmlformats.org/officeDocument/2006/relationships/hyperlink" Target="http://www.alcca.yc.cz/lidske-telo/lidsketelo.jpg" TargetMode="External"/><Relationship Id="rId2" Type="http://schemas.openxmlformats.org/officeDocument/2006/relationships/hyperlink" Target="http://t0.gstatic.com/im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semimi.cz/dieta/img_web/lidske_telo_nakres_organy.png" TargetMode="External"/><Relationship Id="rId5" Type="http://schemas.openxmlformats.org/officeDocument/2006/relationships/hyperlink" Target="http://www.google.cz/imgres?q=lidsk%C3%A9+t%C4%9Blo+hrudn&#237;" TargetMode="External"/><Relationship Id="rId4" Type="http://schemas.openxmlformats.org/officeDocument/2006/relationships/hyperlink" Target="http://t0.gstatic.com/images?/" TargetMode="External"/><Relationship Id="rId9" Type="http://schemas.openxmlformats.org/officeDocument/2006/relationships/hyperlink" Target="http://t2.gstatic.com/im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72400" cy="424847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1800" dirty="0" smtClean="0"/>
              <a:t>Střední </a:t>
            </a:r>
            <a:r>
              <a:rPr lang="cs-CZ" sz="1800" dirty="0"/>
              <a:t>škola, Základní škola a Mateřská škola, Karviná</a:t>
            </a:r>
            <a:br>
              <a:rPr lang="cs-CZ" sz="1800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Lidské tělo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6400800" cy="720080"/>
          </a:xfrm>
        </p:spPr>
        <p:txBody>
          <a:bodyPr/>
          <a:lstStyle/>
          <a:p>
            <a:r>
              <a:rPr lang="cs-CZ" dirty="0" smtClean="0"/>
              <a:t>Funkce lidského těla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1003624"/>
              </p:ext>
            </p:extLst>
          </p:nvPr>
        </p:nvGraphicFramePr>
        <p:xfrm>
          <a:off x="1331640" y="4509120"/>
          <a:ext cx="6768752" cy="20162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9509"/>
                <a:gridCol w="5389243"/>
              </a:tblGrid>
              <a:tr h="405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Zdeňka Prchalová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5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Člověk a příroda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5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 ZŠS, 7. 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7986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2. stupeň, Základní škola speciální,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1013478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Lidské tělo  </a:t>
            </a:r>
            <a:r>
              <a:rPr lang="cs-CZ" sz="2800" dirty="0" smtClean="0"/>
              <a:t>se skládá ze </a:t>
            </a:r>
            <a:r>
              <a:rPr lang="cs-CZ" sz="2800" dirty="0" smtClean="0"/>
              <a:t>4 </a:t>
            </a:r>
            <a:r>
              <a:rPr lang="cs-CZ" sz="2800" dirty="0" smtClean="0"/>
              <a:t>základních  částí: 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hlava</a:t>
            </a:r>
          </a:p>
          <a:p>
            <a:endParaRPr lang="cs-CZ" dirty="0"/>
          </a:p>
          <a:p>
            <a:r>
              <a:rPr lang="cs-CZ" dirty="0" smtClean="0"/>
              <a:t>trup</a:t>
            </a:r>
          </a:p>
          <a:p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orní </a:t>
            </a:r>
            <a:r>
              <a:rPr lang="cs-CZ" dirty="0" smtClean="0"/>
              <a:t>končetiny</a:t>
            </a:r>
            <a:endParaRPr lang="cs-CZ" dirty="0" smtClean="0"/>
          </a:p>
          <a:p>
            <a:r>
              <a:rPr lang="cs-CZ" dirty="0" smtClean="0"/>
              <a:t>dolní končetiny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681" y="2204864"/>
            <a:ext cx="5367543" cy="4024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10560" y="2564904"/>
            <a:ext cx="26642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05795" y="3472358"/>
            <a:ext cx="3384376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342708" y="4077072"/>
            <a:ext cx="108527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42708" y="4941168"/>
            <a:ext cx="13733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2753798" y="921747"/>
            <a:ext cx="25922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Které to jsou?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1699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Každá část je pro život důležitá a má svou funkci.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Hlava </a:t>
            </a:r>
            <a:r>
              <a:rPr lang="cs-CZ" sz="3600" dirty="0" smtClean="0"/>
              <a:t>- </a:t>
            </a:r>
            <a:r>
              <a:rPr lang="cs-CZ" sz="3600" dirty="0" smtClean="0"/>
              <a:t>zde se nachází  většina smyslových orgánů a </a:t>
            </a:r>
            <a:r>
              <a:rPr lang="cs-CZ" sz="3600" dirty="0" smtClean="0"/>
              <a:t>mozek.                            </a:t>
            </a:r>
            <a:endParaRPr lang="cs-CZ" sz="36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52784"/>
            <a:ext cx="2422466" cy="1816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396" y="3505888"/>
            <a:ext cx="2114238" cy="1569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7662" y="2386050"/>
            <a:ext cx="2098809" cy="1557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640" y="5013176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702" y="4742047"/>
            <a:ext cx="2737769" cy="2053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postup 9"/>
          <p:cNvSpPr/>
          <p:nvPr/>
        </p:nvSpPr>
        <p:spPr>
          <a:xfrm>
            <a:off x="5809068" y="2574092"/>
            <a:ext cx="738594" cy="3722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178042" y="3943760"/>
            <a:ext cx="817894" cy="3090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51868" y="522920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6237312"/>
            <a:ext cx="9790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78042" y="2132856"/>
            <a:ext cx="961910" cy="441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88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Základem trupu je </a:t>
            </a:r>
            <a:r>
              <a:rPr lang="cs-CZ" sz="2800" dirty="0" smtClean="0">
                <a:solidFill>
                  <a:srgbClr val="FF0000"/>
                </a:solidFill>
              </a:rPr>
              <a:t>páteř </a:t>
            </a:r>
            <a:r>
              <a:rPr lang="cs-CZ" sz="2800" dirty="0" smtClean="0"/>
              <a:t>- umožňuje chůzi,</a:t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hrudní  koš </a:t>
            </a:r>
            <a:r>
              <a:rPr lang="cs-CZ" sz="2800" dirty="0" smtClean="0"/>
              <a:t>– chrání důležité </a:t>
            </a:r>
            <a:r>
              <a:rPr lang="cs-CZ" sz="2800" dirty="0" smtClean="0"/>
              <a:t>orgány.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Srdce a plíce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68960"/>
            <a:ext cx="207472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378" y="2578899"/>
            <a:ext cx="2345538" cy="3008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72" y="2877135"/>
            <a:ext cx="2787406" cy="24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75084" y="1529447"/>
            <a:ext cx="2616893" cy="10494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Které to jsou?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3419872" y="16831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3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/>
              <a:t>Část dalších orgánů se nachází v </a:t>
            </a:r>
            <a:r>
              <a:rPr lang="cs-CZ" sz="3200" dirty="0">
                <a:hlinkClick r:id="rId2" tooltip="Dutina břišní"/>
              </a:rPr>
              <a:t>dutině břišní</a:t>
            </a:r>
            <a:r>
              <a:rPr lang="cs-CZ" sz="3200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400050" lvl="1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1"/>
            <a:endParaRPr lang="cs-CZ" dirty="0" smtClean="0">
              <a:solidFill>
                <a:srgbClr val="FF0000"/>
              </a:solidFill>
            </a:endParaRPr>
          </a:p>
          <a:p>
            <a:pPr marL="400050" lvl="1" indent="0">
              <a:buNone/>
            </a:pPr>
            <a:r>
              <a:rPr lang="cs-CZ" dirty="0" smtClean="0"/>
              <a:t>     </a:t>
            </a:r>
          </a:p>
          <a:p>
            <a:pPr marL="400050" lvl="1" indent="0">
              <a:buNone/>
            </a:pPr>
            <a:endParaRPr lang="cs-CZ" dirty="0" smtClean="0"/>
          </a:p>
          <a:p>
            <a:pPr marL="400050" lvl="1" indent="0">
              <a:buNone/>
            </a:pPr>
            <a:r>
              <a:rPr lang="cs-CZ" dirty="0" smtClean="0"/>
              <a:t>        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47271"/>
            <a:ext cx="4033242" cy="4391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275856" y="1916832"/>
            <a:ext cx="115212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851920" y="4725144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131840" y="3284984"/>
            <a:ext cx="11161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567318" y="1837662"/>
            <a:ext cx="1872208" cy="468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játra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s jedním zakulaceným rohem 15"/>
          <p:cNvSpPr/>
          <p:nvPr/>
        </p:nvSpPr>
        <p:spPr>
          <a:xfrm>
            <a:off x="6336196" y="2450147"/>
            <a:ext cx="1584176" cy="547222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žaludek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bdélník s jedním zakulaceným rohem 16"/>
          <p:cNvSpPr/>
          <p:nvPr/>
        </p:nvSpPr>
        <p:spPr>
          <a:xfrm>
            <a:off x="1775230" y="3573016"/>
            <a:ext cx="1584176" cy="432246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žlučník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59024" y="4229563"/>
            <a:ext cx="2036912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dvanácterník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72952" y="5673083"/>
            <a:ext cx="18362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slinivka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88124" y="5066130"/>
            <a:ext cx="2232248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enké střevo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51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Pamatuješ si?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Které orgány chrání hrudní koš?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rdce                           </a:t>
            </a:r>
            <a:r>
              <a:rPr lang="cs-CZ" dirty="0" smtClean="0"/>
              <a:t>plíce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 smtClean="0"/>
              <a:t>žaludek                    játra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41168"/>
            <a:ext cx="2305050" cy="173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426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76872"/>
            <a:ext cx="241935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Horní </a:t>
            </a:r>
            <a:r>
              <a:rPr lang="cs-CZ" sz="3600" dirty="0" smtClean="0">
                <a:solidFill>
                  <a:srgbClr val="FF0000"/>
                </a:solidFill>
              </a:rPr>
              <a:t>končetiny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811" y="173565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louží </a:t>
            </a:r>
            <a:r>
              <a:rPr lang="cs-CZ" dirty="0"/>
              <a:t>pro manipulaci s </a:t>
            </a:r>
            <a:r>
              <a:rPr lang="cs-CZ" dirty="0" smtClean="0"/>
              <a:t>předměty, </a:t>
            </a:r>
            <a:r>
              <a:rPr lang="cs-CZ" dirty="0"/>
              <a:t>jsou schopny uchopit předmět </a:t>
            </a:r>
            <a:r>
              <a:rPr lang="cs-CZ" dirty="0" smtClean="0"/>
              <a:t>a přemístit </a:t>
            </a:r>
            <a:r>
              <a:rPr lang="cs-CZ" dirty="0" smtClean="0"/>
              <a:t>ho.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pl-PL" dirty="0">
                <a:solidFill>
                  <a:srgbClr val="FF0000"/>
                </a:solidFill>
              </a:rPr>
              <a:t>S</a:t>
            </a:r>
            <a:r>
              <a:rPr lang="pl-PL" dirty="0" smtClean="0">
                <a:solidFill>
                  <a:srgbClr val="FF0000"/>
                </a:solidFill>
              </a:rPr>
              <a:t>kládá se - </a:t>
            </a:r>
            <a:r>
              <a:rPr lang="pl-PL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 paže, </a:t>
            </a:r>
            <a:r>
              <a:rPr lang="pl-PL" dirty="0"/>
              <a:t>loktu</a:t>
            </a:r>
            <a:r>
              <a:rPr lang="pl-PL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pl-PL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předloktí </a:t>
            </a:r>
            <a:r>
              <a:rPr lang="pl-PL" dirty="0" smtClean="0"/>
              <a:t>a </a:t>
            </a:r>
            <a:r>
              <a:rPr lang="pl-PL" dirty="0" smtClean="0"/>
              <a:t>ruky.</a:t>
            </a:r>
            <a:endParaRPr lang="pl-PL" dirty="0"/>
          </a:p>
          <a:p>
            <a:pPr marL="0" indent="0">
              <a:buNone/>
            </a:pPr>
            <a:r>
              <a:rPr lang="pl-PL" dirty="0" smtClean="0"/>
              <a:t>Ruka </a:t>
            </a:r>
            <a:r>
              <a:rPr lang="pl-PL" dirty="0"/>
              <a:t>se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skládá</a:t>
            </a:r>
            <a:r>
              <a:rPr lang="cs-CZ" dirty="0"/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ze </a:t>
            </a:r>
            <a:r>
              <a:rPr lang="cs-CZ" dirty="0"/>
              <a:t>zápěstí, dlaně a pěti </a:t>
            </a:r>
            <a:r>
              <a:rPr lang="cs-CZ" dirty="0" smtClean="0"/>
              <a:t>prstů</a:t>
            </a:r>
            <a:r>
              <a:rPr lang="cs-CZ" dirty="0"/>
              <a:t>.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41031" y="2708920"/>
            <a:ext cx="2592288" cy="1080120"/>
          </a:xfrm>
          <a:prstGeom prst="wedgeRectCallout">
            <a:avLst>
              <a:gd name="adj1" fmla="val -15750"/>
              <a:gd name="adj2" fmla="val 474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Ze kterých částí se skládá horní končetina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042" y="5805264"/>
            <a:ext cx="95250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864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24744"/>
            <a:ext cx="1964542" cy="506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9432"/>
            <a:ext cx="8229600" cy="1600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Dolní končetiny- nohy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Jsou uzpůsobeny </a:t>
            </a:r>
            <a:r>
              <a:rPr lang="cs-CZ" dirty="0">
                <a:solidFill>
                  <a:prstClr val="black"/>
                </a:solidFill>
              </a:rPr>
              <a:t>k tomu, aby </a:t>
            </a:r>
            <a:r>
              <a:rPr lang="cs-CZ" dirty="0" smtClean="0">
                <a:solidFill>
                  <a:prstClr val="black"/>
                </a:solidFill>
              </a:rPr>
              <a:t>umožňovaly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člověku pohyb po zemi.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Nohu tvoří</a:t>
            </a:r>
            <a:r>
              <a:rPr lang="cs-CZ" dirty="0" smtClean="0"/>
              <a:t> - stehno, koleno, bérec, kotník,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nárt</a:t>
            </a:r>
            <a:r>
              <a:rPr lang="cs-CZ" dirty="0" smtClean="0"/>
              <a:t>, chodidlo  a 5 prstů.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</a:rPr>
              <a:t>Jsou </a:t>
            </a:r>
            <a:r>
              <a:rPr lang="cs-CZ" dirty="0" smtClean="0">
                <a:solidFill>
                  <a:srgbClr val="FF0000"/>
                </a:solidFill>
              </a:rPr>
              <a:t>to </a:t>
            </a:r>
            <a:r>
              <a:rPr lang="cs-CZ" dirty="0" smtClean="0">
                <a:solidFill>
                  <a:srgbClr val="FF0000"/>
                </a:solidFill>
              </a:rPr>
              <a:t>klouby.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ový popisek 3"/>
          <p:cNvSpPr/>
          <p:nvPr/>
        </p:nvSpPr>
        <p:spPr>
          <a:xfrm>
            <a:off x="755576" y="3501008"/>
            <a:ext cx="3240360" cy="1404736"/>
          </a:xfrm>
          <a:prstGeom prst="wedgeRectCallout">
            <a:avLst>
              <a:gd name="adj1" fmla="val -21898"/>
              <a:gd name="adj2" fmla="val 489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Víš, co způsobuje, že můžeme ohýbat nohu v koleně</a:t>
            </a:r>
            <a:r>
              <a:rPr lang="cs-CZ" dirty="0" smtClean="0"/>
              <a:t>?                 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40" y="5480156"/>
            <a:ext cx="1837125" cy="137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449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Zajímavostí o lidském těle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Člověk mrkne asi 25 000x za </a:t>
            </a:r>
            <a:r>
              <a:rPr lang="cs-CZ" sz="2000" dirty="0" smtClean="0"/>
              <a:t>den.</a:t>
            </a:r>
            <a:endParaRPr lang="cs-CZ" sz="2000" dirty="0" smtClean="0"/>
          </a:p>
          <a:p>
            <a:r>
              <a:rPr lang="cs-CZ" sz="2000" dirty="0"/>
              <a:t>Nehty na rukou rostou čtyřikrát rychleji než </a:t>
            </a:r>
            <a:r>
              <a:rPr lang="cs-CZ" sz="2000" dirty="0" smtClean="0"/>
              <a:t>nehty </a:t>
            </a:r>
            <a:r>
              <a:rPr lang="cs-CZ" sz="2000" dirty="0"/>
              <a:t>na </a:t>
            </a:r>
            <a:r>
              <a:rPr lang="cs-CZ" sz="2000" dirty="0" smtClean="0"/>
              <a:t>nohou.</a:t>
            </a:r>
            <a:endParaRPr lang="cs-CZ" sz="2000" dirty="0" smtClean="0"/>
          </a:p>
          <a:p>
            <a:r>
              <a:rPr lang="cs-CZ" sz="2000" dirty="0"/>
              <a:t>Č</a:t>
            </a:r>
            <a:r>
              <a:rPr lang="cs-CZ" sz="2000" dirty="0" smtClean="0"/>
              <a:t>lověk </a:t>
            </a:r>
            <a:r>
              <a:rPr lang="cs-CZ" sz="2000" dirty="0"/>
              <a:t>sní během života 50 tun potravy a vypije více než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40 </a:t>
            </a:r>
            <a:r>
              <a:rPr lang="cs-CZ" sz="2000" dirty="0"/>
              <a:t>000 litrů tekutin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Bez jídla můžete žít 2-3 </a:t>
            </a:r>
            <a:r>
              <a:rPr lang="cs-CZ" sz="2000" dirty="0" smtClean="0"/>
              <a:t>týdny.</a:t>
            </a:r>
            <a:endParaRPr lang="cs-CZ" sz="2000" dirty="0"/>
          </a:p>
          <a:p>
            <a:r>
              <a:rPr lang="cs-CZ" sz="2000" dirty="0"/>
              <a:t>Bez vody můžete </a:t>
            </a:r>
            <a:r>
              <a:rPr lang="cs-CZ" sz="2000" dirty="0" smtClean="0"/>
              <a:t> </a:t>
            </a:r>
            <a:r>
              <a:rPr lang="cs-CZ" sz="2000" dirty="0"/>
              <a:t>zemřít během 2 </a:t>
            </a:r>
            <a:r>
              <a:rPr lang="cs-CZ" sz="2000" dirty="0" smtClean="0"/>
              <a:t>až </a:t>
            </a:r>
            <a:r>
              <a:rPr lang="cs-CZ" sz="2000" dirty="0"/>
              <a:t>3 dnů.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14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odkazů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hlinkClick r:id="rId2"/>
              </a:rPr>
              <a:t>http://t0.gstatic.com/images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 smtClean="0">
                <a:hlinkClick r:id="rId3"/>
              </a:rPr>
              <a:t>://www.ceskyduchodce.cz/pro-seniory/anatomie-srdce</a:t>
            </a:r>
          </a:p>
          <a:p>
            <a:pPr marL="0" indent="0">
              <a:buNone/>
            </a:pPr>
            <a:r>
              <a:rPr lang="cs-CZ" sz="1600" dirty="0" smtClean="0">
                <a:hlinkClick r:id="rId4"/>
              </a:rPr>
              <a:t>http://t0.gstatic.com/images?/</a:t>
            </a:r>
            <a:r>
              <a:rPr lang="cs-CZ" sz="1600" dirty="0" smtClean="0">
                <a:hlinkClick r:id="rId5"/>
              </a:rPr>
              <a:t> http://www.google.cz/</a:t>
            </a:r>
            <a:r>
              <a:rPr lang="cs-CZ" sz="1600" dirty="0" err="1" smtClean="0">
                <a:hlinkClick r:id="rId5"/>
              </a:rPr>
              <a:t>imgres?q</a:t>
            </a:r>
            <a:r>
              <a:rPr lang="cs-CZ" sz="1600" dirty="0" smtClean="0">
                <a:hlinkClick r:id="rId5"/>
              </a:rPr>
              <a:t>=lidsk%C3%A9+t%C4%9Blo+hrudní</a:t>
            </a:r>
            <a:r>
              <a:rPr lang="cs-CZ" sz="1600" dirty="0" smtClean="0"/>
              <a:t> koš</a:t>
            </a:r>
            <a:r>
              <a:rPr lang="cs-CZ" sz="1600" dirty="0" smtClean="0">
                <a:hlinkClick r:id="rId6"/>
              </a:rPr>
              <a:t>  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www.nasemimi.cz/dieta/img_web/lidske_telo_nakres_organy.png</a:t>
            </a:r>
            <a:r>
              <a:rPr lang="cs-CZ" sz="1600" dirty="0" smtClean="0">
                <a:hlinkClick r:id="rId7"/>
              </a:rPr>
              <a:t>  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www.alcca.yc.cz/lidske-telo/lidsketelo.jpg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www.google.cz/</a:t>
            </a:r>
            <a:r>
              <a:rPr lang="cs-CZ" sz="1600" dirty="0" err="1" smtClean="0">
                <a:hlinkClick r:id="rId8"/>
              </a:rPr>
              <a:t>search?hl</a:t>
            </a:r>
            <a:r>
              <a:rPr lang="cs-CZ" sz="1600" dirty="0" smtClean="0">
                <a:hlinkClick r:id="rId8"/>
              </a:rPr>
              <a:t>=</a:t>
            </a:r>
            <a:r>
              <a:rPr lang="cs-CZ" sz="1600" dirty="0" err="1" smtClean="0">
                <a:hlinkClick r:id="rId8"/>
              </a:rPr>
              <a:t>cs&amp;q</a:t>
            </a:r>
            <a:r>
              <a:rPr lang="cs-CZ" sz="1600" dirty="0" smtClean="0">
                <a:hlinkClick r:id="rId8"/>
              </a:rPr>
              <a:t>=</a:t>
            </a:r>
            <a:r>
              <a:rPr lang="cs-CZ" sz="1600" dirty="0" err="1" smtClean="0">
                <a:hlinkClick r:id="rId8"/>
              </a:rPr>
              <a:t>lidské+tělo&amp;gs_sm</a:t>
            </a:r>
            <a:r>
              <a:rPr lang="cs-CZ" sz="1600" dirty="0" smtClean="0">
                <a:hlinkClick r:id="rId8"/>
              </a:rPr>
              <a:t>=</a:t>
            </a:r>
            <a:r>
              <a:rPr lang="cs-CZ" sz="1600" dirty="0" err="1" smtClean="0">
                <a:hlinkClick r:id="rId8"/>
              </a:rPr>
              <a:t>c&amp;gs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t2.gstatic.com/images</a:t>
            </a:r>
            <a:r>
              <a:rPr lang="cs-CZ" sz="1600" dirty="0" smtClean="0"/>
              <a:t>?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9853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398</TotalTime>
  <Words>298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        Střední škola, Základní škola a Mateřská škola, Karviná  Lidské tělo </vt:lpstr>
      <vt:lpstr>Lidské tělo  se skládá ze 4 základních  částí:  </vt:lpstr>
      <vt:lpstr>Každá část je pro život důležitá a má svou funkci.</vt:lpstr>
      <vt:lpstr>Základem trupu je páteř - umožňuje chůzi, hrudní  koš – chrání důležité orgány.</vt:lpstr>
      <vt:lpstr>Část dalších orgánů se nachází v dutině břišní.</vt:lpstr>
      <vt:lpstr>Pamatuješ si?</vt:lpstr>
      <vt:lpstr>Horní končetiny </vt:lpstr>
      <vt:lpstr>Dolní končetiny- nohy</vt:lpstr>
      <vt:lpstr>Zajímavostí o lidském těle</vt:lpstr>
      <vt:lpstr>Seznam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pc</dc:creator>
  <cp:lastModifiedBy>Martin Králík</cp:lastModifiedBy>
  <cp:revision>47</cp:revision>
  <dcterms:created xsi:type="dcterms:W3CDTF">2012-01-27T17:46:47Z</dcterms:created>
  <dcterms:modified xsi:type="dcterms:W3CDTF">2012-03-01T19:22:53Z</dcterms:modified>
</cp:coreProperties>
</file>