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A0D5"/>
    <a:srgbClr val="E725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A3DBAE-7A54-4E4E-9F2D-07D0755697FC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140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463225" y="2348880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</a:t>
            </a:r>
            <a:r>
              <a:rPr lang="cs-CZ" sz="2000" b="1" dirty="0" smtClean="0">
                <a:latin typeface="Calibri" pitchFamily="34" charset="0"/>
              </a:rPr>
              <a:t>DRUHY_14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Přídavná jména - úvod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6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36673184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12.5.2011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 a následné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Přídavná jména: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Přídavná jména vyjadřují </a:t>
            </a:r>
            <a:r>
              <a:rPr lang="cs-CZ" b="1" u="sng" dirty="0" smtClean="0">
                <a:solidFill>
                  <a:srgbClr val="C00000"/>
                </a:solidFill>
              </a:rPr>
              <a:t>vlastnosti: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611560" y="2528900"/>
            <a:ext cx="1800200" cy="115212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osob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2411760" y="3501008"/>
            <a:ext cx="1872208" cy="108012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zvířat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174049" y="4257092"/>
            <a:ext cx="2520280" cy="1080120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věcí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372200" y="5013176"/>
            <a:ext cx="2483768" cy="136815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jevů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339752" y="2132856"/>
            <a:ext cx="1512168" cy="3960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707904" y="2132856"/>
            <a:ext cx="28803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74049" y="2132856"/>
            <a:ext cx="1260140" cy="2124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499992" y="2132856"/>
            <a:ext cx="3114092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17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Přídavná jména dělíme na:</a:t>
            </a:r>
          </a:p>
          <a:p>
            <a:pPr marL="0" indent="0">
              <a:buNone/>
            </a:pPr>
            <a:endParaRPr lang="cs-CZ" b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Pamatuj:</a:t>
            </a:r>
            <a:r>
              <a:rPr lang="cs-CZ" sz="2800" dirty="0" smtClean="0"/>
              <a:t> Rod, číslo a pád přídavného jména se řídí rodem, číslem a pádem příslušného podstatného jména.</a:t>
            </a:r>
            <a:endParaRPr lang="cs-CZ" sz="2800" dirty="0"/>
          </a:p>
        </p:txBody>
      </p:sp>
      <p:sp>
        <p:nvSpPr>
          <p:cNvPr id="5" name="Srdce 4"/>
          <p:cNvSpPr/>
          <p:nvPr/>
        </p:nvSpPr>
        <p:spPr>
          <a:xfrm>
            <a:off x="790739" y="1772816"/>
            <a:ext cx="2160240" cy="1872208"/>
          </a:xfrm>
          <a:prstGeom prst="heart">
            <a:avLst/>
          </a:prstGeom>
          <a:solidFill>
            <a:srgbClr val="E4A0D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m</a:t>
            </a:r>
            <a:r>
              <a:rPr lang="cs-CZ" sz="2400" b="1" dirty="0" smtClean="0">
                <a:solidFill>
                  <a:srgbClr val="C00000"/>
                </a:solidFill>
              </a:rPr>
              <a:t>ěkká</a:t>
            </a:r>
          </a:p>
          <a:p>
            <a:pPr algn="ctr"/>
            <a:r>
              <a:rPr lang="cs-CZ" sz="2400" dirty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rgbClr val="C00000"/>
                </a:solidFill>
              </a:rPr>
              <a:t>zor </a:t>
            </a:r>
            <a:r>
              <a:rPr lang="cs-CZ" sz="2400" b="1" dirty="0" smtClean="0">
                <a:solidFill>
                  <a:srgbClr val="C00000"/>
                </a:solidFill>
              </a:rPr>
              <a:t>JARNÍ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3491880" y="2132856"/>
            <a:ext cx="1872208" cy="1602178"/>
          </a:xfrm>
          <a:prstGeom prst="heart">
            <a:avLst/>
          </a:prstGeom>
          <a:solidFill>
            <a:srgbClr val="E4A0D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t</a:t>
            </a:r>
            <a:r>
              <a:rPr lang="cs-CZ" sz="2400" b="1" dirty="0" smtClean="0">
                <a:solidFill>
                  <a:srgbClr val="C00000"/>
                </a:solidFill>
              </a:rPr>
              <a:t>vrdá</a:t>
            </a:r>
          </a:p>
          <a:p>
            <a:pPr algn="ctr"/>
            <a:r>
              <a:rPr lang="cs-CZ" sz="2400" dirty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rgbClr val="C00000"/>
                </a:solidFill>
              </a:rPr>
              <a:t>zor</a:t>
            </a:r>
            <a:r>
              <a:rPr lang="cs-CZ" sz="2400" b="1" dirty="0" smtClean="0">
                <a:solidFill>
                  <a:srgbClr val="C00000"/>
                </a:solidFill>
              </a:rPr>
              <a:t> MLADÝ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5652120" y="1772816"/>
            <a:ext cx="3096344" cy="1602178"/>
          </a:xfrm>
          <a:prstGeom prst="heart">
            <a:avLst/>
          </a:prstGeom>
          <a:solidFill>
            <a:srgbClr val="E4A0D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přivlastňovací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203848" y="908720"/>
            <a:ext cx="122413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870859" y="908720"/>
            <a:ext cx="828933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995936" y="908720"/>
            <a:ext cx="187220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62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Zakroužkuj přídavné jméno: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1682806"/>
            <a:ext cx="172819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červený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6844" y="3212976"/>
            <a:ext cx="1800200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rychlý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86608" y="1794720"/>
            <a:ext cx="1656184" cy="7055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slepý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75515" y="2859249"/>
            <a:ext cx="1819222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cukr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60882" y="4362569"/>
            <a:ext cx="1872208" cy="56685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mrazivý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6149" y="3064321"/>
            <a:ext cx="172819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mráz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0840" y="2007569"/>
            <a:ext cx="1872208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papír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4247841"/>
            <a:ext cx="1719480" cy="6210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slepec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0322" y="5191172"/>
            <a:ext cx="183620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červeně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88316" y="4149080"/>
            <a:ext cx="1778096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cukroví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65845" y="5212693"/>
            <a:ext cx="189431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chytrák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38012" y="5227176"/>
            <a:ext cx="169422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rychlost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20272" y="5301208"/>
            <a:ext cx="165618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hloupost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03732" y="3388357"/>
            <a:ext cx="1656184" cy="7380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papírový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956655" y="2061575"/>
            <a:ext cx="1783418" cy="66607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sladký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Číslo u přídavného jména: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b="1" dirty="0" smtClean="0">
                <a:solidFill>
                  <a:srgbClr val="FF0000"/>
                </a:solidFill>
              </a:rPr>
              <a:t>j.č.                            </a:t>
            </a:r>
            <a:r>
              <a:rPr lang="cs-CZ" b="1" dirty="0" err="1">
                <a:solidFill>
                  <a:srgbClr val="FF0000"/>
                </a:solidFill>
              </a:rPr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n.č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malý kluk                   malí kluci</a:t>
            </a:r>
          </a:p>
          <a:p>
            <a:pPr marL="0" indent="0">
              <a:buNone/>
            </a:pPr>
            <a:r>
              <a:rPr lang="cs-CZ" dirty="0" smtClean="0"/>
              <a:t>                červený sešit            červené sešity</a:t>
            </a:r>
          </a:p>
          <a:p>
            <a:pPr marL="0" indent="0">
              <a:buNone/>
            </a:pPr>
            <a:r>
              <a:rPr lang="cs-CZ" dirty="0" smtClean="0"/>
              <a:t>                kulatý míč                 kulaté míče</a:t>
            </a:r>
          </a:p>
          <a:p>
            <a:pPr marL="0" indent="0">
              <a:buNone/>
            </a:pPr>
            <a:r>
              <a:rPr lang="cs-CZ" dirty="0" smtClean="0"/>
              <a:t>                linkovaný sešit         linkované sešity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2551454" y="1412776"/>
            <a:ext cx="652394" cy="183169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5796136" y="1428525"/>
            <a:ext cx="576064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87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Doplň tvary jednotlivých čísel: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trakatý králík         -   __________________</a:t>
            </a:r>
          </a:p>
          <a:p>
            <a:pPr marL="0" indent="0">
              <a:buNone/>
            </a:pPr>
            <a:r>
              <a:rPr lang="cs-CZ" dirty="0" smtClean="0"/>
              <a:t>______________   - opeřená kuřata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ladké jablko   -          ___________________</a:t>
            </a:r>
          </a:p>
          <a:p>
            <a:pPr marL="0" indent="0">
              <a:buNone/>
            </a:pPr>
            <a:r>
              <a:rPr lang="cs-CZ" dirty="0" smtClean="0"/>
              <a:t>______________   - sladké čaje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oztrhaná kniha     -  ___________________</a:t>
            </a:r>
          </a:p>
          <a:p>
            <a:pPr marL="0" indent="0">
              <a:buNone/>
            </a:pPr>
            <a:r>
              <a:rPr lang="cs-CZ" dirty="0" smtClean="0"/>
              <a:t>_______________ - zapnuté počítače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řezaná tužka -      _____________________</a:t>
            </a:r>
          </a:p>
          <a:p>
            <a:pPr marL="0" indent="0">
              <a:buNone/>
            </a:pPr>
            <a:r>
              <a:rPr lang="cs-CZ" dirty="0" smtClean="0"/>
              <a:t>_______________ - vypitá pití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37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 příd.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urči pád, číslo a rod: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Znám </a:t>
            </a:r>
            <a:r>
              <a:rPr lang="cs-CZ" b="1" dirty="0" smtClean="0"/>
              <a:t>veselé chlapce</a:t>
            </a:r>
            <a:r>
              <a:rPr lang="cs-CZ" dirty="0" smtClean="0"/>
              <a:t>._____________________</a:t>
            </a:r>
          </a:p>
          <a:p>
            <a:pPr marL="0" indent="0">
              <a:buNone/>
            </a:pPr>
            <a:r>
              <a:rPr lang="cs-CZ" dirty="0" smtClean="0"/>
              <a:t>Koupím si </a:t>
            </a:r>
            <a:r>
              <a:rPr lang="cs-CZ" b="1" dirty="0" smtClean="0"/>
              <a:t>dobrodružnou knihu</a:t>
            </a:r>
            <a:r>
              <a:rPr lang="cs-CZ" dirty="0" smtClean="0"/>
              <a:t>._____________</a:t>
            </a:r>
          </a:p>
          <a:p>
            <a:pPr marL="0" indent="0">
              <a:buNone/>
            </a:pPr>
            <a:r>
              <a:rPr lang="cs-CZ" dirty="0" smtClean="0"/>
              <a:t>Bavili se o </a:t>
            </a:r>
            <a:r>
              <a:rPr lang="cs-CZ" b="1" dirty="0" smtClean="0"/>
              <a:t>chytré Janě</a:t>
            </a:r>
            <a:r>
              <a:rPr lang="cs-CZ" dirty="0" smtClean="0"/>
              <a:t>._____________________</a:t>
            </a:r>
          </a:p>
          <a:p>
            <a:pPr marL="0" indent="0">
              <a:buNone/>
            </a:pPr>
            <a:r>
              <a:rPr lang="cs-CZ" dirty="0" smtClean="0"/>
              <a:t>Pojedu s hodnou babičkou._________________</a:t>
            </a:r>
          </a:p>
          <a:p>
            <a:pPr marL="0" indent="0">
              <a:buNone/>
            </a:pPr>
            <a:r>
              <a:rPr lang="cs-CZ" dirty="0" smtClean="0"/>
              <a:t>Pojedu modrým  autobusem._______________</a:t>
            </a:r>
          </a:p>
          <a:p>
            <a:pPr marL="0" indent="0">
              <a:buNone/>
            </a:pPr>
            <a:r>
              <a:rPr lang="cs-CZ" dirty="0" smtClean="0"/>
              <a:t>Nemám s sebou červené plavky._____________</a:t>
            </a:r>
          </a:p>
          <a:p>
            <a:pPr marL="0" indent="0">
              <a:buNone/>
            </a:pPr>
            <a:r>
              <a:rPr lang="cs-CZ" dirty="0" smtClean="0"/>
              <a:t>Koupíme voňavé pomeranče._______________</a:t>
            </a:r>
          </a:p>
          <a:p>
            <a:pPr marL="0" indent="0">
              <a:buNone/>
            </a:pPr>
            <a:r>
              <a:rPr lang="cs-CZ" dirty="0" smtClean="0"/>
              <a:t>Píšu zajímavé výstupy._____________________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88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257</Words>
  <Application>Microsoft Office PowerPoint</Application>
  <PresentationFormat>Předvádění na obrazovce (4:3)</PresentationFormat>
  <Paragraphs>93</Paragraphs>
  <Slides>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Rastrový obrázek</vt:lpstr>
      <vt:lpstr>Přídavná jména - úvod</vt:lpstr>
      <vt:lpstr>Prezentace aplikace PowerPoint</vt:lpstr>
      <vt:lpstr>Přídavná jména:</vt:lpstr>
      <vt:lpstr>Prezentace aplikace PowerPoint</vt:lpstr>
      <vt:lpstr>Zakroužkuj přídavné jméno:</vt:lpstr>
      <vt:lpstr>Číslo u přídavného jména:</vt:lpstr>
      <vt:lpstr>Doplň tvary jednotlivých čísel:</vt:lpstr>
      <vt:lpstr>U příd. jm. urči pád, číslo a rod: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18</cp:revision>
  <dcterms:created xsi:type="dcterms:W3CDTF">2011-03-19T07:06:37Z</dcterms:created>
  <dcterms:modified xsi:type="dcterms:W3CDTF">2011-07-22T19:28:35Z</dcterms:modified>
</cp:coreProperties>
</file>