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25381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01570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39443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2820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92518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7242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17772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389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381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28620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6B9A91-3A20-4671-A396-FD49A39BA54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72623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6B9A91-3A20-4671-A396-FD49A39BA54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C7512C-EAE4-4FF1-91AA-B60739D65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83059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2132856"/>
            <a:ext cx="8892480" cy="1470025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 Téma: </a:t>
            </a:r>
            <a:r>
              <a:rPr lang="cs-CZ" sz="6700" b="1" dirty="0" smtClean="0"/>
              <a:t>STAROVEKÉ ŘECKO 1</a:t>
            </a:r>
            <a:endParaRPr lang="cs-CZ" sz="67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284984"/>
            <a:ext cx="8280920" cy="3384376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Předmět: Dějepis 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Ročník: 6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Klíčová slova: Helada a Helénové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Škola: ZŠ Náklo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Autor: Mgr. Barbora </a:t>
            </a:r>
            <a:r>
              <a:rPr lang="cs-CZ" dirty="0" err="1" smtClean="0">
                <a:solidFill>
                  <a:schemeClr val="tx1"/>
                </a:solidFill>
              </a:rPr>
              <a:t>Volmanová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Datum: </a:t>
            </a:r>
            <a:r>
              <a:rPr lang="cs-CZ" dirty="0" smtClean="0">
                <a:solidFill>
                  <a:schemeClr val="tx1"/>
                </a:solidFill>
              </a:rPr>
              <a:t>3/2012</a:t>
            </a: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Anotace: Výkladová podpora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463" y="144463"/>
            <a:ext cx="8820025" cy="22793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60725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/>
              <a:t>HELADA A HELÉNOVÉ</a:t>
            </a:r>
            <a:endParaRPr lang="cs-CZ" sz="6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29600" cy="4824536"/>
          </a:xfrm>
        </p:spPr>
        <p:txBody>
          <a:bodyPr>
            <a:normAutofit/>
          </a:bodyPr>
          <a:lstStyle/>
          <a:p>
            <a:r>
              <a:rPr lang="cs-CZ" dirty="0" smtClean="0"/>
              <a:t>Řekové nazývali sami sebe </a:t>
            </a:r>
            <a:r>
              <a:rPr lang="cs-CZ" b="1" dirty="0" smtClean="0"/>
              <a:t>HELENÓVÉ </a:t>
            </a:r>
          </a:p>
          <a:p>
            <a:r>
              <a:rPr lang="cs-CZ" dirty="0" smtClean="0"/>
              <a:t>Svou zemi nazývali </a:t>
            </a:r>
            <a:r>
              <a:rPr lang="cs-CZ" b="1" dirty="0" smtClean="0"/>
              <a:t>HELLAS </a:t>
            </a:r>
          </a:p>
          <a:p>
            <a:r>
              <a:rPr lang="cs-CZ" dirty="0" smtClean="0"/>
              <a:t>Obyvatele jiných zemí, kde se nemluvilo řecky považovali za </a:t>
            </a:r>
            <a:r>
              <a:rPr lang="cs-CZ" b="1" dirty="0" smtClean="0"/>
              <a:t>BARBARY</a:t>
            </a:r>
            <a:endParaRPr lang="cs-CZ" dirty="0" smtClean="0"/>
          </a:p>
          <a:p>
            <a:r>
              <a:rPr lang="cs-CZ" b="1" i="1" dirty="0" err="1" smtClean="0"/>
              <a:t>Bárbaros</a:t>
            </a:r>
            <a:r>
              <a:rPr lang="cs-CZ" b="1" i="1" dirty="0" smtClean="0"/>
              <a:t> = nesrozumitelně mluvící</a:t>
            </a:r>
          </a:p>
          <a:p>
            <a:r>
              <a:rPr lang="cs-CZ" b="1" i="1" dirty="0"/>
              <a:t> </a:t>
            </a:r>
            <a:endParaRPr lang="cs-CZ" b="1" i="1" dirty="0" smtClean="0"/>
          </a:p>
          <a:p>
            <a:endParaRPr lang="cs-CZ" b="1" i="1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83568" y="4149080"/>
            <a:ext cx="806489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Starověké Řecko zahrnuje asi 200 malých států</a:t>
            </a:r>
          </a:p>
          <a:p>
            <a:r>
              <a:rPr lang="cs-CZ" sz="3200" dirty="0" smtClean="0"/>
              <a:t>          městské státy = </a:t>
            </a:r>
            <a:r>
              <a:rPr lang="cs-CZ" sz="3200" b="1" dirty="0" smtClean="0"/>
              <a:t>POLIS </a:t>
            </a:r>
          </a:p>
        </p:txBody>
      </p:sp>
      <p:sp>
        <p:nvSpPr>
          <p:cNvPr id="5" name="Šipka doprava 4"/>
          <p:cNvSpPr/>
          <p:nvPr/>
        </p:nvSpPr>
        <p:spPr>
          <a:xfrm>
            <a:off x="964998" y="4869160"/>
            <a:ext cx="576064" cy="2423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5562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88024" y="81602"/>
            <a:ext cx="3622692" cy="6217178"/>
          </a:xfrm>
        </p:spPr>
        <p:txBody>
          <a:bodyPr/>
          <a:lstStyle/>
          <a:p>
            <a:r>
              <a:rPr lang="cs-CZ" dirty="0" smtClean="0"/>
              <a:t>Dřívější řecká krajina je bohatá na lesy (sosny, buky, kaštany). </a:t>
            </a:r>
            <a:endParaRPr lang="cs-CZ" dirty="0"/>
          </a:p>
          <a:p>
            <a:r>
              <a:rPr lang="cs-CZ" dirty="0" smtClean="0"/>
              <a:t>Dále zde rostou cypřiše, vavříny a oleandry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140968"/>
            <a:ext cx="2446668" cy="34742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221089"/>
            <a:ext cx="3188115" cy="23910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1" y="4221089"/>
            <a:ext cx="3164183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198" y="233258"/>
            <a:ext cx="3923746" cy="26196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7604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188641"/>
            <a:ext cx="8229600" cy="1152128"/>
          </a:xfrm>
        </p:spPr>
        <p:txBody>
          <a:bodyPr/>
          <a:lstStyle/>
          <a:p>
            <a:r>
              <a:rPr lang="cs-CZ" dirty="0" smtClean="0"/>
              <a:t>Na svazích hor zakládali Řekové vinohrady a olivové sady.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4" y="1268760"/>
            <a:ext cx="3072341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896924"/>
            <a:ext cx="3568123" cy="26760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05247" y="3924345"/>
            <a:ext cx="65145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Olivovník – plody se sklízejí na podzim</a:t>
            </a:r>
            <a:endParaRPr lang="cs-CZ" sz="3200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380" y="4509120"/>
            <a:ext cx="3922824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3356992"/>
            <a:ext cx="981146" cy="3180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619814"/>
            <a:ext cx="2055404" cy="20554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94144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8640"/>
            <a:ext cx="8229600" cy="6669360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Démétér</a:t>
            </a:r>
            <a:r>
              <a:rPr lang="cs-CZ" dirty="0" smtClean="0"/>
              <a:t> – bohyně přírody a plodnosti</a:t>
            </a:r>
          </a:p>
          <a:p>
            <a:r>
              <a:rPr lang="cs-CZ" b="1" dirty="0" err="1" smtClean="0"/>
              <a:t>Koré</a:t>
            </a:r>
            <a:r>
              <a:rPr lang="cs-CZ" dirty="0" smtClean="0"/>
              <a:t> – její dcera, do které se zamiloval bůh podsvětí </a:t>
            </a:r>
            <a:r>
              <a:rPr lang="cs-CZ" dirty="0" err="1" smtClean="0"/>
              <a:t>Hádés</a:t>
            </a:r>
            <a:endParaRPr lang="cs-CZ" dirty="0" smtClean="0"/>
          </a:p>
          <a:p>
            <a:r>
              <a:rPr lang="cs-CZ" dirty="0" smtClean="0"/>
              <a:t>Ten jí unesl s sebou do podsvětí a tam dostala jméno </a:t>
            </a:r>
            <a:r>
              <a:rPr lang="cs-CZ" b="1" dirty="0" err="1" smtClean="0"/>
              <a:t>Persefoné</a:t>
            </a:r>
            <a:endParaRPr lang="cs-CZ" b="1" dirty="0"/>
          </a:p>
          <a:p>
            <a:r>
              <a:rPr lang="cs-CZ" b="1" dirty="0" smtClean="0"/>
              <a:t>Pověst: </a:t>
            </a:r>
            <a:r>
              <a:rPr lang="cs-CZ" dirty="0" err="1" smtClean="0"/>
              <a:t>Déméter</a:t>
            </a:r>
            <a:r>
              <a:rPr lang="cs-CZ" dirty="0" smtClean="0"/>
              <a:t> prosila vládce bohů Dia o její propuštění z Hádova zajetí. Zeus jí dovolil vrátit se na zem, ale s podmínkou, že vždy jednu třetinu roku bude s jeho bratrem. Po dobu, kdy žila </a:t>
            </a:r>
            <a:r>
              <a:rPr lang="cs-CZ" dirty="0" err="1" smtClean="0"/>
              <a:t>Persefoné</a:t>
            </a:r>
            <a:r>
              <a:rPr lang="cs-CZ" dirty="0" smtClean="0"/>
              <a:t> v podsvětí u Háda, byla Démétér smutná, že nic nerostlo. S návratem dcery k matce se příroda a život na zemi opět probouzely.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850809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34280" y="1021378"/>
            <a:ext cx="86409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http://upload.wikimedia.org/wikipedia/commons/a/ac/Cupressus_funebris_02.jpg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34280" y="1484784"/>
            <a:ext cx="6858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http://upload.wikimedia.org/wikipedia/commons/e/e8/Laurier.jpg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34280" y="1988840"/>
            <a:ext cx="89097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http://upload.wikimedia.org/wikipedia/commons/a/a9/Nerium_oleander_wild2.jpg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34280" y="2564904"/>
            <a:ext cx="82261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http://upload.wikimedia.org/wikipedia/commons/4/45/Pinus_uncinata.jpg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34280" y="3105835"/>
            <a:ext cx="82261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http://upload.wikimedia.org/wikipedia/commons/9/9e/Alsace_Vineyard.jpg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34280" y="3475167"/>
            <a:ext cx="76500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http://upload.wikimedia.org/wikipedia/commons/0/01/Marinated_olives.jpg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34280" y="4005064"/>
            <a:ext cx="83701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http://upload.wikimedia.org/wikipedia/commons/e/e9/Italian_olive_oil_2007.jpg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34280" y="4390667"/>
            <a:ext cx="82261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http://upload.wikimedia.org/wikipedia/commons/e/e2/Owoce_Oliwka.jpg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4280" y="436603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ZDROJE:</a:t>
            </a:r>
            <a:endParaRPr lang="cs-CZ" sz="3200" b="1" dirty="0"/>
          </a:p>
        </p:txBody>
      </p:sp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8299412"/>
              </p:ext>
            </p:extLst>
          </p:nvPr>
        </p:nvGraphicFramePr>
        <p:xfrm>
          <a:off x="304564" y="4759999"/>
          <a:ext cx="8229600" cy="1478280"/>
        </p:xfrm>
        <a:graphic>
          <a:graphicData uri="http://schemas.openxmlformats.org/drawingml/2006/table">
            <a:tbl>
              <a:tblPr/>
              <a:tblGrid>
                <a:gridCol w="8229600"/>
              </a:tblGrid>
              <a:tr h="0">
                <a:tc>
                  <a:txBody>
                    <a:bodyPr/>
                    <a:lstStyle/>
                    <a:p>
                      <a:endParaRPr lang="cs-CZ" b="1" dirty="0">
                        <a:effectLst/>
                      </a:endParaRPr>
                    </a:p>
                    <a:p>
                      <a:r>
                        <a:rPr lang="cs-CZ" dirty="0">
                          <a:effectLst/>
                        </a:rPr>
                        <a:t>Kniha</a:t>
                      </a:r>
                    </a:p>
                    <a:p>
                      <a:r>
                        <a:rPr lang="cs-CZ" dirty="0">
                          <a:effectLst/>
                        </a:rPr>
                        <a:t>LINHART, Jiří. </a:t>
                      </a:r>
                      <a:r>
                        <a:rPr lang="cs-CZ" i="1" dirty="0">
                          <a:effectLst/>
                        </a:rPr>
                        <a:t>Dějepis 6 pro základní školy a víceletá gymnázia</a:t>
                      </a:r>
                      <a:r>
                        <a:rPr lang="cs-CZ" dirty="0">
                          <a:effectLst/>
                        </a:rPr>
                        <a:t>: </a:t>
                      </a:r>
                      <a:r>
                        <a:rPr lang="cs-CZ" i="1" dirty="0">
                          <a:effectLst/>
                        </a:rPr>
                        <a:t>učebnice</a:t>
                      </a:r>
                      <a:r>
                        <a:rPr lang="cs-CZ" dirty="0">
                          <a:effectLst/>
                        </a:rPr>
                        <a:t>. 1. vyd. Plzeň. ISBN 978-807-2382-088. </a:t>
                      </a:r>
                    </a:p>
                  </a:txBody>
                  <a:tcPr marL="190500" marR="95250" marT="190500" marB="1905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9800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264</Words>
  <Application>Microsoft Office PowerPoint</Application>
  <PresentationFormat>Předvádění na obrazovce (4:3)</PresentationFormat>
  <Paragraphs>36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 Téma: STAROVEKÉ ŘECKO 1</vt:lpstr>
      <vt:lpstr>HELADA A HELÉNOVÉ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Barbora Volmanová</dc:creator>
  <cp:lastModifiedBy>Barbora Volmanová</cp:lastModifiedBy>
  <cp:revision>16</cp:revision>
  <dcterms:created xsi:type="dcterms:W3CDTF">2012-03-14T13:14:44Z</dcterms:created>
  <dcterms:modified xsi:type="dcterms:W3CDTF">2012-04-03T12:47:50Z</dcterms:modified>
</cp:coreProperties>
</file>