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6" r:id="rId10"/>
    <p:sldId id="267" r:id="rId11"/>
    <p:sldId id="269" r:id="rId12"/>
    <p:sldId id="268" r:id="rId13"/>
    <p:sldId id="270" r:id="rId14"/>
    <p:sldId id="258" r:id="rId15"/>
    <p:sldId id="265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6B9A91-3A20-4671-A396-FD49A39BA542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C7512C-EAE4-4FF1-91AA-B60739D652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25381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6B9A91-3A20-4671-A396-FD49A39BA542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C7512C-EAE4-4FF1-91AA-B60739D652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01570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6B9A91-3A20-4671-A396-FD49A39BA542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C7512C-EAE4-4FF1-91AA-B60739D652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39443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6B9A91-3A20-4671-A396-FD49A39BA542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C7512C-EAE4-4FF1-91AA-B60739D652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28205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6B9A91-3A20-4671-A396-FD49A39BA542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C7512C-EAE4-4FF1-91AA-B60739D652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92518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6B9A91-3A20-4671-A396-FD49A39BA542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C7512C-EAE4-4FF1-91AA-B60739D652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47242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6B9A91-3A20-4671-A396-FD49A39BA542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C7512C-EAE4-4FF1-91AA-B60739D652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17772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6B9A91-3A20-4671-A396-FD49A39BA542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C7512C-EAE4-4FF1-91AA-B60739D652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38998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6B9A91-3A20-4671-A396-FD49A39BA542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C7512C-EAE4-4FF1-91AA-B60739D652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13815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6B9A91-3A20-4671-A396-FD49A39BA542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C7512C-EAE4-4FF1-91AA-B60739D652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28620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6B9A91-3A20-4671-A396-FD49A39BA542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C7512C-EAE4-4FF1-91AA-B60739D652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72623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6B9A91-3A20-4671-A396-FD49A39BA542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C7512C-EAE4-4FF1-91AA-B60739D652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83059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2132856"/>
            <a:ext cx="8892480" cy="1470025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 Téma: </a:t>
            </a:r>
            <a:r>
              <a:rPr lang="cs-CZ" sz="6700" b="1" dirty="0" smtClean="0"/>
              <a:t>STAROVEKÉ ŘECKO 2</a:t>
            </a:r>
            <a:endParaRPr lang="cs-CZ" sz="67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3284984"/>
            <a:ext cx="8280920" cy="3573016"/>
          </a:xfrm>
        </p:spPr>
        <p:txBody>
          <a:bodyPr>
            <a:normAutofit fontScale="92500" lnSpcReduction="10000"/>
          </a:bodyPr>
          <a:lstStyle/>
          <a:p>
            <a:pPr algn="l"/>
            <a:r>
              <a:rPr lang="cs-CZ" dirty="0" smtClean="0">
                <a:solidFill>
                  <a:schemeClr val="tx1"/>
                </a:solidFill>
              </a:rPr>
              <a:t>Předmět: Dějepis </a:t>
            </a: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Ročník: 6</a:t>
            </a: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Klíčová slova: KRÉTA/MYKÉNY</a:t>
            </a: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Škola: ZŠ Náklo</a:t>
            </a: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Autor: Mgr. Barbora </a:t>
            </a:r>
            <a:r>
              <a:rPr lang="cs-CZ" dirty="0" err="1" smtClean="0">
                <a:solidFill>
                  <a:schemeClr val="tx1"/>
                </a:solidFill>
              </a:rPr>
              <a:t>Volmanová</a:t>
            </a:r>
            <a:endParaRPr lang="cs-CZ" dirty="0" smtClean="0">
              <a:solidFill>
                <a:schemeClr val="tx1"/>
              </a:solidFill>
            </a:endParaRP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Datum: </a:t>
            </a:r>
            <a:r>
              <a:rPr lang="cs-CZ" dirty="0" smtClean="0">
                <a:solidFill>
                  <a:schemeClr val="tx1"/>
                </a:solidFill>
              </a:rPr>
              <a:t>3/2012</a:t>
            </a:r>
          </a:p>
          <a:p>
            <a:pPr algn="l"/>
            <a:r>
              <a:rPr lang="cs-CZ">
                <a:solidFill>
                  <a:schemeClr val="tx1"/>
                </a:solidFill>
              </a:rPr>
              <a:t>Anotace: Výkladová podpora</a:t>
            </a:r>
          </a:p>
          <a:p>
            <a:pPr algn="l"/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463" y="144463"/>
            <a:ext cx="8820025" cy="22793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60725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592796"/>
            <a:ext cx="6352987" cy="5256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8955" y="116632"/>
            <a:ext cx="5148064" cy="24426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0" name="Přímá spojnice se šipkou 9"/>
          <p:cNvCxnSpPr/>
          <p:nvPr/>
        </p:nvCxnSpPr>
        <p:spPr>
          <a:xfrm flipV="1">
            <a:off x="3491880" y="2132856"/>
            <a:ext cx="2160240" cy="4176464"/>
          </a:xfrm>
          <a:prstGeom prst="straightConnector1">
            <a:avLst/>
          </a:prstGeom>
          <a:ln w="762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535960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41082" y="692696"/>
            <a:ext cx="8229600" cy="4525963"/>
          </a:xfrm>
        </p:spPr>
        <p:txBody>
          <a:bodyPr/>
          <a:lstStyle/>
          <a:p>
            <a:r>
              <a:rPr lang="cs-CZ" dirty="0" smtClean="0"/>
              <a:t>Obyvatelé Kréty pocházejí nejspíš z Malé Asie</a:t>
            </a:r>
          </a:p>
          <a:p>
            <a:r>
              <a:rPr lang="cs-CZ" dirty="0" smtClean="0"/>
              <a:t>Zabývají se zemědělstvím, chovem dobyt a rybolovem</a:t>
            </a:r>
          </a:p>
          <a:p>
            <a:r>
              <a:rPr lang="cs-CZ" dirty="0" smtClean="0"/>
              <a:t>Vyrábí keramiku s pestrou výzdobou geometrickými ornamenty 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789040"/>
            <a:ext cx="3168352" cy="27392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667820"/>
            <a:ext cx="3026720" cy="28575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35189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620688"/>
            <a:ext cx="8229600" cy="6048672"/>
          </a:xfrm>
        </p:spPr>
        <p:txBody>
          <a:bodyPr>
            <a:normAutofit/>
          </a:bodyPr>
          <a:lstStyle/>
          <a:p>
            <a:r>
              <a:rPr lang="cs-CZ" dirty="0" smtClean="0"/>
              <a:t>Staví domy a </a:t>
            </a:r>
            <a:r>
              <a:rPr lang="cs-CZ" b="1" dirty="0" smtClean="0"/>
              <a:t>rozsáhlé paláce</a:t>
            </a:r>
          </a:p>
          <a:p>
            <a:r>
              <a:rPr lang="cs-CZ" dirty="0" smtClean="0"/>
              <a:t>Uctívají bohyni matku, vládkyni lidí, zvířat a rostlin</a:t>
            </a:r>
          </a:p>
          <a:p>
            <a:r>
              <a:rPr lang="cs-CZ" dirty="0" smtClean="0"/>
              <a:t>Její manžel je zobrazován v podobě </a:t>
            </a:r>
            <a:r>
              <a:rPr lang="cs-CZ" b="1" dirty="0" smtClean="0"/>
              <a:t>býka</a:t>
            </a:r>
          </a:p>
          <a:p>
            <a:pPr marL="0" indent="0">
              <a:buNone/>
            </a:pPr>
            <a:endParaRPr lang="cs-CZ" b="1" dirty="0" smtClean="0"/>
          </a:p>
          <a:p>
            <a:r>
              <a:rPr lang="cs-CZ" b="1" dirty="0" smtClean="0"/>
              <a:t>KNÓSSKÝ PALÁC – </a:t>
            </a:r>
            <a:r>
              <a:rPr lang="cs-CZ" dirty="0" smtClean="0"/>
              <a:t>největší památka</a:t>
            </a:r>
          </a:p>
          <a:p>
            <a:r>
              <a:rPr lang="cs-CZ" dirty="0" smtClean="0"/>
              <a:t>Zabíral plochu přibližně 2 ha</a:t>
            </a:r>
          </a:p>
          <a:p>
            <a:r>
              <a:rPr lang="cs-CZ" dirty="0" smtClean="0"/>
              <a:t>Měl asi 200 místností, vodovod, kanalizaci a v podzemí 18 skladových hal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64681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196752"/>
            <a:ext cx="7552199" cy="49685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56257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548679"/>
            <a:ext cx="4189814" cy="27932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1030" y="548680"/>
            <a:ext cx="4181450" cy="27932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444332"/>
            <a:ext cx="4276028" cy="32070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8238" y="3431904"/>
            <a:ext cx="4286250" cy="3219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208596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88640"/>
            <a:ext cx="8568952" cy="6669360"/>
          </a:xfrm>
        </p:spPr>
        <p:txBody>
          <a:bodyPr>
            <a:normAutofit/>
          </a:bodyPr>
          <a:lstStyle/>
          <a:p>
            <a:r>
              <a:rPr lang="cs-CZ" b="1" dirty="0" smtClean="0"/>
              <a:t>Théseus</a:t>
            </a:r>
            <a:r>
              <a:rPr lang="cs-CZ" dirty="0" smtClean="0"/>
              <a:t>, syn athénského krále </a:t>
            </a:r>
            <a:r>
              <a:rPr lang="cs-CZ" b="1" dirty="0" err="1" smtClean="0"/>
              <a:t>Aigea</a:t>
            </a:r>
            <a:r>
              <a:rPr lang="cs-CZ" dirty="0" smtClean="0"/>
              <a:t>, se zúčastnil výpravy na Krétu. Plul společně se 7 mladíky a 7 dívkami určenými jako povinná daň králi </a:t>
            </a:r>
            <a:r>
              <a:rPr lang="cs-CZ" b="1" dirty="0" err="1" smtClean="0"/>
              <a:t>Mínóovi</a:t>
            </a:r>
            <a:r>
              <a:rPr lang="cs-CZ" dirty="0" smtClean="0"/>
              <a:t>. Myli být předhozeni </a:t>
            </a:r>
            <a:r>
              <a:rPr lang="cs-CZ" b="1" dirty="0" err="1" smtClean="0"/>
              <a:t>Mínótaurovi</a:t>
            </a:r>
            <a:r>
              <a:rPr lang="cs-CZ" dirty="0" smtClean="0"/>
              <a:t>. Podle pověsti to byl </a:t>
            </a:r>
            <a:r>
              <a:rPr lang="cs-CZ" i="1" dirty="0" smtClean="0"/>
              <a:t>kříženec býka a člověka, žijící v podzemí paláce</a:t>
            </a:r>
            <a:r>
              <a:rPr lang="cs-CZ" dirty="0" smtClean="0"/>
              <a:t>. Théseus </a:t>
            </a:r>
            <a:r>
              <a:rPr lang="cs-CZ" dirty="0" err="1" smtClean="0"/>
              <a:t>Mínótaura</a:t>
            </a:r>
            <a:r>
              <a:rPr lang="cs-CZ" dirty="0" smtClean="0"/>
              <a:t> zabil. Ze spletitého sklepení se po vítězném boji dostal díky klubíčku nití, které mu z lásky věnovala dcera krále </a:t>
            </a:r>
            <a:r>
              <a:rPr lang="cs-CZ" dirty="0" err="1" smtClean="0"/>
              <a:t>Mínóa</a:t>
            </a:r>
            <a:r>
              <a:rPr lang="cs-CZ" dirty="0" smtClean="0"/>
              <a:t>, krásná </a:t>
            </a:r>
            <a:r>
              <a:rPr lang="cs-CZ" b="1" dirty="0" err="1" smtClean="0"/>
              <a:t>Ariadné</a:t>
            </a:r>
            <a:r>
              <a:rPr lang="cs-CZ" dirty="0" smtClean="0"/>
              <a:t>. </a:t>
            </a:r>
            <a:r>
              <a:rPr lang="cs-CZ" dirty="0" err="1" smtClean="0"/>
              <a:t>Aigeus</a:t>
            </a:r>
            <a:r>
              <a:rPr lang="cs-CZ" dirty="0" smtClean="0"/>
              <a:t> čekal na návrat svého syna. Když uviděl na vracejících se lodích černé plachty, vrhl se do moře a zahynul. Někdo zapomněl zaměnit černé plachty za bílé, dohodnuté znamení </a:t>
            </a:r>
            <a:r>
              <a:rPr lang="cs-CZ" dirty="0" err="1" smtClean="0"/>
              <a:t>Théseova</a:t>
            </a:r>
            <a:r>
              <a:rPr lang="cs-CZ" dirty="0" smtClean="0"/>
              <a:t> vítězství.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465013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60648"/>
            <a:ext cx="3312368" cy="33123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260648"/>
            <a:ext cx="4273733" cy="64533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728" y="3672933"/>
            <a:ext cx="3180184" cy="30410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2841429"/>
            <a:ext cx="1954840" cy="3888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252484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 smtClean="0"/>
              <a:t>Oslabení Kréty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363272" cy="4997152"/>
          </a:xfrm>
        </p:spPr>
        <p:txBody>
          <a:bodyPr/>
          <a:lstStyle/>
          <a:p>
            <a:r>
              <a:rPr lang="cs-CZ" dirty="0" smtClean="0"/>
              <a:t>Zemětřesení a ničivé vlny po </a:t>
            </a:r>
            <a:r>
              <a:rPr lang="cs-CZ" b="1" dirty="0" smtClean="0"/>
              <a:t>výbuchu sopky </a:t>
            </a:r>
            <a:r>
              <a:rPr lang="cs-CZ" dirty="0" smtClean="0"/>
              <a:t>na ostrově </a:t>
            </a:r>
            <a:r>
              <a:rPr lang="cs-CZ" dirty="0" err="1" smtClean="0"/>
              <a:t>Théra</a:t>
            </a:r>
            <a:r>
              <a:rPr lang="cs-CZ" dirty="0" smtClean="0"/>
              <a:t> (Santorin) zničily paláce na Krétě.</a:t>
            </a:r>
          </a:p>
          <a:p>
            <a:r>
              <a:rPr lang="cs-CZ" dirty="0" smtClean="0"/>
              <a:t> </a:t>
            </a:r>
            <a:r>
              <a:rPr lang="cs-CZ" b="1" dirty="0" err="1" smtClean="0"/>
              <a:t>Achájské</a:t>
            </a:r>
            <a:r>
              <a:rPr lang="cs-CZ" b="1" dirty="0" smtClean="0"/>
              <a:t> kmeny</a:t>
            </a:r>
            <a:r>
              <a:rPr lang="cs-CZ" dirty="0" smtClean="0"/>
              <a:t> z pevninského Řecka využily situace a zmocnily se oslabené Kréty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Novým významným střediskem se staly pevninské </a:t>
            </a:r>
            <a:r>
              <a:rPr lang="cs-CZ" b="1" dirty="0" smtClean="0"/>
              <a:t>MYKÉNY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748820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MYKÉNY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Také stavěly paláce, ve srovnání s krétskými byly malé, ale lépe chráněné</a:t>
            </a:r>
          </a:p>
          <a:p>
            <a:endParaRPr lang="cs-CZ" dirty="0" smtClean="0"/>
          </a:p>
          <a:p>
            <a:r>
              <a:rPr lang="cs-CZ" b="1" dirty="0" smtClean="0"/>
              <a:t>Hradba</a:t>
            </a:r>
            <a:r>
              <a:rPr lang="cs-CZ" dirty="0" smtClean="0"/>
              <a:t> = jediné, co ze zřícenin zbývá – je to dílo </a:t>
            </a:r>
            <a:r>
              <a:rPr lang="cs-CZ" dirty="0" err="1" smtClean="0"/>
              <a:t>Kyklópů</a:t>
            </a:r>
            <a:endParaRPr lang="cs-CZ" dirty="0" smtClean="0"/>
          </a:p>
          <a:p>
            <a:r>
              <a:rPr lang="cs-CZ" dirty="0" smtClean="0"/>
              <a:t>Je vybudované z nepřitesaných obrovských balvanů = </a:t>
            </a:r>
            <a:r>
              <a:rPr lang="cs-CZ" b="1" u="sng" dirty="0" smtClean="0"/>
              <a:t>kyklopské zdivo</a:t>
            </a:r>
            <a:endParaRPr lang="cs-CZ" b="1" u="sng" dirty="0"/>
          </a:p>
        </p:txBody>
      </p:sp>
    </p:spTree>
    <p:extLst>
      <p:ext uri="{BB962C8B-B14F-4D97-AF65-F5344CB8AC3E}">
        <p14:creationId xmlns:p14="http://schemas.microsoft.com/office/powerpoint/2010/main" val="18704496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32656"/>
            <a:ext cx="7648327" cy="62949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vál 3"/>
          <p:cNvSpPr/>
          <p:nvPr/>
        </p:nvSpPr>
        <p:spPr>
          <a:xfrm>
            <a:off x="3131840" y="4005064"/>
            <a:ext cx="144016" cy="144016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275856" y="3933056"/>
            <a:ext cx="9436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Mykény</a:t>
            </a:r>
            <a:endParaRPr lang="cs-CZ" b="1" dirty="0"/>
          </a:p>
        </p:txBody>
      </p:sp>
      <p:sp>
        <p:nvSpPr>
          <p:cNvPr id="7" name="Ovál 6"/>
          <p:cNvSpPr/>
          <p:nvPr/>
        </p:nvSpPr>
        <p:spPr>
          <a:xfrm>
            <a:off x="4788024" y="6021288"/>
            <a:ext cx="144016" cy="144016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4932040" y="5949280"/>
            <a:ext cx="6935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Kréta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61887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318" r="25303"/>
          <a:stretch/>
        </p:blipFill>
        <p:spPr bwMode="auto">
          <a:xfrm>
            <a:off x="179512" y="210134"/>
            <a:ext cx="4320480" cy="64319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14117" y="349205"/>
            <a:ext cx="247843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Lví brána</a:t>
            </a:r>
            <a:endParaRPr lang="cs-CZ" sz="4800" b="1" dirty="0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1530" y="235852"/>
            <a:ext cx="2930121" cy="64062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270513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548680"/>
            <a:ext cx="4464496" cy="45104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80120" y="5445224"/>
            <a:ext cx="4513159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b="1" dirty="0" smtClean="0"/>
              <a:t>Zlatá maska z hrobu krále</a:t>
            </a:r>
          </a:p>
          <a:p>
            <a:pPr algn="ctr"/>
            <a:r>
              <a:rPr lang="cs-CZ" sz="3200" b="1" dirty="0" err="1" smtClean="0"/>
              <a:t>Agamemnona</a:t>
            </a:r>
            <a:endParaRPr lang="cs-CZ" sz="3200" b="1" dirty="0"/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76672"/>
            <a:ext cx="4104456" cy="54726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60672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79512" y="652046"/>
            <a:ext cx="856895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http://upload.wikimedia.org/wikipedia/commons/8/81/Crete_relief_map-cs.svg</a:t>
            </a:r>
          </a:p>
        </p:txBody>
      </p:sp>
      <p:sp>
        <p:nvSpPr>
          <p:cNvPr id="5" name="Obdélník 4"/>
          <p:cNvSpPr/>
          <p:nvPr/>
        </p:nvSpPr>
        <p:spPr>
          <a:xfrm>
            <a:off x="179512" y="1021378"/>
            <a:ext cx="871296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http://upload.wikimedia.org/wikipedia/commons/a/a2/GreeceRegionsGerman.png</a:t>
            </a:r>
          </a:p>
        </p:txBody>
      </p:sp>
      <p:sp>
        <p:nvSpPr>
          <p:cNvPr id="6" name="Obdélník 5"/>
          <p:cNvSpPr/>
          <p:nvPr/>
        </p:nvSpPr>
        <p:spPr>
          <a:xfrm>
            <a:off x="213404" y="1390710"/>
            <a:ext cx="595840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https://pf.ujep.cz/~velimskyt/pravek/03neolit/n046.JPG</a:t>
            </a:r>
          </a:p>
        </p:txBody>
      </p:sp>
      <p:sp>
        <p:nvSpPr>
          <p:cNvPr id="7" name="Obdélník 6"/>
          <p:cNvSpPr/>
          <p:nvPr/>
        </p:nvSpPr>
        <p:spPr>
          <a:xfrm>
            <a:off x="179512" y="1760042"/>
            <a:ext cx="9111124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217.115.252.254:1572/Dokumenty%20pro%20studenty/Dvo%C5%99%C3%A1k%20Martin/2.%20Starov%C4%9Bk/3.%20Kr%C3%A9ta%20a%20egejsk%C3%A1%20oblast/3.%20V%C3%A1zov%C3%A9%20mal%C3%AD%C5%99stv%C3%AD/%C5%A0irok%C3%BD%20d%C5%BEb%C3%A1n,%20st%C5%99edn%C4%9B%20min%C3%B3jsk%C3%BD,%20obdob%C3%AD%20star%C3%BDch%20pal%C3%A1c%C5%AF,%20kamarsk%C3%A1%20keramika,%201900-1700%20BC,%20Archeol.%</a:t>
            </a:r>
            <a:r>
              <a:rPr lang="cs-CZ" dirty="0" smtClean="0"/>
              <a:t>20museum%20H%C3%A9rakleion.jpg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251520" y="3514368"/>
            <a:ext cx="856895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http://www.dilos.com/dilosimages/image/crete/knossos010.jpg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13404" y="184284"/>
            <a:ext cx="15888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ZDROJE:</a:t>
            </a:r>
            <a:endParaRPr lang="cs-CZ" sz="3200" b="1" dirty="0"/>
          </a:p>
        </p:txBody>
      </p:sp>
      <p:sp>
        <p:nvSpPr>
          <p:cNvPr id="10" name="Obdélník 9"/>
          <p:cNvSpPr/>
          <p:nvPr/>
        </p:nvSpPr>
        <p:spPr>
          <a:xfrm>
            <a:off x="265553" y="3883700"/>
            <a:ext cx="823739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http://tourtoo.com/images/all/knossos-great-propylea-crete.jpg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265552" y="4255494"/>
            <a:ext cx="877094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http://upload.wikimedia.org/wikipedia/commons/thumb/6/69/Knossos_-_09.jpg/300px-Knossos_-_09.jpg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274115" y="4797152"/>
            <a:ext cx="876238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http://www.ckalex.cz/Public/Fotografie_web/Denik_delegata_alexu/crete-greece-knossos.jpg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288325" y="5443483"/>
            <a:ext cx="8748169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http://cache2.allpostersimages.com/p/LRG/21/2160/3U2CD00Z/plakaty/green-james-dolphin-fresco-knossos-crete-greece.jpg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251520" y="6089814"/>
            <a:ext cx="856895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http://upload.wikimedia.org/wikipedia/commons/3/35/Didrachm_Knossos_425-360BC_obverse_CdM_Paris.jpg</a:t>
            </a:r>
          </a:p>
        </p:txBody>
      </p:sp>
    </p:spTree>
    <p:extLst>
      <p:ext uri="{BB962C8B-B14F-4D97-AF65-F5344CB8AC3E}">
        <p14:creationId xmlns:p14="http://schemas.microsoft.com/office/powerpoint/2010/main" val="2168660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7504" y="260648"/>
            <a:ext cx="871296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http://upload.wikimedia.org/wikipedia/commons/f/f1/Minotauros_Myron_NAMA_1664_n1.jpg</a:t>
            </a:r>
          </a:p>
        </p:txBody>
      </p:sp>
      <p:sp>
        <p:nvSpPr>
          <p:cNvPr id="3" name="Obdélník 2"/>
          <p:cNvSpPr/>
          <p:nvPr/>
        </p:nvSpPr>
        <p:spPr>
          <a:xfrm>
            <a:off x="107504" y="909396"/>
            <a:ext cx="675049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http://upload.wikimedia.org/wikipedia/commons/f/f2/Wien_033.jpg</a:t>
            </a:r>
          </a:p>
        </p:txBody>
      </p:sp>
      <p:sp>
        <p:nvSpPr>
          <p:cNvPr id="4" name="Obdélník 3"/>
          <p:cNvSpPr/>
          <p:nvPr/>
        </p:nvSpPr>
        <p:spPr>
          <a:xfrm>
            <a:off x="0" y="1322708"/>
            <a:ext cx="903649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http://upload.wikimedia.org/wikipedia/commons/5/56/Theseus-SW.jpg</a:t>
            </a:r>
          </a:p>
        </p:txBody>
      </p:sp>
      <p:sp>
        <p:nvSpPr>
          <p:cNvPr id="5" name="Obdélník 4"/>
          <p:cNvSpPr/>
          <p:nvPr/>
        </p:nvSpPr>
        <p:spPr>
          <a:xfrm>
            <a:off x="107504" y="1772816"/>
            <a:ext cx="878497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http://upload.wikimedia.org/wikipedia/commons/9/9d/Mycenae_lion_gate_dsc06382.jpg</a:t>
            </a:r>
          </a:p>
        </p:txBody>
      </p:sp>
      <p:sp>
        <p:nvSpPr>
          <p:cNvPr id="6" name="Obdélník 5"/>
          <p:cNvSpPr/>
          <p:nvPr/>
        </p:nvSpPr>
        <p:spPr>
          <a:xfrm>
            <a:off x="107504" y="2321004"/>
            <a:ext cx="88569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http://de.wikipedia.org/w/index.php?title=Datei:Greece_location_map.svg&amp;filetimestamp=20101218223355</a:t>
            </a:r>
          </a:p>
        </p:txBody>
      </p:sp>
      <p:sp>
        <p:nvSpPr>
          <p:cNvPr id="7" name="Obdélník 6"/>
          <p:cNvSpPr/>
          <p:nvPr/>
        </p:nvSpPr>
        <p:spPr>
          <a:xfrm>
            <a:off x="107504" y="2967335"/>
            <a:ext cx="88569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http://upload.wikimedia.org/wikipedia/commons/4/4a/Mycenae_Museum_Anthropomorphic_Figure_17.jpg</a:t>
            </a:r>
          </a:p>
        </p:txBody>
      </p:sp>
      <p:sp>
        <p:nvSpPr>
          <p:cNvPr id="8" name="Obdélník 7"/>
          <p:cNvSpPr/>
          <p:nvPr/>
        </p:nvSpPr>
        <p:spPr>
          <a:xfrm>
            <a:off x="113864" y="3754583"/>
            <a:ext cx="8922631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http://upload.wikimedia.org/wikipedia/commons/3/34/MaskeAgamemnon.JPG</a:t>
            </a:r>
          </a:p>
        </p:txBody>
      </p:sp>
      <p:sp>
        <p:nvSpPr>
          <p:cNvPr id="9" name="Obdélník 8"/>
          <p:cNvSpPr/>
          <p:nvPr/>
        </p:nvSpPr>
        <p:spPr>
          <a:xfrm>
            <a:off x="107504" y="4126332"/>
            <a:ext cx="885698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http://upload.wikimedia.org/wikipedia/commons/a/a5/07Mykene_Palast_Nordtor02.jpg</a:t>
            </a:r>
          </a:p>
        </p:txBody>
      </p:sp>
    </p:spTree>
    <p:extLst>
      <p:ext uri="{BB962C8B-B14F-4D97-AF65-F5344CB8AC3E}">
        <p14:creationId xmlns:p14="http://schemas.microsoft.com/office/powerpoint/2010/main" val="378271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148</TotalTime>
  <Words>381</Words>
  <Application>Microsoft Office PowerPoint</Application>
  <PresentationFormat>Předvádění na obrazovce (4:3)</PresentationFormat>
  <Paragraphs>53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 Téma: STAROVEKÉ ŘECKO 2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Oslabení Kréty</vt:lpstr>
      <vt:lpstr>MYKÉNY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Barbora Volmanová</dc:creator>
  <cp:lastModifiedBy>Barbora Volmanová</cp:lastModifiedBy>
  <cp:revision>38</cp:revision>
  <dcterms:created xsi:type="dcterms:W3CDTF">2012-03-14T13:14:44Z</dcterms:created>
  <dcterms:modified xsi:type="dcterms:W3CDTF">2012-04-03T12:48:00Z</dcterms:modified>
</cp:coreProperties>
</file>