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9"/>
  </p:handoutMasterIdLst>
  <p:sldIdLst>
    <p:sldId id="256" r:id="rId2"/>
    <p:sldId id="257" r:id="rId3"/>
    <p:sldId id="262" r:id="rId4"/>
    <p:sldId id="258" r:id="rId5"/>
    <p:sldId id="259" r:id="rId6"/>
    <p:sldId id="260" r:id="rId7"/>
    <p:sldId id="261" r:id="rId8"/>
  </p:sldIdLst>
  <p:sldSz cx="9144000" cy="6858000" type="screen4x3"/>
  <p:notesSz cx="6735763" cy="9866313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04" y="-4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15373" y="0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6BEB318-CC34-4B55-9574-EA40091FAC2E}" type="datetimeFigureOut">
              <a:rPr lang="cs-CZ" smtClean="0"/>
              <a:t>3.4.2012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9371285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15373" y="9371285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BB72CF4-031B-497A-B4FF-4495012CD01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5857244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6B9A91-3A20-4671-A396-FD49A39BA542}" type="datetimeFigureOut">
              <a:rPr lang="cs-CZ" smtClean="0"/>
              <a:t>3.4.2012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C7512C-EAE4-4FF1-91AA-B60739D652D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225381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6B9A91-3A20-4671-A396-FD49A39BA542}" type="datetimeFigureOut">
              <a:rPr lang="cs-CZ" smtClean="0"/>
              <a:t>3.4.2012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C7512C-EAE4-4FF1-91AA-B60739D652D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601570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6B9A91-3A20-4671-A396-FD49A39BA542}" type="datetimeFigureOut">
              <a:rPr lang="cs-CZ" smtClean="0"/>
              <a:t>3.4.2012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C7512C-EAE4-4FF1-91AA-B60739D652D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539443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6B9A91-3A20-4671-A396-FD49A39BA542}" type="datetimeFigureOut">
              <a:rPr lang="cs-CZ" smtClean="0"/>
              <a:t>3.4.2012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C7512C-EAE4-4FF1-91AA-B60739D652D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028205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6B9A91-3A20-4671-A396-FD49A39BA542}" type="datetimeFigureOut">
              <a:rPr lang="cs-CZ" smtClean="0"/>
              <a:t>3.4.2012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C7512C-EAE4-4FF1-91AA-B60739D652D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892518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6B9A91-3A20-4671-A396-FD49A39BA542}" type="datetimeFigureOut">
              <a:rPr lang="cs-CZ" smtClean="0"/>
              <a:t>3.4.2012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C7512C-EAE4-4FF1-91AA-B60739D652D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047242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6B9A91-3A20-4671-A396-FD49A39BA542}" type="datetimeFigureOut">
              <a:rPr lang="cs-CZ" smtClean="0"/>
              <a:t>3.4.2012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C7512C-EAE4-4FF1-91AA-B60739D652D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417772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6B9A91-3A20-4671-A396-FD49A39BA542}" type="datetimeFigureOut">
              <a:rPr lang="cs-CZ" smtClean="0"/>
              <a:t>3.4.2012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C7512C-EAE4-4FF1-91AA-B60739D652D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038998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6B9A91-3A20-4671-A396-FD49A39BA542}" type="datetimeFigureOut">
              <a:rPr lang="cs-CZ" smtClean="0"/>
              <a:t>3.4.2012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C7512C-EAE4-4FF1-91AA-B60739D652D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513815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6B9A91-3A20-4671-A396-FD49A39BA542}" type="datetimeFigureOut">
              <a:rPr lang="cs-CZ" smtClean="0"/>
              <a:t>3.4.2012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C7512C-EAE4-4FF1-91AA-B60739D652D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328620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6B9A91-3A20-4671-A396-FD49A39BA542}" type="datetimeFigureOut">
              <a:rPr lang="cs-CZ" smtClean="0"/>
              <a:t>3.4.2012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C7512C-EAE4-4FF1-91AA-B60739D652D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972623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6B9A91-3A20-4671-A396-FD49A39BA542}" type="datetimeFigureOut">
              <a:rPr lang="cs-CZ" smtClean="0"/>
              <a:t>3.4.2012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C7512C-EAE4-4FF1-91AA-B60739D652D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283059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://cs.wikipedia.org/wiki/%C5%98eck%C3%A1_kolonizace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upload.wikimedia.org/wikipedia/commons/7/7e/Roman_Statue_of_Apollo.jpg" TargetMode="External"/><Relationship Id="rId2" Type="http://schemas.openxmlformats.org/officeDocument/2006/relationships/hyperlink" Target="http://s1.hubimg.com/u/755943_f520.jpg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upload.wikimedia.org/wikipedia/commons/5/55/Greece_Delphi_Tholos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51520" y="2132856"/>
            <a:ext cx="8892480" cy="1470025"/>
          </a:xfrm>
        </p:spPr>
        <p:txBody>
          <a:bodyPr>
            <a:normAutofit fontScale="90000"/>
          </a:bodyPr>
          <a:lstStyle/>
          <a:p>
            <a:pPr algn="l"/>
            <a:r>
              <a:rPr lang="cs-CZ" dirty="0" smtClean="0"/>
              <a:t> Téma: </a:t>
            </a:r>
            <a:r>
              <a:rPr lang="cs-CZ" sz="6700" b="1" dirty="0" smtClean="0"/>
              <a:t>STAROVEKÉ ŘECKO 3</a:t>
            </a:r>
            <a:endParaRPr lang="cs-CZ" sz="6700" b="1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467544" y="3284984"/>
            <a:ext cx="8280920" cy="3573016"/>
          </a:xfrm>
        </p:spPr>
        <p:txBody>
          <a:bodyPr>
            <a:normAutofit fontScale="92500" lnSpcReduction="10000"/>
          </a:bodyPr>
          <a:lstStyle/>
          <a:p>
            <a:pPr algn="l"/>
            <a:r>
              <a:rPr lang="cs-CZ" dirty="0" smtClean="0">
                <a:solidFill>
                  <a:schemeClr val="tx1"/>
                </a:solidFill>
              </a:rPr>
              <a:t>Předmět: Dějepis </a:t>
            </a:r>
          </a:p>
          <a:p>
            <a:pPr algn="l"/>
            <a:r>
              <a:rPr lang="cs-CZ" dirty="0" smtClean="0">
                <a:solidFill>
                  <a:schemeClr val="tx1"/>
                </a:solidFill>
              </a:rPr>
              <a:t>Ročník: 6</a:t>
            </a:r>
          </a:p>
          <a:p>
            <a:pPr algn="l"/>
            <a:r>
              <a:rPr lang="cs-CZ" dirty="0" smtClean="0">
                <a:solidFill>
                  <a:schemeClr val="tx1"/>
                </a:solidFill>
              </a:rPr>
              <a:t>Klíčová slova: Archaické období</a:t>
            </a:r>
          </a:p>
          <a:p>
            <a:pPr algn="l"/>
            <a:r>
              <a:rPr lang="cs-CZ" dirty="0" smtClean="0">
                <a:solidFill>
                  <a:schemeClr val="tx1"/>
                </a:solidFill>
              </a:rPr>
              <a:t>Škola: ZŠ Náklo</a:t>
            </a:r>
          </a:p>
          <a:p>
            <a:pPr algn="l"/>
            <a:r>
              <a:rPr lang="cs-CZ" dirty="0" smtClean="0">
                <a:solidFill>
                  <a:schemeClr val="tx1"/>
                </a:solidFill>
              </a:rPr>
              <a:t>Autor: Mgr. Barbora </a:t>
            </a:r>
            <a:r>
              <a:rPr lang="cs-CZ" dirty="0" err="1" smtClean="0">
                <a:solidFill>
                  <a:schemeClr val="tx1"/>
                </a:solidFill>
              </a:rPr>
              <a:t>Volmanová</a:t>
            </a:r>
            <a:endParaRPr lang="cs-CZ" dirty="0" smtClean="0">
              <a:solidFill>
                <a:schemeClr val="tx1"/>
              </a:solidFill>
            </a:endParaRPr>
          </a:p>
          <a:p>
            <a:pPr algn="l"/>
            <a:r>
              <a:rPr lang="cs-CZ" dirty="0" smtClean="0">
                <a:solidFill>
                  <a:schemeClr val="tx1"/>
                </a:solidFill>
              </a:rPr>
              <a:t>Datum: </a:t>
            </a:r>
            <a:r>
              <a:rPr lang="cs-CZ" dirty="0" smtClean="0">
                <a:solidFill>
                  <a:schemeClr val="tx1"/>
                </a:solidFill>
              </a:rPr>
              <a:t>3/2012</a:t>
            </a:r>
          </a:p>
          <a:p>
            <a:pPr algn="l"/>
            <a:r>
              <a:rPr lang="cs-CZ">
                <a:solidFill>
                  <a:schemeClr val="tx1"/>
                </a:solidFill>
              </a:rPr>
              <a:t>Anotace: Výkladová podpora</a:t>
            </a:r>
          </a:p>
          <a:p>
            <a:pPr algn="l"/>
            <a:endParaRPr lang="cs-CZ" dirty="0">
              <a:solidFill>
                <a:schemeClr val="tx1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463" y="144463"/>
            <a:ext cx="8820025" cy="22793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607259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476672"/>
            <a:ext cx="8229600" cy="4525963"/>
          </a:xfrm>
        </p:spPr>
        <p:txBody>
          <a:bodyPr/>
          <a:lstStyle/>
          <a:p>
            <a:r>
              <a:rPr lang="cs-CZ" dirty="0" smtClean="0"/>
              <a:t>POLIS = městské státy</a:t>
            </a:r>
          </a:p>
          <a:p>
            <a:pPr>
              <a:buFontTx/>
              <a:buChar char="-"/>
            </a:pPr>
            <a:r>
              <a:rPr lang="cs-CZ" dirty="0"/>
              <a:t>m</a:t>
            </a:r>
            <a:r>
              <a:rPr lang="cs-CZ" dirty="0" smtClean="0"/>
              <a:t>alá území s úrodnou půdou </a:t>
            </a:r>
          </a:p>
          <a:p>
            <a:pPr>
              <a:buFontTx/>
              <a:buChar char="-"/>
            </a:pPr>
            <a:r>
              <a:rPr lang="cs-CZ" dirty="0"/>
              <a:t>o</a:t>
            </a:r>
            <a:r>
              <a:rPr lang="cs-CZ" dirty="0" smtClean="0"/>
              <a:t>byvatelstvo tvoří především zemědělci</a:t>
            </a:r>
          </a:p>
          <a:p>
            <a:pPr>
              <a:buFontTx/>
              <a:buChar char="-"/>
            </a:pPr>
            <a:r>
              <a:rPr lang="cs-CZ" dirty="0" smtClean="0"/>
              <a:t>dále řemeslníci a obchodníci</a:t>
            </a:r>
          </a:p>
          <a:p>
            <a:pPr>
              <a:buFontTx/>
              <a:buChar char="-"/>
            </a:pPr>
            <a:r>
              <a:rPr lang="cs-CZ" dirty="0" smtClean="0"/>
              <a:t>řídícím centrem polis je město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766842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88640"/>
            <a:ext cx="8856984" cy="66597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933201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Velká řecká kolonizace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340768"/>
            <a:ext cx="8229600" cy="5184576"/>
          </a:xfrm>
        </p:spPr>
        <p:txBody>
          <a:bodyPr>
            <a:normAutofit fontScale="92500" lnSpcReduction="10000"/>
          </a:bodyPr>
          <a:lstStyle/>
          <a:p>
            <a:r>
              <a:rPr lang="cs-CZ" dirty="0" smtClean="0"/>
              <a:t>některé městské státy dokázaly získat vynikající možnosti k prodeji svých výrobků i v jiných oblastech</a:t>
            </a:r>
          </a:p>
          <a:p>
            <a:r>
              <a:rPr lang="cs-CZ" dirty="0" smtClean="0"/>
              <a:t>zakládají KOLONIE</a:t>
            </a:r>
          </a:p>
          <a:p>
            <a:r>
              <a:rPr lang="cs-CZ" dirty="0" smtClean="0"/>
              <a:t>část obyvatel se přesouvá z metropolí do kolonií         zmírňuje se napětí</a:t>
            </a:r>
          </a:p>
          <a:p>
            <a:r>
              <a:rPr lang="cs-CZ" dirty="0" smtClean="0"/>
              <a:t>získává se nová zemědělská půda</a:t>
            </a:r>
          </a:p>
          <a:p>
            <a:r>
              <a:rPr lang="cs-CZ" dirty="0" smtClean="0"/>
              <a:t>dochází k prolínání životních zkušeností, náboženství a tradic</a:t>
            </a:r>
          </a:p>
          <a:p>
            <a:r>
              <a:rPr lang="cs-CZ" dirty="0">
                <a:hlinkClick r:id="rId2"/>
              </a:rPr>
              <a:t>http://cs.wikipedia.org/wiki/%C5%98eck%C3%A1_kolonizace</a:t>
            </a:r>
            <a:endParaRPr lang="cs-CZ" dirty="0"/>
          </a:p>
          <a:p>
            <a:endParaRPr lang="cs-CZ" dirty="0"/>
          </a:p>
        </p:txBody>
      </p:sp>
      <p:cxnSp>
        <p:nvCxnSpPr>
          <p:cNvPr id="5" name="Přímá spojnice se šipkou 4"/>
          <p:cNvCxnSpPr/>
          <p:nvPr/>
        </p:nvCxnSpPr>
        <p:spPr>
          <a:xfrm>
            <a:off x="463944" y="3795789"/>
            <a:ext cx="360040" cy="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455366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/>
              <a:t>Věštírna boha APOLLÓNA v Delfách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268760"/>
            <a:ext cx="3384376" cy="5328592"/>
          </a:xfrm>
        </p:spPr>
        <p:txBody>
          <a:bodyPr>
            <a:normAutofit lnSpcReduction="10000"/>
          </a:bodyPr>
          <a:lstStyle/>
          <a:p>
            <a:r>
              <a:rPr lang="cs-CZ" dirty="0" smtClean="0"/>
              <a:t>Řekové se na ni obraceli před plavbami na nová území</a:t>
            </a:r>
          </a:p>
          <a:p>
            <a:r>
              <a:rPr lang="cs-CZ" dirty="0" smtClean="0"/>
              <a:t>věštba se platila bohatými dary,      tak se v Delfách nahromadily obrovské poklady drahých kovů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1340768"/>
            <a:ext cx="3404422" cy="48965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668733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b="1" dirty="0" smtClean="0"/>
              <a:t>    APOLLÓN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268760"/>
            <a:ext cx="4464496" cy="5400600"/>
          </a:xfrm>
        </p:spPr>
        <p:txBody>
          <a:bodyPr>
            <a:normAutofit fontScale="92500"/>
          </a:bodyPr>
          <a:lstStyle/>
          <a:p>
            <a:r>
              <a:rPr lang="cs-CZ" dirty="0" smtClean="0"/>
              <a:t>byl </a:t>
            </a:r>
            <a:r>
              <a:rPr lang="cs-CZ" dirty="0"/>
              <a:t>bohem slunečního světla, krásy, umění a věštby, synem Diovým</a:t>
            </a:r>
          </a:p>
          <a:p>
            <a:r>
              <a:rPr lang="cs-CZ" dirty="0" smtClean="0"/>
              <a:t>v Delfách zabil draka, který sužoval celou zemi, a sám se zmocnil věštírny. V ní na trojnožce sedávala mladá dívka </a:t>
            </a:r>
            <a:r>
              <a:rPr lang="cs-CZ" dirty="0" err="1" smtClean="0"/>
              <a:t>Pýthia</a:t>
            </a:r>
            <a:r>
              <a:rPr lang="cs-CZ" dirty="0" smtClean="0"/>
              <a:t>, která věštila budoucnost a předvídala úspěšnost výprav</a:t>
            </a:r>
            <a:endParaRPr lang="cs-CZ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836712"/>
            <a:ext cx="2917765" cy="5904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334961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>
                <a:hlinkClick r:id="rId2"/>
              </a:rPr>
              <a:t>http://</a:t>
            </a:r>
            <a:r>
              <a:rPr lang="cs-CZ" dirty="0" smtClean="0">
                <a:hlinkClick r:id="rId2"/>
              </a:rPr>
              <a:t>s1.hubimg.com/u/755943_f520.jpg</a:t>
            </a:r>
            <a:endParaRPr lang="cs-CZ" dirty="0" smtClean="0"/>
          </a:p>
          <a:p>
            <a:r>
              <a:rPr lang="cs-CZ" dirty="0">
                <a:hlinkClick r:id="rId3"/>
              </a:rPr>
              <a:t>http://</a:t>
            </a:r>
            <a:r>
              <a:rPr lang="cs-CZ" dirty="0" smtClean="0">
                <a:hlinkClick r:id="rId3"/>
              </a:rPr>
              <a:t>upload.wikimedia.org/wikipedia/commons/7/7e/Roman_Statue_of_Apollo.jpg</a:t>
            </a:r>
            <a:endParaRPr lang="cs-CZ" dirty="0" smtClean="0"/>
          </a:p>
          <a:p>
            <a:r>
              <a:rPr lang="cs-CZ" dirty="0">
                <a:hlinkClick r:id="rId4"/>
              </a:rPr>
              <a:t>http://</a:t>
            </a:r>
            <a:r>
              <a:rPr lang="cs-CZ" dirty="0" smtClean="0">
                <a:hlinkClick r:id="rId4"/>
              </a:rPr>
              <a:t>upload.wikimedia.org/wikipedia/commons/5/55/Greece_Delphi_Tholos.jpg</a:t>
            </a:r>
            <a:endParaRPr lang="cs-CZ" dirty="0" smtClean="0"/>
          </a:p>
          <a:p>
            <a:r>
              <a:rPr lang="cs-CZ" dirty="0"/>
              <a:t>LINHART, Jiří. </a:t>
            </a:r>
            <a:r>
              <a:rPr lang="cs-CZ" i="1" dirty="0"/>
              <a:t>Dějepis 6 pro základní školy a víceletá gymnázia</a:t>
            </a:r>
            <a:r>
              <a:rPr lang="cs-CZ" dirty="0"/>
              <a:t>: </a:t>
            </a:r>
            <a:r>
              <a:rPr lang="cs-CZ" i="1" dirty="0"/>
              <a:t>učebnice</a:t>
            </a:r>
            <a:r>
              <a:rPr lang="cs-CZ" dirty="0"/>
              <a:t>. 1. vyd. Plzeň: Fraus, 2007, 152 s. </a:t>
            </a:r>
            <a:r>
              <a:rPr lang="cs-CZ"/>
              <a:t>ISBN 978-807-2382-088. </a:t>
            </a:r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571963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192</TotalTime>
  <Words>225</Words>
  <Application>Microsoft Office PowerPoint</Application>
  <PresentationFormat>Předvádění na obrazovce (4:3)</PresentationFormat>
  <Paragraphs>31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systému Office</vt:lpstr>
      <vt:lpstr> Téma: STAROVEKÉ ŘECKO 3</vt:lpstr>
      <vt:lpstr>Prezentace aplikace PowerPoint</vt:lpstr>
      <vt:lpstr>Prezentace aplikace PowerPoint</vt:lpstr>
      <vt:lpstr>Velká řecká kolonizace</vt:lpstr>
      <vt:lpstr>Věštírna boha APOLLÓNA v Delfách</vt:lpstr>
      <vt:lpstr>    APOLLÓN</vt:lpstr>
      <vt:lpstr>zdroje: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Barbora Volmanová</dc:creator>
  <cp:lastModifiedBy>Barbora Volmanová</cp:lastModifiedBy>
  <cp:revision>52</cp:revision>
  <cp:lastPrinted>2012-03-29T09:07:41Z</cp:lastPrinted>
  <dcterms:created xsi:type="dcterms:W3CDTF">2012-03-14T13:14:44Z</dcterms:created>
  <dcterms:modified xsi:type="dcterms:W3CDTF">2012-04-03T12:48:09Z</dcterms:modified>
</cp:coreProperties>
</file>