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0" r:id="rId16"/>
    <p:sldId id="272" r:id="rId17"/>
    <p:sldId id="26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538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157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944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820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251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24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777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89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381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862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262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6B9A91-3A20-4671-A396-FD49A39BA542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305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nd01.jxs.cz/306/505/bf8c99cb9b_5459699_o2.jpg" TargetMode="External"/><Relationship Id="rId2" Type="http://schemas.openxmlformats.org/officeDocument/2006/relationships/hyperlink" Target="http://www.euroskop.cz/gallery/45/13631-vaza_bezci0000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itva-troja.net/img/vystroj/vaza_atheny_540_vyobrazeniachilleusaiaskostky_istity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slide" Target="slide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I%C3%B3nsk%C3%BD_%C5%99%C3%A1d" TargetMode="External"/><Relationship Id="rId13" Type="http://schemas.openxmlformats.org/officeDocument/2006/relationships/hyperlink" Target="http://nd01.jxs.cz/956/706/c059ef40a7_13816676_o2.jpg" TargetMode="External"/><Relationship Id="rId3" Type="http://schemas.openxmlformats.org/officeDocument/2006/relationships/hyperlink" Target="http://upload.wikimedia.org/wikipedia/commons/6/69/M%C3%BCnchner_Kouros_Glyptothek_Munich_169.jpg" TargetMode="External"/><Relationship Id="rId7" Type="http://schemas.openxmlformats.org/officeDocument/2006/relationships/hyperlink" Target="http://upload.wikimedia.org/wikipedia/commons/c/cd/Hephaistos.temple.AC.02.jpg" TargetMode="External"/><Relationship Id="rId12" Type="http://schemas.openxmlformats.org/officeDocument/2006/relationships/hyperlink" Target="http://upload.wikimedia.org/wikipedia/commons/6/6a/Classical_orders_from_the_Encyclopedie.png" TargetMode="External"/><Relationship Id="rId2" Type="http://schemas.openxmlformats.org/officeDocument/2006/relationships/hyperlink" Target="http://upload.wikimedia.org/wikipedia/commons/b/bf/ACMA_681_Kore_Antenor_1.JPG" TargetMode="External"/><Relationship Id="rId16" Type="http://schemas.openxmlformats.org/officeDocument/2006/relationships/hyperlink" Target="http://sk.wikipedia.org/wiki/S%C3%BAbor:Pantheon_Fron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4/44/Doric.JPG" TargetMode="External"/><Relationship Id="rId11" Type="http://schemas.openxmlformats.org/officeDocument/2006/relationships/hyperlink" Target="http://upload.wikimedia.org/wikipedia/commons/9/90/Corinthian_capital.png" TargetMode="External"/><Relationship Id="rId5" Type="http://schemas.openxmlformats.org/officeDocument/2006/relationships/hyperlink" Target="http://greekarch.ic.cz/clanek1.php" TargetMode="External"/><Relationship Id="rId15" Type="http://schemas.openxmlformats.org/officeDocument/2006/relationships/hyperlink" Target="http://cs.wikipedia.org/wiki/Karyatida" TargetMode="External"/><Relationship Id="rId10" Type="http://schemas.openxmlformats.org/officeDocument/2006/relationships/hyperlink" Target="http://cs.wikipedia.org/wiki/Korintsk%C3%BD_%C5%99%C3%A1d" TargetMode="External"/><Relationship Id="rId4" Type="http://schemas.openxmlformats.org/officeDocument/2006/relationships/hyperlink" Target="http://www.lightq.cz/media/catalog/product/cache/1/thumbnail/600x600/9df78eab33525d08d6e5fb8d27136e95/6/5/657.jpg" TargetMode="External"/><Relationship Id="rId9" Type="http://schemas.openxmlformats.org/officeDocument/2006/relationships/hyperlink" Target="http://upload.wikimedia.org/wikipedia/commons/1/1d/Miniaturk_009.jpg" TargetMode="External"/><Relationship Id="rId14" Type="http://schemas.openxmlformats.org/officeDocument/2006/relationships/hyperlink" Target="http://upload.wikimedia.org/wikipedia/commons/d/d5/Koren_GR-Athen_Akropolis_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132856"/>
            <a:ext cx="889248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Téma: </a:t>
            </a:r>
            <a:r>
              <a:rPr lang="cs-CZ" sz="6700" b="1" dirty="0" smtClean="0"/>
              <a:t>STAROVEKÉ ŘECKO 4</a:t>
            </a:r>
            <a:endParaRPr lang="cs-CZ" sz="67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284984"/>
            <a:ext cx="8280920" cy="3573016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Předmět: Dějepis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Ročník: 6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Klíčová slova: Umění Řecka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Škola: ZŠ Náklo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Autor: Mgr. Barbora </a:t>
            </a:r>
            <a:r>
              <a:rPr lang="cs-CZ" dirty="0" err="1" smtClean="0">
                <a:solidFill>
                  <a:schemeClr val="tx1"/>
                </a:solidFill>
              </a:rPr>
              <a:t>Volmanová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Datum: 4/2012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Anotace: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textová a obrazová opora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144463"/>
            <a:ext cx="8820025" cy="2279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0725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4336" y="260648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PŘEDSTAVY ŘEKŮ O SVĚTĚ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251520" y="1268760"/>
            <a:ext cx="8352928" cy="3539430"/>
            <a:chOff x="251520" y="1772816"/>
            <a:chExt cx="8352928" cy="3539430"/>
          </a:xfrm>
        </p:grpSpPr>
        <p:sp>
          <p:nvSpPr>
            <p:cNvPr id="8" name="Ovál 7"/>
            <p:cNvSpPr/>
            <p:nvPr/>
          </p:nvSpPr>
          <p:spPr>
            <a:xfrm>
              <a:off x="5004048" y="2009533"/>
              <a:ext cx="3600400" cy="3240360"/>
            </a:xfrm>
            <a:prstGeom prst="ellipse">
              <a:avLst/>
            </a:prstGeom>
            <a:solidFill>
              <a:schemeClr val="accent3">
                <a:lumMod val="50000"/>
              </a:schemeClr>
            </a:solidFill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/>
                <a:t>SVĚT SMRTELNÍKŮ</a:t>
              </a:r>
              <a:endParaRPr lang="cs-CZ" sz="3200" dirty="0"/>
            </a:p>
          </p:txBody>
        </p:sp>
        <p:grpSp>
          <p:nvGrpSpPr>
            <p:cNvPr id="12" name="Skupina 11"/>
            <p:cNvGrpSpPr/>
            <p:nvPr/>
          </p:nvGrpSpPr>
          <p:grpSpPr>
            <a:xfrm>
              <a:off x="251520" y="1772816"/>
              <a:ext cx="5264879" cy="3539430"/>
              <a:chOff x="251520" y="1772816"/>
              <a:chExt cx="5264879" cy="3539430"/>
            </a:xfrm>
          </p:grpSpPr>
          <p:sp>
            <p:nvSpPr>
              <p:cNvPr id="11" name="Zaoblený obdélník 10"/>
              <p:cNvSpPr/>
              <p:nvPr/>
            </p:nvSpPr>
            <p:spPr>
              <a:xfrm>
                <a:off x="4228792" y="1844824"/>
                <a:ext cx="457176" cy="3467422"/>
              </a:xfrm>
              <a:prstGeom prst="roundRect">
                <a:avLst/>
              </a:prstGeom>
              <a:solidFill>
                <a:schemeClr val="accent6">
                  <a:lumMod val="75000"/>
                </a:schemeClr>
              </a:solidFill>
              <a:ln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vál 5"/>
              <p:cNvSpPr/>
              <p:nvPr/>
            </p:nvSpPr>
            <p:spPr>
              <a:xfrm>
                <a:off x="251520" y="1988840"/>
                <a:ext cx="3600400" cy="324036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/>
                  <a:t>SVĚT OLYMPIJSKÝCH BOHŮ</a:t>
                </a:r>
                <a:endParaRPr lang="cs-CZ" sz="2800" dirty="0"/>
              </a:p>
            </p:txBody>
          </p:sp>
          <p:sp>
            <p:nvSpPr>
              <p:cNvPr id="9" name="Obousměrná vodorovná šipka 8"/>
              <p:cNvSpPr/>
              <p:nvPr/>
            </p:nvSpPr>
            <p:spPr>
              <a:xfrm>
                <a:off x="3428167" y="3359683"/>
                <a:ext cx="2088232" cy="540060"/>
              </a:xfrm>
              <a:prstGeom prst="leftRightArrow">
                <a:avLst/>
              </a:prstGeom>
              <a:solidFill>
                <a:schemeClr val="accent2"/>
              </a:solidFill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4211960" y="1772816"/>
                <a:ext cx="457176" cy="3539430"/>
              </a:xfrm>
              <a:prstGeom prst="rect">
                <a:avLst/>
              </a:prstGeom>
              <a:solidFill>
                <a:schemeClr val="accent2"/>
              </a:solidFill>
              <a:ln>
                <a:solidFill>
                  <a:schemeClr val="accent2"/>
                </a:solidFill>
              </a:ln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cs-CZ" sz="3200" dirty="0" smtClean="0"/>
                  <a:t>H</a:t>
                </a:r>
              </a:p>
              <a:p>
                <a:pPr algn="ctr"/>
                <a:r>
                  <a:rPr lang="cs-CZ" sz="3200" dirty="0" smtClean="0"/>
                  <a:t>É</a:t>
                </a:r>
              </a:p>
              <a:p>
                <a:pPr algn="ctr"/>
                <a:r>
                  <a:rPr lang="cs-CZ" sz="3200" dirty="0" smtClean="0"/>
                  <a:t>R</a:t>
                </a:r>
              </a:p>
              <a:p>
                <a:pPr algn="ctr"/>
                <a:r>
                  <a:rPr lang="cs-CZ" sz="3200" dirty="0" smtClean="0"/>
                  <a:t>O</a:t>
                </a:r>
              </a:p>
              <a:p>
                <a:pPr algn="ctr"/>
                <a:r>
                  <a:rPr lang="cs-CZ" sz="3200" dirty="0" smtClean="0"/>
                  <a:t>O</a:t>
                </a:r>
              </a:p>
              <a:p>
                <a:pPr algn="ctr"/>
                <a:r>
                  <a:rPr lang="cs-CZ" sz="3200" dirty="0" smtClean="0"/>
                  <a:t>V</a:t>
                </a:r>
              </a:p>
              <a:p>
                <a:pPr algn="ctr"/>
                <a:r>
                  <a:rPr lang="cs-CZ" sz="3200" dirty="0"/>
                  <a:t>É</a:t>
                </a:r>
              </a:p>
            </p:txBody>
          </p:sp>
        </p:grpSp>
      </p:grpSp>
      <p:sp>
        <p:nvSpPr>
          <p:cNvPr id="14" name="TextovéPole 13"/>
          <p:cNvSpPr txBox="1"/>
          <p:nvPr/>
        </p:nvSpPr>
        <p:spPr>
          <a:xfrm>
            <a:off x="349428" y="5229199"/>
            <a:ext cx="86394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Héroové</a:t>
            </a:r>
            <a:r>
              <a:rPr lang="cs-CZ" sz="3200" dirty="0" smtClean="0"/>
              <a:t> – prostředníci mezi světy např.: HÉRAKLÉS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9032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548680"/>
            <a:ext cx="8229600" cy="1944216"/>
          </a:xfrm>
        </p:spPr>
        <p:txBody>
          <a:bodyPr>
            <a:normAutofit/>
          </a:bodyPr>
          <a:lstStyle/>
          <a:p>
            <a:r>
              <a:rPr lang="cs-CZ" dirty="0" smtClean="0"/>
              <a:t>Řekové si představovali olympijské bohy jako jednu rodinu</a:t>
            </a:r>
          </a:p>
          <a:p>
            <a:r>
              <a:rPr lang="cs-CZ" dirty="0" smtClean="0"/>
              <a:t>tu tvořily dvě generace: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115616" y="2636912"/>
            <a:ext cx="7920880" cy="1872208"/>
          </a:xfrm>
          <a:prstGeom prst="round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ZEUS, jeho bratři POSEIDÓN a HÁDÉS, tři sestry DÉMÉTER, HESTIA a HÉRA</a:t>
            </a:r>
            <a:endParaRPr lang="cs-CZ" sz="4000" dirty="0"/>
          </a:p>
        </p:txBody>
      </p:sp>
      <p:sp>
        <p:nvSpPr>
          <p:cNvPr id="5" name="Zaoblený obdélník 4"/>
          <p:cNvSpPr/>
          <p:nvPr/>
        </p:nvSpPr>
        <p:spPr>
          <a:xfrm>
            <a:off x="1115616" y="5013176"/>
            <a:ext cx="7920880" cy="1512168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ATHÉNA, ARÉS, HÉFAISTOS, AFRODÍTA (DIONÝSOS, HÉRAKLÉS)</a:t>
            </a:r>
            <a:endParaRPr lang="cs-CZ" sz="4000" dirty="0"/>
          </a:p>
        </p:txBody>
      </p:sp>
      <p:sp>
        <p:nvSpPr>
          <p:cNvPr id="2" name="Obdélník 1"/>
          <p:cNvSpPr/>
          <p:nvPr/>
        </p:nvSpPr>
        <p:spPr>
          <a:xfrm>
            <a:off x="-180528" y="2788186"/>
            <a:ext cx="1512168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1.</a:t>
            </a:r>
            <a:endParaRPr lang="cs-CZ" sz="9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2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-180528" y="4955684"/>
            <a:ext cx="1512168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2</a:t>
            </a:r>
            <a:r>
              <a:rPr lang="cs-CZ" sz="9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.</a:t>
            </a:r>
            <a:endParaRPr lang="cs-CZ" sz="9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79245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VÁZOVÉ MALÍŘSTVÍ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5112567"/>
          </a:xfrm>
        </p:spPr>
        <p:txBody>
          <a:bodyPr>
            <a:normAutofit fontScale="85000" lnSpcReduction="20000"/>
          </a:bodyPr>
          <a:lstStyle/>
          <a:p>
            <a:r>
              <a:rPr lang="cs-CZ" i="1" dirty="0" err="1" smtClean="0"/>
              <a:t>vas</a:t>
            </a:r>
            <a:r>
              <a:rPr lang="cs-CZ" i="1" dirty="0" smtClean="0"/>
              <a:t> = </a:t>
            </a:r>
            <a:r>
              <a:rPr lang="cs-CZ" dirty="0" smtClean="0"/>
              <a:t>česky nádoba</a:t>
            </a:r>
          </a:p>
          <a:p>
            <a:r>
              <a:rPr lang="cs-CZ" dirty="0" smtClean="0"/>
              <a:t>materiál: hlína, dřevo, kámen, kov</a:t>
            </a:r>
          </a:p>
          <a:p>
            <a:r>
              <a:rPr lang="cs-CZ" dirty="0" smtClean="0"/>
              <a:t>výjevy: starořecká mytologie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http://www.euroskop.cz/gallery/45/13631-vaza_bezci00001.jpg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http://nd01.jxs.cz/306/505/bf8c99cb9b_5459699_o2.jpg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4"/>
              </a:rPr>
              <a:t>http://bitva-troja.net/img/vystroj/vaza_atheny_540_vyobrazeniachilleusaiaskostky_istity.jpg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3425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SOCHAŘSTVÍ</a:t>
            </a:r>
            <a:endParaRPr lang="cs-CZ" b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52736"/>
            <a:ext cx="2077419" cy="5548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052736"/>
            <a:ext cx="2210593" cy="5548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ový popisek 3"/>
          <p:cNvSpPr/>
          <p:nvPr/>
        </p:nvSpPr>
        <p:spPr>
          <a:xfrm rot="5400000">
            <a:off x="3364998" y="747570"/>
            <a:ext cx="2414004" cy="3456384"/>
          </a:xfrm>
          <a:prstGeom prst="wedgeRoundRectCallou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ový popisek 6"/>
          <p:cNvSpPr/>
          <p:nvPr/>
        </p:nvSpPr>
        <p:spPr>
          <a:xfrm rot="5400000" flipH="1" flipV="1">
            <a:off x="3184978" y="3486123"/>
            <a:ext cx="2414004" cy="3672408"/>
          </a:xfrm>
          <a:prstGeom prst="wedgeRoundRect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92080" y="1598599"/>
            <a:ext cx="315983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Socha mladého </a:t>
            </a:r>
          </a:p>
          <a:p>
            <a:pPr algn="ctr"/>
            <a:r>
              <a:rPr lang="cs-CZ" sz="3600" dirty="0" smtClean="0"/>
              <a:t>nakročeného </a:t>
            </a:r>
          </a:p>
          <a:p>
            <a:pPr algn="ctr"/>
            <a:r>
              <a:rPr lang="cs-CZ" sz="3600" dirty="0" smtClean="0"/>
              <a:t>muže = KÚROS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4221005"/>
            <a:ext cx="364875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Socha mladé dívky</a:t>
            </a:r>
          </a:p>
          <a:p>
            <a:pPr algn="ctr"/>
            <a:r>
              <a:rPr lang="cs-CZ" sz="3600" dirty="0" smtClean="0"/>
              <a:t> v řaseném</a:t>
            </a:r>
          </a:p>
          <a:p>
            <a:pPr algn="ctr"/>
            <a:r>
              <a:rPr lang="cs-CZ" sz="3600" dirty="0" smtClean="0"/>
              <a:t> splývajícím </a:t>
            </a:r>
          </a:p>
          <a:p>
            <a:pPr algn="ctr"/>
            <a:r>
              <a:rPr lang="cs-CZ" sz="3600" dirty="0" smtClean="0"/>
              <a:t>oděvu = KORÉ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71229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ARCHITEKTURA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48680"/>
          </a:xfrm>
        </p:spPr>
        <p:txBody>
          <a:bodyPr/>
          <a:lstStyle/>
          <a:p>
            <a:r>
              <a:rPr lang="cs-CZ" dirty="0" smtClean="0"/>
              <a:t>Jednotlivé slohy rozlišujeme podle sloupů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50" r="30953" b="11644"/>
          <a:stretch/>
        </p:blipFill>
        <p:spPr bwMode="auto">
          <a:xfrm>
            <a:off x="1230435" y="2276872"/>
            <a:ext cx="1814946" cy="4242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2411760" y="2564904"/>
            <a:ext cx="3024336" cy="216024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411760" y="4182155"/>
            <a:ext cx="3024336" cy="216024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411760" y="5949280"/>
            <a:ext cx="3024336" cy="216024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2288195"/>
            <a:ext cx="211583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HLAVICE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90340" y="3874668"/>
            <a:ext cx="12747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DŘÍK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14780" y="5672571"/>
            <a:ext cx="161377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PATKA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94145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SLOHY/ŘÁDY</a:t>
            </a:r>
            <a:endParaRPr lang="cs-CZ" b="1" u="sng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251520" y="1628800"/>
            <a:ext cx="2808312" cy="1872208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DÓRSKÝ</a:t>
            </a:r>
            <a:endParaRPr lang="cs-CZ" sz="4800" dirty="0"/>
          </a:p>
        </p:txBody>
      </p:sp>
      <p:sp>
        <p:nvSpPr>
          <p:cNvPr id="5" name="Zaoblený obdélník 4"/>
          <p:cNvSpPr/>
          <p:nvPr/>
        </p:nvSpPr>
        <p:spPr>
          <a:xfrm>
            <a:off x="3203848" y="2924944"/>
            <a:ext cx="2808312" cy="1872208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bg1"/>
                </a:solidFill>
                <a:hlinkClick r:id="rId3" action="ppaction://hlinksldjump"/>
              </a:rPr>
              <a:t>IÓNSKÝ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152193" y="4437112"/>
            <a:ext cx="2808312" cy="1872208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KORINTSKÝ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6415274"/>
            <a:ext cx="2502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Klikni na jednotlivé slohy</a:t>
            </a:r>
            <a:endParaRPr lang="cs-CZ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4047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DÓRSKÝ SLOH/ŘÁD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92500"/>
          </a:bodyPr>
          <a:lstStyle/>
          <a:p>
            <a:r>
              <a:rPr lang="cs-CZ" dirty="0"/>
              <a:t>Je </a:t>
            </a:r>
            <a:r>
              <a:rPr lang="cs-CZ" b="1" dirty="0"/>
              <a:t>nejstarším</a:t>
            </a:r>
            <a:r>
              <a:rPr lang="cs-CZ" dirty="0"/>
              <a:t> sloupovým řádem. </a:t>
            </a:r>
            <a:endParaRPr lang="cs-CZ" dirty="0" smtClean="0"/>
          </a:p>
          <a:p>
            <a:r>
              <a:rPr lang="cs-CZ" dirty="0" smtClean="0"/>
              <a:t>Vznikl </a:t>
            </a:r>
            <a:r>
              <a:rPr lang="cs-CZ" dirty="0"/>
              <a:t>na pevninském Řecku okolo 7.století </a:t>
            </a:r>
            <a:r>
              <a:rPr lang="cs-CZ" dirty="0" smtClean="0"/>
              <a:t>př.n.l.</a:t>
            </a:r>
          </a:p>
          <a:p>
            <a:r>
              <a:rPr lang="cs-CZ" dirty="0" smtClean="0"/>
              <a:t>Vyznačuje </a:t>
            </a:r>
            <a:r>
              <a:rPr lang="cs-CZ" dirty="0"/>
              <a:t>se </a:t>
            </a:r>
            <a:r>
              <a:rPr lang="cs-CZ" b="1" dirty="0"/>
              <a:t>kratšími a robustními těly </a:t>
            </a:r>
            <a:r>
              <a:rPr lang="cs-CZ" dirty="0"/>
              <a:t>sloupů s jednoduchou bochníkovou hlavicí zakončenou </a:t>
            </a:r>
            <a:r>
              <a:rPr lang="cs-CZ" b="1" dirty="0"/>
              <a:t>čtvercovou deskou </a:t>
            </a:r>
            <a:r>
              <a:rPr lang="cs-CZ" dirty="0"/>
              <a:t>(</a:t>
            </a:r>
            <a:r>
              <a:rPr lang="cs-CZ" dirty="0" err="1"/>
              <a:t>abakusem</a:t>
            </a:r>
            <a:r>
              <a:rPr lang="cs-CZ" dirty="0"/>
              <a:t>). </a:t>
            </a:r>
            <a:endParaRPr lang="cs-CZ" dirty="0" smtClean="0"/>
          </a:p>
          <a:p>
            <a:r>
              <a:rPr lang="cs-CZ" dirty="0" smtClean="0"/>
              <a:t>Celkově </a:t>
            </a:r>
            <a:r>
              <a:rPr lang="cs-CZ" dirty="0"/>
              <a:t>působí stroze, je velmi málo zdobený. </a:t>
            </a:r>
            <a:endParaRPr lang="cs-CZ" dirty="0" smtClean="0"/>
          </a:p>
          <a:p>
            <a:r>
              <a:rPr lang="cs-CZ" dirty="0" smtClean="0"/>
              <a:t>Dórský </a:t>
            </a:r>
            <a:r>
              <a:rPr lang="cs-CZ" dirty="0"/>
              <a:t>sloup také </a:t>
            </a:r>
            <a:r>
              <a:rPr lang="cs-CZ" b="1" dirty="0"/>
              <a:t>postrádá </a:t>
            </a:r>
            <a:r>
              <a:rPr lang="cs-CZ" b="1" dirty="0" smtClean="0"/>
              <a:t>patku</a:t>
            </a:r>
            <a:endParaRPr lang="cs-CZ" dirty="0" smtClean="0"/>
          </a:p>
          <a:p>
            <a:r>
              <a:rPr lang="cs-CZ" i="1" u="sng" dirty="0" smtClean="0"/>
              <a:t>Chrámy </a:t>
            </a:r>
            <a:r>
              <a:rPr lang="cs-CZ" i="1" u="sng" dirty="0"/>
              <a:t>postavené v dórském stylu: </a:t>
            </a:r>
            <a:r>
              <a:rPr lang="cs-CZ" dirty="0"/>
              <a:t>Diův chrám v Olympii, Parthenón, </a:t>
            </a:r>
            <a:r>
              <a:rPr lang="cs-CZ" dirty="0" err="1"/>
              <a:t>Poseidónův</a:t>
            </a:r>
            <a:r>
              <a:rPr lang="cs-CZ" dirty="0"/>
              <a:t> chrám a mnoho dalších.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6135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030" y="189331"/>
            <a:ext cx="3062451" cy="6480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651" y="548680"/>
            <a:ext cx="5328592" cy="3996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350095" y="4797152"/>
            <a:ext cx="450873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Hefaistův</a:t>
            </a:r>
            <a:r>
              <a:rPr lang="cs-CZ" sz="2800" dirty="0"/>
              <a:t> chrám v </a:t>
            </a:r>
            <a:r>
              <a:rPr lang="cs-CZ" sz="2800" dirty="0" smtClean="0"/>
              <a:t>Athénách</a:t>
            </a:r>
            <a:endParaRPr lang="cs-CZ" sz="2800" dirty="0"/>
          </a:p>
        </p:txBody>
      </p:sp>
      <p:sp>
        <p:nvSpPr>
          <p:cNvPr id="5" name="Ovál 4"/>
          <p:cNvSpPr/>
          <p:nvPr/>
        </p:nvSpPr>
        <p:spPr>
          <a:xfrm>
            <a:off x="6604461" y="5733256"/>
            <a:ext cx="2071995" cy="93610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rId4" action="ppaction://hlinksldjump"/>
              </a:rPr>
              <a:t>ZPĚT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42194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IÓNSKÝ SLOH/ŘÁD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Vzniká v </a:t>
            </a:r>
            <a:r>
              <a:rPr lang="cs-CZ" dirty="0"/>
              <a:t>maloasijské architektuře iónských řeckých </a:t>
            </a:r>
            <a:r>
              <a:rPr lang="cs-CZ" dirty="0" smtClean="0"/>
              <a:t>osad </a:t>
            </a:r>
            <a:r>
              <a:rPr lang="cs-CZ" dirty="0"/>
              <a:t>už v </a:t>
            </a:r>
            <a:r>
              <a:rPr lang="cs-CZ" u="sng" dirty="0"/>
              <a:t>6. století př. n. l.</a:t>
            </a:r>
            <a:r>
              <a:rPr lang="cs-CZ" dirty="0"/>
              <a:t>, ale až o století později se dostává na pevninu evropského Řecka</a:t>
            </a:r>
            <a:r>
              <a:rPr lang="cs-CZ" dirty="0" smtClean="0"/>
              <a:t>.</a:t>
            </a:r>
          </a:p>
          <a:p>
            <a:r>
              <a:rPr lang="cs-CZ" dirty="0"/>
              <a:t>Iónský sloup je </a:t>
            </a:r>
            <a:r>
              <a:rPr lang="cs-CZ" u="sng" dirty="0"/>
              <a:t>štíhlejší, vyšší</a:t>
            </a:r>
            <a:r>
              <a:rPr lang="cs-CZ" dirty="0"/>
              <a:t>, řidčeji kanelovaný než sloup dórský. </a:t>
            </a:r>
            <a:endParaRPr lang="cs-CZ" dirty="0" smtClean="0"/>
          </a:p>
          <a:p>
            <a:r>
              <a:rPr lang="cs-CZ" u="sng" dirty="0" smtClean="0"/>
              <a:t>má  patku</a:t>
            </a:r>
            <a:endParaRPr lang="cs-CZ" dirty="0"/>
          </a:p>
          <a:p>
            <a:r>
              <a:rPr lang="cs-CZ" dirty="0" smtClean="0"/>
              <a:t>Ukončeny </a:t>
            </a:r>
            <a:r>
              <a:rPr lang="cs-CZ" dirty="0"/>
              <a:t>jsou </a:t>
            </a:r>
            <a:r>
              <a:rPr lang="cs-CZ" u="sng" dirty="0"/>
              <a:t>pak hlavicí s charakteristickými volutovými výběžky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Mezi </a:t>
            </a:r>
            <a:r>
              <a:rPr lang="cs-CZ" dirty="0"/>
              <a:t>nejznámější stavby tohoto stylu patří </a:t>
            </a:r>
            <a:r>
              <a:rPr lang="cs-CZ" dirty="0" err="1" smtClean="0"/>
              <a:t>Erechtheion</a:t>
            </a:r>
            <a:r>
              <a:rPr lang="cs-CZ" dirty="0" smtClean="0"/>
              <a:t> a </a:t>
            </a:r>
            <a:r>
              <a:rPr lang="cs-CZ" dirty="0"/>
              <a:t>chrám Niké </a:t>
            </a:r>
            <a:r>
              <a:rPr lang="cs-CZ" dirty="0" err="1"/>
              <a:t>Apteros</a:t>
            </a:r>
            <a:r>
              <a:rPr lang="cs-CZ" dirty="0"/>
              <a:t> na </a:t>
            </a:r>
            <a:r>
              <a:rPr lang="cs-CZ" dirty="0" smtClean="0"/>
              <a:t>Akropoli a </a:t>
            </a:r>
            <a:r>
              <a:rPr lang="cs-CZ" dirty="0"/>
              <a:t>také </a:t>
            </a:r>
            <a:r>
              <a:rPr lang="cs-CZ" dirty="0" err="1"/>
              <a:t>Artemidin</a:t>
            </a:r>
            <a:r>
              <a:rPr lang="cs-CZ" dirty="0"/>
              <a:t> chrám v </a:t>
            </a:r>
            <a:r>
              <a:rPr lang="cs-CZ" dirty="0" err="1"/>
              <a:t>Efesu</a:t>
            </a:r>
            <a:r>
              <a:rPr lang="cs-CZ" dirty="0"/>
              <a:t>, jeden ze sedmi divů světa.</a:t>
            </a:r>
          </a:p>
        </p:txBody>
      </p:sp>
    </p:spTree>
    <p:extLst>
      <p:ext uri="{BB962C8B-B14F-4D97-AF65-F5344CB8AC3E}">
        <p14:creationId xmlns:p14="http://schemas.microsoft.com/office/powerpoint/2010/main" val="3448718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1196" y="71690"/>
            <a:ext cx="6048672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01008"/>
            <a:ext cx="3715497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6604461" y="5733256"/>
            <a:ext cx="2071995" cy="93610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rId4" action="ppaction://hlinksldjump"/>
              </a:rPr>
              <a:t>ZPĚT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4211960" y="4608130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dirty="0"/>
              <a:t>novodobá představa </a:t>
            </a:r>
            <a:r>
              <a:rPr lang="cs-CZ" sz="2800" dirty="0" err="1"/>
              <a:t>Artemidina</a:t>
            </a:r>
            <a:r>
              <a:rPr lang="cs-CZ" sz="2800" dirty="0"/>
              <a:t> chrámu v </a:t>
            </a:r>
            <a:r>
              <a:rPr lang="cs-CZ" sz="2800" dirty="0" err="1"/>
              <a:t>Efesu</a:t>
            </a:r>
            <a:endParaRPr lang="cs-CZ" sz="2800" dirty="0"/>
          </a:p>
        </p:txBody>
      </p:sp>
      <p:sp>
        <p:nvSpPr>
          <p:cNvPr id="6" name="Šipka doprava 5"/>
          <p:cNvSpPr/>
          <p:nvPr/>
        </p:nvSpPr>
        <p:spPr>
          <a:xfrm rot="5203309">
            <a:off x="-197845" y="3361720"/>
            <a:ext cx="2671237" cy="360040"/>
          </a:xfrm>
          <a:prstGeom prst="right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3404691">
            <a:off x="817728" y="3318220"/>
            <a:ext cx="3199496" cy="360040"/>
          </a:xfrm>
          <a:prstGeom prst="right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95536" y="1412776"/>
            <a:ext cx="20101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VOLUTY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3366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KORINTSKÝ SLOH/ŘÁD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Korintský </a:t>
            </a:r>
            <a:r>
              <a:rPr lang="cs-CZ" dirty="0"/>
              <a:t>řád byl používán velmi zřídka, své obliby dospěl až v </a:t>
            </a:r>
            <a:r>
              <a:rPr lang="cs-CZ" dirty="0" smtClean="0"/>
              <a:t>Římě</a:t>
            </a:r>
          </a:p>
          <a:p>
            <a:r>
              <a:rPr lang="cs-CZ" dirty="0" smtClean="0"/>
              <a:t>Vyznačoval se </a:t>
            </a:r>
            <a:r>
              <a:rPr lang="cs-CZ" u="sng" dirty="0"/>
              <a:t>štíhlými vysokými sloupy, dekorativností sloupových </a:t>
            </a:r>
            <a:r>
              <a:rPr lang="cs-CZ" u="sng" dirty="0" smtClean="0"/>
              <a:t>hlavic</a:t>
            </a:r>
            <a:endParaRPr lang="cs-CZ" dirty="0"/>
          </a:p>
          <a:p>
            <a:pPr marL="0" indent="0">
              <a:buNone/>
            </a:pPr>
            <a:r>
              <a:rPr lang="cs-CZ" i="1" dirty="0"/>
              <a:t>Dalšími typickými prvky pro korintský řád jsou například:</a:t>
            </a:r>
          </a:p>
          <a:p>
            <a:r>
              <a:rPr lang="cs-CZ" dirty="0"/>
              <a:t>hlavice je obrůstána trsy listů a na rozích jsou voluty</a:t>
            </a:r>
          </a:p>
          <a:p>
            <a:r>
              <a:rPr lang="cs-CZ" u="sng" dirty="0"/>
              <a:t>akant </a:t>
            </a:r>
            <a:r>
              <a:rPr lang="cs-CZ" dirty="0"/>
              <a:t>– listy jednoho středomořského druhu bodláku</a:t>
            </a:r>
          </a:p>
          <a:p>
            <a:r>
              <a:rPr lang="cs-CZ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podle legendy měl </a:t>
            </a:r>
            <a:r>
              <a:rPr lang="cs-CZ" i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Kalimachos</a:t>
            </a:r>
            <a:r>
              <a:rPr lang="cs-CZ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(údajný autor tohoto slohu)za úkol najít nějaký nový architektonický prvek, nový styl. Ale </a:t>
            </a:r>
            <a:r>
              <a:rPr lang="cs-CZ" i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Kallimachos</a:t>
            </a:r>
            <a:r>
              <a:rPr lang="cs-CZ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na nic nemohl přijít a byl značně zoufalý. Jednoho dne se šel po pohřebišti a jeho zrak </a:t>
            </a:r>
            <a:r>
              <a:rPr lang="cs-CZ" i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utvěl</a:t>
            </a:r>
            <a:r>
              <a:rPr lang="cs-CZ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na jednom dětském hrobu. Podle starořecké tradice když zemře dítě, se vezmou všechny jeho hračky a odnesou se na jeho hrob. A tak se </a:t>
            </a:r>
            <a:r>
              <a:rPr lang="cs-CZ" i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Kallimachos</a:t>
            </a:r>
            <a:r>
              <a:rPr lang="cs-CZ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díval, když v tom to uviděl. Košík s hračkami prorostly všudypřítomné bodláky a </a:t>
            </a:r>
            <a:r>
              <a:rPr lang="cs-CZ" i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Kallimachos</a:t>
            </a:r>
            <a:r>
              <a:rPr lang="cs-CZ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v tom hned uviděl budoucí hlavici na novy řád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.</a:t>
            </a:r>
            <a:endParaRPr lang="cs-CZ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2516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3699352" cy="619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412776"/>
            <a:ext cx="4320480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979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48680"/>
            <a:ext cx="5726850" cy="4087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1342"/>
            <a:ext cx="4320480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6356" y="6093296"/>
            <a:ext cx="35521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Diův chrám v Athénách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6675056" y="4786777"/>
            <a:ext cx="23099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/>
              <a:t>Panteón</a:t>
            </a:r>
            <a:r>
              <a:rPr lang="cs-CZ" sz="2800" dirty="0"/>
              <a:t> </a:t>
            </a:r>
            <a:r>
              <a:rPr lang="cs-CZ" sz="2800" dirty="0" smtClean="0"/>
              <a:t>(Řím</a:t>
            </a:r>
            <a:r>
              <a:rPr lang="cs-CZ" sz="28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2117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3675" y="289279"/>
            <a:ext cx="4042541" cy="6360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5303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5657671"/>
            <a:ext cx="89644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Karyatida</a:t>
            </a:r>
            <a:r>
              <a:rPr lang="cs-CZ" sz="2400" dirty="0"/>
              <a:t> </a:t>
            </a:r>
            <a:r>
              <a:rPr lang="cs-CZ" sz="2400" dirty="0" smtClean="0"/>
              <a:t>je </a:t>
            </a:r>
            <a:r>
              <a:rPr lang="cs-CZ" sz="2400" dirty="0"/>
              <a:t>socha ženy, plnící nosnou nebo jen dekorativní funkci sloupu v architektuře. Název vznikl podle výročních slavností ve starověkých </a:t>
            </a:r>
            <a:r>
              <a:rPr lang="cs-CZ" sz="2400" dirty="0" err="1"/>
              <a:t>Karyai</a:t>
            </a:r>
            <a:r>
              <a:rPr lang="cs-CZ" sz="2400" dirty="0"/>
              <a:t>, při nichž ženy tančily s košíky na hlavě.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7291"/>
            <a:ext cx="8489056" cy="5447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7475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47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upload.wikimedia.org/wikipedia/commons/b/bf/ACMA_681_Kore_Antenor_1.JPG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upload.wikimedia.org/wikipedia/commons/6/69/M%C3%BCnchner_Kouros_Glyptothek_Munich_169.jpg</a:t>
            </a:r>
            <a:endParaRPr lang="cs-CZ" dirty="0" smtClean="0"/>
          </a:p>
          <a:p>
            <a:r>
              <a:rPr lang="cs-CZ" dirty="0"/>
              <a:t>LINHART, Jiří. </a:t>
            </a:r>
            <a:r>
              <a:rPr lang="cs-CZ" i="1" dirty="0"/>
              <a:t>Dějepis 6 pro základní školy a víceletá gymnázia</a:t>
            </a:r>
            <a:r>
              <a:rPr lang="cs-CZ" dirty="0"/>
              <a:t>: </a:t>
            </a:r>
            <a:r>
              <a:rPr lang="cs-CZ" i="1" dirty="0"/>
              <a:t>učebnice</a:t>
            </a:r>
            <a:r>
              <a:rPr lang="cs-CZ" dirty="0"/>
              <a:t>. 1. vyd. Plzeň: Fraus, 2007, 152 s. ISBN 978-807-2382-088. 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www.lightq.cz/media/catalog/product/cache/1/thumbnail/600x600/9df78eab33525d08d6e5fb8d27136e95/6/5/657.jpg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greekarch.ic.cz/clanek1.php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upload.wikimedia.org/wikipedia/commons/4/44/Doric.JPG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upload.wikimedia.org/wikipedia/commons/c/cd/Hephaistos.temple.AC.02.jpg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http://cs.wikipedia.org/wiki/I%C3%B3nsk%C3%BD_%</a:t>
            </a:r>
            <a:r>
              <a:rPr lang="cs-CZ" dirty="0" smtClean="0">
                <a:hlinkClick r:id="rId8"/>
              </a:rPr>
              <a:t>C5%99%C3%A1d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upload.wikimedia.org/wikipedia/commons/1/1d/Miniaturk_009.jpg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http://cs.wikipedia.org/wiki/Korintsk%C3%BD_%</a:t>
            </a:r>
            <a:r>
              <a:rPr lang="cs-CZ" dirty="0" smtClean="0">
                <a:hlinkClick r:id="rId10"/>
              </a:rPr>
              <a:t>C5%99%C3%A1d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upload.wikimedia.org/wikipedia/commons/9/90/Corinthian_capital.png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upload.wikimedia.org/wikipedia/commons/6/6a/Classical_orders_from_the_Encyclopedie.png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nd01.jxs.cz/956/706/c059ef40a7_13816676_o2.jpg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http://upload.wikimedia.org/wikipedia/commons/d/d5/Koren_GR-Athen_Akropolis_.</a:t>
            </a:r>
            <a:r>
              <a:rPr lang="cs-CZ" dirty="0" smtClean="0">
                <a:hlinkClick r:id="rId14"/>
              </a:rPr>
              <a:t>jpg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cs.wikipedia.org/wiki/Karyatida</a:t>
            </a:r>
            <a:endParaRPr lang="cs-CZ" dirty="0" smtClean="0"/>
          </a:p>
          <a:p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sk.wikipedia.org/wiki/S%C3%BAbor:Pantheon_Front.jpg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2997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366</TotalTime>
  <Words>595</Words>
  <Application>Microsoft Office PowerPoint</Application>
  <PresentationFormat>Předvádění na obrazovce (4:3)</PresentationFormat>
  <Paragraphs>104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 Téma: STAROVEKÉ ŘECKO 4</vt:lpstr>
      <vt:lpstr>PŘEDSTAVY ŘEKŮ O SVĚTĚ</vt:lpstr>
      <vt:lpstr>Prezentace aplikace PowerPoint</vt:lpstr>
      <vt:lpstr>VÁZOVÉ MALÍŘSTVÍ</vt:lpstr>
      <vt:lpstr>SOCHAŘSTVÍ</vt:lpstr>
      <vt:lpstr>ARCHITEKTURA</vt:lpstr>
      <vt:lpstr>SLOHY/ŘÁDY</vt:lpstr>
      <vt:lpstr>DÓRSKÝ SLOH/ŘÁD</vt:lpstr>
      <vt:lpstr>Prezentace aplikace PowerPoint</vt:lpstr>
      <vt:lpstr>IÓNSKÝ SLOH/ŘÁD</vt:lpstr>
      <vt:lpstr>Prezentace aplikace PowerPoint</vt:lpstr>
      <vt:lpstr>KORINTSKÝ SLOH/ŘÁD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Barbora Volmanová</dc:creator>
  <cp:lastModifiedBy>Barbora Volmanová</cp:lastModifiedBy>
  <cp:revision>87</cp:revision>
  <dcterms:created xsi:type="dcterms:W3CDTF">2012-03-14T13:14:44Z</dcterms:created>
  <dcterms:modified xsi:type="dcterms:W3CDTF">2012-04-12T08:58:01Z</dcterms:modified>
</cp:coreProperties>
</file>