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8" r:id="rId11"/>
    <p:sldId id="269" r:id="rId12"/>
    <p:sldId id="266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253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015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3944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2820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925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4724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177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0389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138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2862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72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B9A91-3A20-4671-A396-FD49A39BA542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7512C-EAE4-4FF1-91AA-B60739D652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8305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89248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Téma: </a:t>
            </a:r>
            <a:r>
              <a:rPr lang="cs-CZ" sz="6700" b="1" dirty="0" smtClean="0"/>
              <a:t>STAROVEKÉ ŘECKO 5</a:t>
            </a:r>
            <a:endParaRPr lang="cs-CZ" sz="67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8280920" cy="357301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Předmět: Dějepis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Ročník: 6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Klíčová slova</a:t>
            </a:r>
            <a:r>
              <a:rPr lang="cs-CZ" smtClean="0">
                <a:solidFill>
                  <a:schemeClr val="tx1"/>
                </a:solidFill>
              </a:rPr>
              <a:t>:  Řecká kultura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Škola: ZŠ Náklo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 Mgr. Barbora </a:t>
            </a:r>
            <a:r>
              <a:rPr lang="cs-CZ" dirty="0" err="1" smtClean="0">
                <a:solidFill>
                  <a:schemeClr val="tx1"/>
                </a:solidFill>
              </a:rPr>
              <a:t>Volmanová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Datum: 4/2012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820025" cy="2279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6072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229600" cy="64807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Athéňané věří v sílu rozumu – většina z nich umí číst a psát = jsou </a:t>
            </a:r>
            <a:r>
              <a:rPr lang="cs-CZ" b="1" dirty="0" smtClean="0"/>
              <a:t>GRAMOTNÍ</a:t>
            </a:r>
            <a:endParaRPr lang="cs-CZ" dirty="0" smtClean="0"/>
          </a:p>
          <a:p>
            <a:r>
              <a:rPr lang="cs-CZ" u="sng" dirty="0" smtClean="0"/>
              <a:t>svobodní Athéňané mají </a:t>
            </a:r>
            <a:r>
              <a:rPr lang="cs-CZ" b="1" u="sng" dirty="0" smtClean="0"/>
              <a:t>právo</a:t>
            </a:r>
            <a:r>
              <a:rPr lang="cs-CZ" u="sng" dirty="0" smtClean="0"/>
              <a:t>:</a:t>
            </a:r>
          </a:p>
          <a:p>
            <a:pPr>
              <a:buFontTx/>
              <a:buChar char="-"/>
            </a:pPr>
            <a:r>
              <a:rPr lang="cs-CZ" i="1" dirty="0"/>
              <a:t>v</a:t>
            </a:r>
            <a:r>
              <a:rPr lang="cs-CZ" i="1" dirty="0" smtClean="0"/>
              <a:t>olně vyjadřovat své názory</a:t>
            </a:r>
          </a:p>
          <a:p>
            <a:pPr>
              <a:buFontTx/>
              <a:buChar char="-"/>
            </a:pPr>
            <a:r>
              <a:rPr lang="cs-CZ" i="1" dirty="0" smtClean="0"/>
              <a:t>vlastnit pozemek</a:t>
            </a:r>
          </a:p>
          <a:p>
            <a:pPr>
              <a:buFontTx/>
              <a:buChar char="-"/>
            </a:pPr>
            <a:r>
              <a:rPr lang="cs-CZ" i="1" dirty="0" smtClean="0"/>
              <a:t>nosit zbraň</a:t>
            </a:r>
          </a:p>
          <a:p>
            <a:pPr>
              <a:buFontTx/>
              <a:buChar char="-"/>
            </a:pPr>
            <a:r>
              <a:rPr lang="cs-CZ" i="1" dirty="0" smtClean="0"/>
              <a:t>účastnit se politického života</a:t>
            </a:r>
          </a:p>
          <a:p>
            <a:r>
              <a:rPr lang="cs-CZ" u="sng" dirty="0" smtClean="0"/>
              <a:t>mezi </a:t>
            </a:r>
            <a:r>
              <a:rPr lang="cs-CZ" b="1" u="sng" dirty="0" smtClean="0"/>
              <a:t>povinnosti</a:t>
            </a:r>
            <a:r>
              <a:rPr lang="cs-CZ" u="sng" dirty="0" smtClean="0"/>
              <a:t> patří:</a:t>
            </a:r>
          </a:p>
          <a:p>
            <a:pPr>
              <a:buFontTx/>
              <a:buChar char="-"/>
            </a:pPr>
            <a:r>
              <a:rPr lang="cs-CZ" i="1" dirty="0" smtClean="0"/>
              <a:t>poslušnost vůči úřadům</a:t>
            </a:r>
          </a:p>
          <a:p>
            <a:pPr>
              <a:buFontTx/>
              <a:buChar char="-"/>
            </a:pPr>
            <a:r>
              <a:rPr lang="cs-CZ" i="1" dirty="0" smtClean="0"/>
              <a:t>obrana vlasti</a:t>
            </a:r>
          </a:p>
          <a:p>
            <a:pPr>
              <a:buFontTx/>
              <a:buChar char="-"/>
            </a:pPr>
            <a:r>
              <a:rPr lang="cs-CZ" i="1" dirty="0" smtClean="0"/>
              <a:t>úcta k bohům</a:t>
            </a:r>
          </a:p>
          <a:p>
            <a:pPr>
              <a:buFontTx/>
              <a:buChar char="-"/>
            </a:pPr>
            <a:r>
              <a:rPr lang="cs-CZ" i="1" dirty="0" smtClean="0"/>
              <a:t>práce pro svou obec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290212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ŘECKÉ DIVADLO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dirty="0" smtClean="0"/>
              <a:t>divadlo, řecky </a:t>
            </a:r>
            <a:r>
              <a:rPr lang="cs-CZ" i="1" dirty="0" err="1" smtClean="0"/>
              <a:t>theátron</a:t>
            </a:r>
            <a:r>
              <a:rPr lang="cs-CZ" i="1" dirty="0" smtClean="0"/>
              <a:t>  (dívám se, spatřuji)</a:t>
            </a:r>
          </a:p>
          <a:p>
            <a:r>
              <a:rPr lang="cs-CZ" dirty="0" smtClean="0"/>
              <a:t>do divadla mají přístup muži, ženy i děti</a:t>
            </a:r>
          </a:p>
          <a:p>
            <a:r>
              <a:rPr lang="cs-CZ" dirty="0" smtClean="0"/>
              <a:t>vznik </a:t>
            </a:r>
            <a:r>
              <a:rPr lang="cs-CZ" b="1" dirty="0" smtClean="0"/>
              <a:t>DRAMATU</a:t>
            </a:r>
          </a:p>
          <a:p>
            <a:r>
              <a:rPr lang="cs-CZ" dirty="0" smtClean="0"/>
              <a:t>divadlo vzniklo na počest bohu Dionýsovi</a:t>
            </a:r>
          </a:p>
          <a:p>
            <a:r>
              <a:rPr lang="cs-CZ" dirty="0" smtClean="0"/>
              <a:t>hrát mohou jen </a:t>
            </a:r>
            <a:r>
              <a:rPr lang="cs-CZ" b="1" dirty="0" smtClean="0"/>
              <a:t>muži v maskách</a:t>
            </a:r>
          </a:p>
          <a:p>
            <a:r>
              <a:rPr lang="cs-CZ" dirty="0" smtClean="0"/>
              <a:t>největší divadla byla více než pro 15tis. lidí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784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0/04/Delphi_amphitheater_from_above_dsc062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852936"/>
            <a:ext cx="5038297" cy="37817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1/19/Theater_of_Epidaurus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01" y="325223"/>
            <a:ext cx="4810125" cy="3238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3" y="325222"/>
            <a:ext cx="37421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divadlo v </a:t>
            </a:r>
            <a:r>
              <a:rPr lang="cs-CZ" sz="3200" dirty="0" err="1" smtClean="0"/>
              <a:t>Epidauru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805264"/>
            <a:ext cx="30271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divadlo v Delfách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819067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d/d5/Theatre%40Assos%28Turkey%29%2C_April_%27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40" y="395435"/>
            <a:ext cx="8077200" cy="60579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7712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2/22/Trag%C3%B6dienmaske_Grossgriechenland_Slg_Ebn%C3%B6th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3624" b="93832" l="6707" r="94494">
                        <a14:foregroundMark x1="43143" y1="52429" x2="43143" y2="524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2" y="332656"/>
            <a:ext cx="4745337" cy="6167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euroskop.cz/gallery/52/15857-maska_antika_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5000" b="95625" l="16250" r="88542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147860"/>
            <a:ext cx="5076056" cy="67680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0610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euroskop.cz/gallery/52/15856-maska_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82" y="764704"/>
            <a:ext cx="3942437" cy="52565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img8.rajce.idnes.cz/d0802/0/665/665155_b03d04fbc92a4edf217f4112f7a8c760/images/26.Divadelni_maska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9333" b="90667" l="18571" r="74143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8208" t="7365" r="24233" b="6724"/>
          <a:stretch/>
        </p:blipFill>
        <p:spPr bwMode="auto">
          <a:xfrm>
            <a:off x="4147719" y="597988"/>
            <a:ext cx="4993584" cy="55900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4935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352928" cy="4525963"/>
          </a:xfrm>
        </p:spPr>
        <p:txBody>
          <a:bodyPr>
            <a:normAutofit/>
          </a:bodyPr>
          <a:lstStyle/>
          <a:p>
            <a:r>
              <a:rPr lang="cs-CZ" b="1" i="1" dirty="0"/>
              <a:t>Filosofie</a:t>
            </a:r>
            <a:r>
              <a:rPr lang="cs-CZ" i="1" dirty="0"/>
              <a:t> nebo </a:t>
            </a:r>
            <a:r>
              <a:rPr lang="cs-CZ" b="1" i="1" dirty="0"/>
              <a:t>filozofie</a:t>
            </a:r>
            <a:r>
              <a:rPr lang="cs-CZ" i="1" dirty="0"/>
              <a:t>, řecky </a:t>
            </a:r>
            <a:r>
              <a:rPr lang="cs-CZ" i="1" u="sng" dirty="0" err="1" smtClean="0"/>
              <a:t>filein</a:t>
            </a:r>
            <a:r>
              <a:rPr lang="cs-CZ" i="1" dirty="0" smtClean="0"/>
              <a:t>  (mít </a:t>
            </a:r>
            <a:r>
              <a:rPr lang="cs-CZ" i="1" dirty="0"/>
              <a:t>rád, toužit po něčem) a </a:t>
            </a:r>
            <a:r>
              <a:rPr lang="cs-CZ" i="1" u="sng" dirty="0" err="1" smtClean="0"/>
              <a:t>sofía</a:t>
            </a:r>
            <a:r>
              <a:rPr lang="cs-CZ" i="1" u="sng" dirty="0" smtClean="0"/>
              <a:t> </a:t>
            </a:r>
            <a:r>
              <a:rPr lang="cs-CZ" i="1" dirty="0" smtClean="0"/>
              <a:t>(moudrost</a:t>
            </a:r>
            <a:r>
              <a:rPr lang="cs-CZ" i="1" dirty="0"/>
              <a:t>, zdatnost) je soustavné, racionální a kritické zkoumání skutečnosti, světa a člověka, případně i toho, co je </a:t>
            </a:r>
            <a:r>
              <a:rPr lang="cs-CZ" i="1" dirty="0" smtClean="0"/>
              <a:t>přesahuje</a:t>
            </a:r>
          </a:p>
          <a:p>
            <a:r>
              <a:rPr lang="cs-CZ" dirty="0" smtClean="0"/>
              <a:t>filosofové = učitelé přednášeli žákům, vedli s nimi rozhovory při procházkách</a:t>
            </a:r>
            <a:endParaRPr lang="cs-CZ" dirty="0"/>
          </a:p>
        </p:txBody>
      </p:sp>
      <p:pic>
        <p:nvPicPr>
          <p:cNvPr id="5122" name="Picture 2" descr="http://officeimg.vo.msecnd.net/en-us/images/MB9000551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6771" b="91667" l="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53136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3474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88640"/>
            <a:ext cx="4038600" cy="4525963"/>
          </a:xfrm>
        </p:spPr>
        <p:txBody>
          <a:bodyPr/>
          <a:lstStyle/>
          <a:p>
            <a:r>
              <a:rPr lang="cs-CZ" b="1" dirty="0" smtClean="0"/>
              <a:t>DÉMOKRITOS</a:t>
            </a:r>
          </a:p>
          <a:p>
            <a:pPr marL="0" indent="0">
              <a:buNone/>
            </a:pPr>
            <a:r>
              <a:rPr lang="cs-CZ" dirty="0" smtClean="0"/>
              <a:t>- logickou úvahou došel k závěru, že hmota je složena z malých částeček = atomů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88640"/>
            <a:ext cx="4038600" cy="2664296"/>
          </a:xfrm>
        </p:spPr>
        <p:txBody>
          <a:bodyPr/>
          <a:lstStyle/>
          <a:p>
            <a:r>
              <a:rPr lang="cs-CZ" b="1" dirty="0" smtClean="0"/>
              <a:t>ARISTOTELÉS</a:t>
            </a:r>
          </a:p>
          <a:p>
            <a:pPr>
              <a:buFontTx/>
              <a:buChar char="-"/>
            </a:pPr>
            <a:r>
              <a:rPr lang="cs-CZ" dirty="0" smtClean="0"/>
              <a:t>zkoumal živou přírodu</a:t>
            </a:r>
          </a:p>
          <a:p>
            <a:pPr>
              <a:buFontTx/>
              <a:buChar char="-"/>
            </a:pPr>
            <a:r>
              <a:rPr lang="cs-CZ" dirty="0" smtClean="0"/>
              <a:t>zavedl název fyzika</a:t>
            </a:r>
          </a:p>
          <a:p>
            <a:pPr>
              <a:buFontTx/>
              <a:buChar char="-"/>
            </a:pPr>
            <a:r>
              <a:rPr lang="cs-CZ" dirty="0" smtClean="0"/>
              <a:t>založil školu s bohatou knihovou</a:t>
            </a:r>
            <a:endParaRPr lang="cs-CZ" dirty="0"/>
          </a:p>
        </p:txBody>
      </p:sp>
      <p:pic>
        <p:nvPicPr>
          <p:cNvPr id="6146" name="Picture 2" descr="http://upload.wikimedia.org/wikipedia/commons/4/4d/Democri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2492896"/>
            <a:ext cx="3132348" cy="4176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a/a4/Aristoteles_Louvr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335" y="2719911"/>
            <a:ext cx="2964695" cy="3952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2894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OLYMPIJSKÉ HRY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hry a soutěže se pořádají na počest bohů</a:t>
            </a:r>
          </a:p>
          <a:p>
            <a:r>
              <a:rPr lang="cs-CZ" dirty="0" smtClean="0"/>
              <a:t>nejvýznamnější se konaly v </a:t>
            </a:r>
            <a:r>
              <a:rPr lang="cs-CZ" b="1" dirty="0" smtClean="0"/>
              <a:t>Olympii na počest boha DIA</a:t>
            </a:r>
          </a:p>
          <a:p>
            <a:r>
              <a:rPr lang="cs-CZ" dirty="0" smtClean="0"/>
              <a:t>účastní se soutěžící z celého Řecka</a:t>
            </a:r>
          </a:p>
          <a:p>
            <a:r>
              <a:rPr lang="cs-CZ" dirty="0" smtClean="0"/>
              <a:t>poslové zajišťují propagaci po celém Řecku a vyhlašují </a:t>
            </a:r>
            <a:r>
              <a:rPr lang="cs-CZ" i="1" dirty="0" smtClean="0"/>
              <a:t>posvátný </a:t>
            </a:r>
            <a:r>
              <a:rPr lang="cs-CZ" i="1" dirty="0" err="1" smtClean="0"/>
              <a:t>celořecký</a:t>
            </a:r>
            <a:r>
              <a:rPr lang="cs-CZ" i="1" dirty="0" smtClean="0"/>
              <a:t> mír</a:t>
            </a:r>
          </a:p>
          <a:p>
            <a:r>
              <a:rPr lang="cs-CZ" dirty="0" smtClean="0"/>
              <a:t>závody trvají 7 dní a konají se na přelomu července a srpna</a:t>
            </a:r>
          </a:p>
          <a:p>
            <a:r>
              <a:rPr lang="cs-CZ" dirty="0" smtClean="0"/>
              <a:t>první a poslední den se uctívají bohové a nosí se jim oběti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1756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6597352"/>
          </a:xfrm>
        </p:spPr>
        <p:txBody>
          <a:bodyPr>
            <a:normAutofit/>
          </a:bodyPr>
          <a:lstStyle/>
          <a:p>
            <a:r>
              <a:rPr lang="cs-CZ" dirty="0" smtClean="0"/>
              <a:t>soutěžící skládají přísahu</a:t>
            </a:r>
          </a:p>
          <a:p>
            <a:r>
              <a:rPr lang="cs-CZ" dirty="0" smtClean="0"/>
              <a:t>porušení pravidel se přísně trestá</a:t>
            </a:r>
          </a:p>
          <a:p>
            <a:r>
              <a:rPr lang="cs-CZ" dirty="0" smtClean="0"/>
              <a:t>ženy nesměly závodit ani přihlížet</a:t>
            </a:r>
          </a:p>
          <a:p>
            <a:pPr marL="0" indent="0">
              <a:buNone/>
            </a:pPr>
            <a:r>
              <a:rPr lang="cs-CZ" dirty="0" smtClean="0"/>
              <a:t>= konaly se pro ně samostatné hry </a:t>
            </a:r>
            <a:r>
              <a:rPr lang="cs-CZ" b="1" dirty="0" smtClean="0"/>
              <a:t>HÉRAIA</a:t>
            </a:r>
          </a:p>
          <a:p>
            <a:r>
              <a:rPr lang="cs-CZ" dirty="0" smtClean="0"/>
              <a:t>olympijští vítězové jsou odměňováni palmovou ratolestí, olivovým věncem a veřejným vyhlášením jmen jejich rodičů i města odkud pocházeli</a:t>
            </a:r>
          </a:p>
          <a:p>
            <a:r>
              <a:rPr lang="cs-CZ" dirty="0" smtClean="0"/>
              <a:t>jména vítězů jsou vytesány do mramorové desky v Olympii</a:t>
            </a:r>
          </a:p>
          <a:p>
            <a:r>
              <a:rPr lang="cs-CZ" dirty="0" smtClean="0"/>
              <a:t>jsou osvobozeni od všech občanských povinností a daní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084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2376264"/>
          </a:xfrm>
        </p:spPr>
        <p:txBody>
          <a:bodyPr>
            <a:normAutofit/>
          </a:bodyPr>
          <a:lstStyle/>
          <a:p>
            <a:r>
              <a:rPr lang="cs-CZ" dirty="0" smtClean="0"/>
              <a:t>sportovní disciplíny:</a:t>
            </a:r>
          </a:p>
          <a:p>
            <a:pPr marL="0" indent="0">
              <a:buNone/>
            </a:pPr>
            <a:r>
              <a:rPr lang="cs-CZ" dirty="0"/>
              <a:t>http://cs.wikipedia.org/wiki/Antick%C3%A9_olympijsk%C3%A9_hry</a:t>
            </a:r>
          </a:p>
          <a:p>
            <a:endParaRPr lang="cs-CZ" dirty="0"/>
          </a:p>
        </p:txBody>
      </p:sp>
      <p:pic>
        <p:nvPicPr>
          <p:cNvPr id="8194" name="Picture 2" descr="http://upload.wikimedia.org/wikipedia/commons/5/57/Olympia-mosa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77" y="3443599"/>
            <a:ext cx="4060168" cy="2361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upload.wikimedia.org/wikipedia/commons/1/1a/Foul_pankration_BM_VaseE7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2"/>
            <a:ext cx="4209523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725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1" y="5803523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http://upload.wikimedia.org/wikipedia/commons/1/19/Theater_of_Epidaurus_1.jpg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5515" y="1420327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http://upload.wikimedia.org/wikipedia/commons/0/04/Delphi_amphitheater_from_above_dsc06297.jpg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2512" y="2056995"/>
            <a:ext cx="86823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http://upload.wikimedia.org/wikipedia/commons/d/d5/Theatre%40Assos%28Turkey%29%2C_April_%2709.JPG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773996"/>
            <a:ext cx="85383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http://upload.wikimedia.org/wikipedia/commons/2/22/Trag%C3%B6dienmaske_Grossgriechenland_Slg_Ebn%C3%B6ther.jpg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3590" y="3154637"/>
            <a:ext cx="8875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http://www.euroskop.cz/gallery/52/15857-maska_antika_6.JPG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7628" y="3523969"/>
            <a:ext cx="74551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http://www.euroskop.cz/gallery/52/15856-maska_3.JPG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2753938"/>
            <a:ext cx="91746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http://officeimg.vo.msecnd.net/en-us/images/MB900055181.jpg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3590" y="3894826"/>
            <a:ext cx="78462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http://upload.wikimedia.org/wikipedia/commons/a/a4/Aristoteles_Louvre.jpg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87712" y="4308138"/>
            <a:ext cx="84167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http://upload.wikimedia.org/wikipedia/commons/5/57/Olympia-mosaic.jpg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2" y="4693741"/>
            <a:ext cx="8811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http://upload.wikimedia.org/wikipedia/commons/1/1a/Foul_pankration_BM_VaseE78.jpg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72511" y="5157192"/>
            <a:ext cx="87189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LINHART, Jiří. </a:t>
            </a:r>
            <a:r>
              <a:rPr lang="cs-CZ" i="1" dirty="0"/>
              <a:t>Dějepis 6 pro základní školy a víceletá gymnázia</a:t>
            </a:r>
            <a:r>
              <a:rPr lang="cs-CZ" dirty="0"/>
              <a:t>: </a:t>
            </a:r>
            <a:r>
              <a:rPr lang="cs-CZ" i="1" dirty="0"/>
              <a:t>učebnice</a:t>
            </a:r>
            <a:r>
              <a:rPr lang="cs-CZ" dirty="0"/>
              <a:t>. 1. vyd. Plzeň: Fraus, 2007, 152 s. ISBN 978-807-2382-088.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2512" y="305515"/>
            <a:ext cx="1239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ZDROJE: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372785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400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Téma: STAROVEKÉ ŘECKO 5</vt:lpstr>
      <vt:lpstr>Snímek 2</vt:lpstr>
      <vt:lpstr>ŘECKÉ DIVADLO</vt:lpstr>
      <vt:lpstr>Snímek 4</vt:lpstr>
      <vt:lpstr>Snímek 5</vt:lpstr>
      <vt:lpstr>Snímek 6</vt:lpstr>
      <vt:lpstr>Snímek 7</vt:lpstr>
      <vt:lpstr>FILOSOFIE</vt:lpstr>
      <vt:lpstr>Snímek 9</vt:lpstr>
      <vt:lpstr>OLYMPIJSKÉ HRY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Volmanová</dc:creator>
  <cp:lastModifiedBy>U1</cp:lastModifiedBy>
  <cp:revision>63</cp:revision>
  <dcterms:created xsi:type="dcterms:W3CDTF">2012-03-14T13:14:44Z</dcterms:created>
  <dcterms:modified xsi:type="dcterms:W3CDTF">2012-05-06T17:59:36Z</dcterms:modified>
</cp:coreProperties>
</file>