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4" r:id="rId10"/>
    <p:sldId id="265" r:id="rId11"/>
    <p:sldId id="266" r:id="rId12"/>
    <p:sldId id="272" r:id="rId13"/>
    <p:sldId id="273" r:id="rId14"/>
    <p:sldId id="275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VY_52_INOVACE_14_Přírodopis 7.ročník_Ptáci  velcí a malí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Ptáci velcí a malí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6614E1-E58E-411E-A3A3-4E7FBBC9E922}" type="presOf" srcId="{FF3621C1-5D89-4169-B9F7-F768AE7D9489}" destId="{3AF1215E-7776-4C24-8064-1417BC4512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8D6395-3930-4103-A352-46E056E9D5C8}" type="presOf" srcId="{4C35D32F-0EAB-4CD7-82EE-45574DC2A586}" destId="{6AB29FE0-4261-4AFC-A281-4104E238B479}" srcOrd="1" destOrd="0" presId="urn:microsoft.com/office/officeart/2005/8/layout/target3"/>
    <dgm:cxn modelId="{A47CF1BD-9AAC-4EE5-80A7-DA438A86434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BAAAADD-7808-48ED-B0CA-8028CB56D495}" type="presOf" srcId="{D1B46980-6531-4606-95E6-44980827E919}" destId="{2BE915AB-18AA-4053-B92C-3BFC9ED204BB}" srcOrd="1" destOrd="0" presId="urn:microsoft.com/office/officeart/2005/8/layout/target3"/>
    <dgm:cxn modelId="{2AE5CC8F-6D40-4EBC-A69F-76F4E5E6974B}" type="presOf" srcId="{4C35D32F-0EAB-4CD7-82EE-45574DC2A586}" destId="{751E9DD6-38DB-49FF-B3BE-A7F1586C8B05}" srcOrd="0" destOrd="0" presId="urn:microsoft.com/office/officeart/2005/8/layout/target3"/>
    <dgm:cxn modelId="{1F4655C8-A140-4F51-B69F-D6081A3AD3E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FD34E56B-BB6A-4074-B8DF-B89B9DADF6F0}" type="presOf" srcId="{D1B46980-6531-4606-95E6-44980827E919}" destId="{6140AFEC-043D-4C43-A2F9-D0F5331DF3A3}" srcOrd="0" destOrd="0" presId="urn:microsoft.com/office/officeart/2005/8/layout/target3"/>
    <dgm:cxn modelId="{B4B2F960-2ADD-47D8-A5CC-F63FB527C413}" type="presOf" srcId="{D1D4F407-5343-4D3F-B5B9-D407B03CAEB4}" destId="{D005CE8C-CC26-4C3E-AC11-E15060ECD759}" srcOrd="0" destOrd="0" presId="urn:microsoft.com/office/officeart/2005/8/layout/target3"/>
    <dgm:cxn modelId="{254439AD-3211-4563-A053-0B6B257D8E8C}" type="presOf" srcId="{D8197B8C-B260-4A16-BDF4-0947B075E274}" destId="{5A5FFA88-C948-4069-8E93-59FA12366E83}" srcOrd="1" destOrd="0" presId="urn:microsoft.com/office/officeart/2005/8/layout/target3"/>
    <dgm:cxn modelId="{AA57777D-6291-4D2B-98B5-A3B9B5112B1F}" type="presOf" srcId="{757F3AB3-0718-4624-B441-E567A8F0AB56}" destId="{333A1088-737F-45CB-B68E-254E46348037}" srcOrd="0" destOrd="0" presId="urn:microsoft.com/office/officeart/2005/8/layout/target3"/>
    <dgm:cxn modelId="{50A1EFFC-3E0E-4552-A923-2DC8B7DB2625}" type="presOf" srcId="{FF3621C1-5D89-4169-B9F7-F768AE7D9489}" destId="{522F3148-FA5D-45C0-8223-90D71CEF85DC}" srcOrd="1" destOrd="0" presId="urn:microsoft.com/office/officeart/2005/8/layout/target3"/>
    <dgm:cxn modelId="{0E4F9DEC-2AC4-4F20-B089-BDE1D69CB94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B768BB-89FB-4F08-B033-91882BA0EAD0}" type="presOf" srcId="{B651F6E3-6281-48DB-9319-2AEAFDAE7572}" destId="{6BB5E863-4638-4E1D-BFDE-399D028AC4ED}" srcOrd="1" destOrd="0" presId="urn:microsoft.com/office/officeart/2005/8/layout/target3"/>
    <dgm:cxn modelId="{509292EF-3EAC-40E3-BFF3-92C0E8CFAC1D}" type="presParOf" srcId="{333A1088-737F-45CB-B68E-254E46348037}" destId="{F5ABB229-8D3B-4694-996A-96F23CF14429}" srcOrd="0" destOrd="0" presId="urn:microsoft.com/office/officeart/2005/8/layout/target3"/>
    <dgm:cxn modelId="{BD5F8960-43EB-4AAF-90F8-4379DEAE7B0C}" type="presParOf" srcId="{333A1088-737F-45CB-B68E-254E46348037}" destId="{F41139FD-01EE-4571-8B17-4FB00FC51163}" srcOrd="1" destOrd="0" presId="urn:microsoft.com/office/officeart/2005/8/layout/target3"/>
    <dgm:cxn modelId="{594AFB59-9B6F-4EF7-A3E2-1DBBD5ADA505}" type="presParOf" srcId="{333A1088-737F-45CB-B68E-254E46348037}" destId="{D005CE8C-CC26-4C3E-AC11-E15060ECD759}" srcOrd="2" destOrd="0" presId="urn:microsoft.com/office/officeart/2005/8/layout/target3"/>
    <dgm:cxn modelId="{F79D2F8B-C9B7-4AEF-81FD-377548F4D138}" type="presParOf" srcId="{333A1088-737F-45CB-B68E-254E46348037}" destId="{2C702D82-9B77-49B7-9568-BB8EB47C3372}" srcOrd="3" destOrd="0" presId="urn:microsoft.com/office/officeart/2005/8/layout/target3"/>
    <dgm:cxn modelId="{A25CE582-F971-4F75-A356-B537FC3F0EA3}" type="presParOf" srcId="{333A1088-737F-45CB-B68E-254E46348037}" destId="{A52A0455-90FF-4808-ABD0-F02540D31D5A}" srcOrd="4" destOrd="0" presId="urn:microsoft.com/office/officeart/2005/8/layout/target3"/>
    <dgm:cxn modelId="{9739632D-C83E-4252-BB96-5A9F48A7FB5D}" type="presParOf" srcId="{333A1088-737F-45CB-B68E-254E46348037}" destId="{6140AFEC-043D-4C43-A2F9-D0F5331DF3A3}" srcOrd="5" destOrd="0" presId="urn:microsoft.com/office/officeart/2005/8/layout/target3"/>
    <dgm:cxn modelId="{E0C904E1-F065-4B6C-A51A-6DF9666FD946}" type="presParOf" srcId="{333A1088-737F-45CB-B68E-254E46348037}" destId="{9358AC05-5D7D-4327-9F80-1AD486AEA664}" srcOrd="6" destOrd="0" presId="urn:microsoft.com/office/officeart/2005/8/layout/target3"/>
    <dgm:cxn modelId="{54BC639A-2C67-484B-BC04-815E262859E7}" type="presParOf" srcId="{333A1088-737F-45CB-B68E-254E46348037}" destId="{313FC574-E1CD-4FB4-B054-0B805CE0447D}" srcOrd="7" destOrd="0" presId="urn:microsoft.com/office/officeart/2005/8/layout/target3"/>
    <dgm:cxn modelId="{346FD8BC-25AF-440E-9CFE-5E1E9BE3C822}" type="presParOf" srcId="{333A1088-737F-45CB-B68E-254E46348037}" destId="{619D679B-A015-4ECF-8348-D1034C574F40}" srcOrd="8" destOrd="0" presId="urn:microsoft.com/office/officeart/2005/8/layout/target3"/>
    <dgm:cxn modelId="{28C1B80A-A4C2-444D-9005-286F276DF52D}" type="presParOf" srcId="{333A1088-737F-45CB-B68E-254E46348037}" destId="{322283A8-4A27-4CDA-BAE3-F381106A9174}" srcOrd="9" destOrd="0" presId="urn:microsoft.com/office/officeart/2005/8/layout/target3"/>
    <dgm:cxn modelId="{D303CD7C-25B0-4CFA-9633-BEB1087D5FCC}" type="presParOf" srcId="{333A1088-737F-45CB-B68E-254E46348037}" destId="{FFC9F71D-1B4F-4AD9-A4A6-86ADEFC8AF5C}" srcOrd="10" destOrd="0" presId="urn:microsoft.com/office/officeart/2005/8/layout/target3"/>
    <dgm:cxn modelId="{B4E7797E-BB42-4F47-8CBE-FDCCE312B59D}" type="presParOf" srcId="{333A1088-737F-45CB-B68E-254E46348037}" destId="{25B08C86-7E15-44DC-BE7F-FFB55DD49D12}" srcOrd="11" destOrd="0" presId="urn:microsoft.com/office/officeart/2005/8/layout/target3"/>
    <dgm:cxn modelId="{D5B1A72F-42DD-4A87-ACCF-53EBF6E519C5}" type="presParOf" srcId="{333A1088-737F-45CB-B68E-254E46348037}" destId="{C00F7E6A-B60D-414E-B40A-C4B931C28BAF}" srcOrd="12" destOrd="0" presId="urn:microsoft.com/office/officeart/2005/8/layout/target3"/>
    <dgm:cxn modelId="{F7CD2E25-85F5-4C3E-B820-F96F05903686}" type="presParOf" srcId="{333A1088-737F-45CB-B68E-254E46348037}" destId="{18D1CD71-A09E-4DC8-AD58-D43BE56A821F}" srcOrd="13" destOrd="0" presId="urn:microsoft.com/office/officeart/2005/8/layout/target3"/>
    <dgm:cxn modelId="{4D73CCD7-DE0A-4A99-A8A3-1798AA25199E}" type="presParOf" srcId="{333A1088-737F-45CB-B68E-254E46348037}" destId="{3AF1215E-7776-4C24-8064-1417BC451259}" srcOrd="14" destOrd="0" presId="urn:microsoft.com/office/officeart/2005/8/layout/target3"/>
    <dgm:cxn modelId="{109E59D6-CD09-4C44-89DC-4E8450D034C8}" type="presParOf" srcId="{333A1088-737F-45CB-B68E-254E46348037}" destId="{1A56D0C6-827E-4224-8020-F6331FAB0C3E}" srcOrd="15" destOrd="0" presId="urn:microsoft.com/office/officeart/2005/8/layout/target3"/>
    <dgm:cxn modelId="{E04209CE-3CD2-4E8A-8AE4-DB26F1FF141F}" type="presParOf" srcId="{333A1088-737F-45CB-B68E-254E46348037}" destId="{5D1861EB-1465-4B6B-B573-C1854262B277}" srcOrd="16" destOrd="0" presId="urn:microsoft.com/office/officeart/2005/8/layout/target3"/>
    <dgm:cxn modelId="{BC26C7EF-FA99-4564-8BB9-CFA25C4ABE04}" type="presParOf" srcId="{333A1088-737F-45CB-B68E-254E46348037}" destId="{751E9DD6-38DB-49FF-B3BE-A7F1586C8B05}" srcOrd="17" destOrd="0" presId="urn:microsoft.com/office/officeart/2005/8/layout/target3"/>
    <dgm:cxn modelId="{1F4EEE41-F1E1-4C49-B2F1-4CE1317922B6}" type="presParOf" srcId="{333A1088-737F-45CB-B68E-254E46348037}" destId="{AED2198E-93D5-4001-81B4-73124B309672}" srcOrd="18" destOrd="0" presId="urn:microsoft.com/office/officeart/2005/8/layout/target3"/>
    <dgm:cxn modelId="{80D78E8D-4B95-47F9-9D65-820A33EBEBAE}" type="presParOf" srcId="{333A1088-737F-45CB-B68E-254E46348037}" destId="{2BE915AB-18AA-4053-B92C-3BFC9ED204BB}" srcOrd="19" destOrd="0" presId="urn:microsoft.com/office/officeart/2005/8/layout/target3"/>
    <dgm:cxn modelId="{A210359E-9A7C-41A7-BEDE-B6A0CF8E1C49}" type="presParOf" srcId="{333A1088-737F-45CB-B68E-254E46348037}" destId="{6BB5E863-4638-4E1D-BFDE-399D028AC4ED}" srcOrd="20" destOrd="0" presId="urn:microsoft.com/office/officeart/2005/8/layout/target3"/>
    <dgm:cxn modelId="{45F44B91-1AC0-4EF9-B547-E140BC871C5B}" type="presParOf" srcId="{333A1088-737F-45CB-B68E-254E46348037}" destId="{5A5FFA88-C948-4069-8E93-59FA12366E83}" srcOrd="21" destOrd="0" presId="urn:microsoft.com/office/officeart/2005/8/layout/target3"/>
    <dgm:cxn modelId="{792C435E-FB38-4348-8D05-E13181C2D966}" type="presParOf" srcId="{333A1088-737F-45CB-B68E-254E46348037}" destId="{522F3148-FA5D-45C0-8223-90D71CEF85DC}" srcOrd="22" destOrd="0" presId="urn:microsoft.com/office/officeart/2005/8/layout/target3"/>
    <dgm:cxn modelId="{A0337094-DE06-49D2-B0E9-1E421C679AE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VY_52_INOVACE_14_Přírodopis 7.ročník_Ptáci  velcí a malí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Ptáci velcí a malí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1DC26-D180-4D38-95EF-837E1A0D4994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0B82C-F460-4C32-BB04-E87C02B83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213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71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47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815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222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291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138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500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0089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9277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749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7730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768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0731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6691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0B82C-F460-4C32-BB04-E87C02B83762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491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564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975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035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426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68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570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76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70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3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46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662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B5DF7-EEAF-4243-B4D0-5E58D96836F9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8FA49-576C-4900-9D5B-D076FA135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078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Ostriches_cape_point_cropped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ater_Rhea_(Rhea_americana)_-Argentina-8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6/Archilochus-alexandri-002-edit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Colibri-thalassinus-001-edit.jpg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mmingbird_flight_profil.sv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gulus_regulus_1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iches_cape_point_cropped.jpg" TargetMode="External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Soubor:Greater_Rhea_(Rhea_americana)_-Argentina-8.jpg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iches_cape_point_cropped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moe.jpg" TargetMode="External"/><Relationship Id="rId5" Type="http://schemas.openxmlformats.org/officeDocument/2006/relationships/hyperlink" Target="http://cs.wikipedia.org/wiki/Soubor:Greater_Rhea_(Rhea_americana)_-Argentina-8.jpg" TargetMode="External"/><Relationship Id="rId4" Type="http://schemas.openxmlformats.org/officeDocument/2006/relationships/hyperlink" Target="http://cs.wikipedia.org/wiki/Soubor:Struthio_camelus_-_Strausskueken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rop_velk%C3%BD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olibri-thalassinus-001-edit.jpg" TargetMode="External"/><Relationship Id="rId5" Type="http://schemas.openxmlformats.org/officeDocument/2006/relationships/hyperlink" Target="http://cs.wikipedia.org/wiki/Soubor:Archilochus-alexandri-002-edit.jpg" TargetMode="External"/><Relationship Id="rId4" Type="http://schemas.openxmlformats.org/officeDocument/2006/relationships/hyperlink" Target="http://cs.wikipedia.org/wiki/Soubor:Regulus_regulus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645888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76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27607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 7. ročník, Velcí a malí ptáci</a:t>
            </a:r>
          </a:p>
          <a:p>
            <a:endParaRPr lang="cs-CZ" sz="2400" dirty="0"/>
          </a:p>
          <a:p>
            <a:r>
              <a:rPr lang="cs-CZ" sz="2400" dirty="0" smtClean="0"/>
              <a:t>1)Prezentace </a:t>
            </a:r>
            <a:r>
              <a:rPr lang="cs-CZ" sz="2400" dirty="0" smtClean="0"/>
              <a:t>k </a:t>
            </a:r>
            <a:r>
              <a:rPr lang="cs-CZ" sz="2400" dirty="0" smtClean="0"/>
              <a:t>výkladu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Běžci</a:t>
            </a:r>
          </a:p>
          <a:p>
            <a:pPr marL="457200" indent="-457200">
              <a:buAutoNum type="alphaLcParenR"/>
            </a:pPr>
            <a:r>
              <a:rPr lang="cs-CZ" sz="2400" dirty="0" err="1" smtClean="0"/>
              <a:t>Svišťouni</a:t>
            </a:r>
            <a:r>
              <a:rPr lang="cs-CZ" sz="2400" dirty="0" smtClean="0"/>
              <a:t>, kolibříci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Nejmenší a největší pták ČR</a:t>
            </a:r>
          </a:p>
          <a:p>
            <a:r>
              <a:rPr lang="cs-CZ" sz="2400" dirty="0" smtClean="0"/>
              <a:t>2) Slovní úloha</a:t>
            </a:r>
          </a:p>
          <a:p>
            <a:r>
              <a:rPr lang="cs-CZ" sz="2400" dirty="0" smtClean="0"/>
              <a:t>3) Procvičení </a:t>
            </a:r>
          </a:p>
          <a:p>
            <a:pPr marL="457200" indent="-457200">
              <a:buAutoNum type="alphaLcParenR"/>
            </a:pPr>
            <a:r>
              <a:rPr lang="cs-CZ" sz="2400" dirty="0"/>
              <a:t>D</a:t>
            </a:r>
            <a:r>
              <a:rPr lang="cs-CZ" sz="2400" smtClean="0"/>
              <a:t>oplňovačka </a:t>
            </a:r>
            <a:r>
              <a:rPr lang="cs-CZ" sz="2400" dirty="0" smtClean="0"/>
              <a:t>– lze i vytisknout jako SP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Spojování jmen běžců s obrázky – s kontrolou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r>
              <a:rPr lang="cs-CZ" sz="2400" dirty="0" smtClean="0"/>
              <a:t>Pomůcky – fixy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288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458587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cs-CZ" sz="4800" b="1" u="sng" dirty="0" smtClean="0"/>
          </a:p>
          <a:p>
            <a:r>
              <a:rPr lang="cs-CZ" sz="4800" b="1" u="sng" dirty="0" smtClean="0"/>
              <a:t>Ptáci velcí a malí</a:t>
            </a:r>
          </a:p>
          <a:p>
            <a:endParaRPr lang="cs-CZ" sz="2800" b="1" u="sng" dirty="0"/>
          </a:p>
          <a:p>
            <a:pPr marL="514350" indent="-514350">
              <a:buAutoNum type="arabicPeriod"/>
            </a:pPr>
            <a:r>
              <a:rPr lang="cs-CZ" sz="2800" b="1" u="sng" dirty="0" smtClean="0"/>
              <a:t>Běžci</a:t>
            </a:r>
          </a:p>
          <a:p>
            <a:r>
              <a:rPr lang="cs-CZ" sz="2800" dirty="0" smtClean="0"/>
              <a:t>- mohutné tělo, dlouhý krk, malá hlava, </a:t>
            </a:r>
            <a:r>
              <a:rPr lang="cs-CZ" sz="2800" b="1" dirty="0" smtClean="0"/>
              <a:t>zakrnělá křídla, </a:t>
            </a:r>
          </a:p>
          <a:p>
            <a:r>
              <a:rPr lang="cs-CZ" sz="2800" b="1" dirty="0" smtClean="0"/>
              <a:t> silné nohy</a:t>
            </a:r>
          </a:p>
          <a:p>
            <a:r>
              <a:rPr lang="cs-CZ" sz="2800" dirty="0" smtClean="0"/>
              <a:t>- nemohou létat, rychle běhají</a:t>
            </a:r>
          </a:p>
          <a:p>
            <a:r>
              <a:rPr lang="cs-CZ" sz="2800" dirty="0" smtClean="0"/>
              <a:t>- na hrudní kosti není hřeben</a:t>
            </a:r>
          </a:p>
          <a:p>
            <a:r>
              <a:rPr lang="cs-CZ" sz="2800" dirty="0" smtClean="0"/>
              <a:t>- hnízdo na zemi, nekrmiví, na vejcích většinou samci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547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280920" cy="483209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štros dvouprstý</a:t>
            </a:r>
          </a:p>
          <a:p>
            <a:r>
              <a:rPr lang="cs-CZ" sz="2800" dirty="0" smtClean="0"/>
              <a:t>- africké savany</a:t>
            </a:r>
          </a:p>
          <a:p>
            <a:r>
              <a:rPr lang="cs-CZ" sz="2800" dirty="0" smtClean="0"/>
              <a:t>- největší žijící pták – 260 cm, 100 kg</a:t>
            </a:r>
          </a:p>
          <a:p>
            <a:r>
              <a:rPr lang="cs-CZ" sz="2800" dirty="0" smtClean="0"/>
              <a:t>-</a:t>
            </a:r>
            <a:r>
              <a:rPr lang="cs-CZ" sz="2800" dirty="0"/>
              <a:t> </a:t>
            </a:r>
            <a:r>
              <a:rPr lang="cs-CZ" sz="2800" dirty="0" smtClean="0"/>
              <a:t>všežravec -  listy, semena, plody, hlodavci, plazi, ptáčata</a:t>
            </a:r>
          </a:p>
          <a:p>
            <a:r>
              <a:rPr lang="cs-CZ" sz="2800" dirty="0" smtClean="0"/>
              <a:t>- putuje za potravou v období sucha, kvůli ochraně se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přidružují k některým býložravcům</a:t>
            </a:r>
          </a:p>
          <a:p>
            <a:r>
              <a:rPr lang="cs-CZ" sz="2800" dirty="0" smtClean="0"/>
              <a:t>- k rozmělnění rostlin – polyká kamínky</a:t>
            </a:r>
          </a:p>
          <a:p>
            <a:r>
              <a:rPr lang="cs-CZ" sz="2800" dirty="0" smtClean="0"/>
              <a:t>- velmi dobrý zrak</a:t>
            </a:r>
          </a:p>
          <a:p>
            <a:r>
              <a:rPr lang="cs-CZ" sz="2800" dirty="0" smtClean="0"/>
              <a:t> 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1028" name="Picture 4" descr="http://ts2.mm.bing.net/images/thumbnail.aspx?q=1549770556289&amp;id=f4f060dffe3bb1d873e71e19fa09be89&amp;url=http%3a%2f%2fupload.wikimedia.org%2fwikipedia%2fcommons%2fthumb%2f0%2f0d%2fStruthio_camelus_-_Strausskueken.jpg%2f300px-Struthio_camelus_-_Strausskuek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1876425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Pštros dvouprstý - samec a samice">
            <a:hlinkClick r:id="rId4" tooltip="Pštros dvouprstý - samec a samic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680" y="4369552"/>
            <a:ext cx="3123866" cy="219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3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8250" cy="224676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n</a:t>
            </a:r>
            <a:r>
              <a:rPr lang="cs-CZ" sz="2800" b="1" u="sng" dirty="0" smtClean="0"/>
              <a:t>andu pampový</a:t>
            </a:r>
          </a:p>
          <a:p>
            <a:r>
              <a:rPr lang="cs-CZ" sz="2800" dirty="0" smtClean="0"/>
              <a:t>- jihoamerické savany</a:t>
            </a:r>
          </a:p>
          <a:p>
            <a:r>
              <a:rPr lang="cs-CZ" sz="2800" dirty="0" smtClean="0"/>
              <a:t>- všežravci – semena, listy, plody, hmyz, menší obratlovci</a:t>
            </a:r>
          </a:p>
          <a:p>
            <a:r>
              <a:rPr lang="cs-CZ" sz="2800" dirty="0" smtClean="0"/>
              <a:t>- tmavě šedý</a:t>
            </a:r>
          </a:p>
          <a:p>
            <a:r>
              <a:rPr lang="cs-CZ" sz="2800" dirty="0" smtClean="0"/>
              <a:t>- hejna</a:t>
            </a:r>
            <a:endParaRPr lang="cs-CZ" sz="2800" dirty="0"/>
          </a:p>
        </p:txBody>
      </p:sp>
      <p:pic>
        <p:nvPicPr>
          <p:cNvPr id="3" name="Picture 2" descr="nandu pampový">
            <a:hlinkClick r:id="rId3" tooltip="nandu pampový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529" y="3445767"/>
            <a:ext cx="3219399" cy="257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75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992888" cy="267765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e</a:t>
            </a:r>
            <a:r>
              <a:rPr lang="cs-CZ" sz="2800" b="1" u="sng" dirty="0" smtClean="0"/>
              <a:t>mu hnědý - australský</a:t>
            </a:r>
          </a:p>
          <a:p>
            <a:r>
              <a:rPr lang="cs-CZ" sz="2800" dirty="0" smtClean="0"/>
              <a:t>- Austrálie</a:t>
            </a:r>
          </a:p>
          <a:p>
            <a:r>
              <a:rPr lang="cs-CZ" sz="2800" dirty="0" smtClean="0"/>
              <a:t>- býložravec</a:t>
            </a:r>
          </a:p>
          <a:p>
            <a:r>
              <a:rPr lang="cs-CZ" sz="2800" dirty="0" smtClean="0"/>
              <a:t>- chov pro maso, vejce a kůži</a:t>
            </a:r>
          </a:p>
          <a:p>
            <a:r>
              <a:rPr lang="cs-CZ" sz="2800" dirty="0" smtClean="0"/>
              <a:t>- druhý největší nelétavý pták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3074" name="Picture 2" descr="http://ts1.mm.bing.net/images/thumbnail.aspx?q=1515387299696&amp;id=56bf18303f615fa245640d51894ad13d&amp;url=http%3a%2f%2fzivazeme.cz%2fimages%2femu-hnedy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2762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99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568952" cy="594008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/>
              <a:t>s</a:t>
            </a:r>
            <a:r>
              <a:rPr lang="cs-CZ" sz="2800" b="1" u="sng" dirty="0" err="1" smtClean="0"/>
              <a:t>višťouni</a:t>
            </a:r>
            <a:endParaRPr lang="cs-CZ" sz="2800" b="1" u="sng" dirty="0" smtClean="0"/>
          </a:p>
          <a:p>
            <a:r>
              <a:rPr lang="cs-CZ" sz="2800" dirty="0" smtClean="0"/>
              <a:t>- tropy Jižní a Střední Ameriky</a:t>
            </a:r>
          </a:p>
          <a:p>
            <a:r>
              <a:rPr lang="cs-CZ" sz="2800" dirty="0" smtClean="0"/>
              <a:t>- tmavé peří , lomem světla – duhově pestré zbarvení</a:t>
            </a:r>
          </a:p>
          <a:p>
            <a:r>
              <a:rPr lang="cs-CZ" sz="2800" dirty="0" smtClean="0"/>
              <a:t>- srpovitá křídla, vidličnatý ocas</a:t>
            </a:r>
          </a:p>
          <a:p>
            <a:r>
              <a:rPr lang="cs-CZ" sz="2800" dirty="0" smtClean="0"/>
              <a:t>- trubicovitý zobák – sají nektar</a:t>
            </a:r>
          </a:p>
          <a:p>
            <a:r>
              <a:rPr lang="cs-CZ" sz="2800" dirty="0" smtClean="0"/>
              <a:t>- krmiví</a:t>
            </a:r>
          </a:p>
          <a:p>
            <a:r>
              <a:rPr lang="cs-CZ" sz="2800" dirty="0" smtClean="0"/>
              <a:t>- velmi dobří letci – za 1 s mávnou 12- 90x – dokážou se </a:t>
            </a:r>
          </a:p>
          <a:p>
            <a:r>
              <a:rPr lang="cs-CZ" sz="2800" dirty="0" smtClean="0"/>
              <a:t>„</a:t>
            </a:r>
            <a:r>
              <a:rPr lang="cs-CZ" sz="2800" dirty="0"/>
              <a:t>z</a:t>
            </a:r>
            <a:r>
              <a:rPr lang="cs-CZ" sz="2800" dirty="0" smtClean="0"/>
              <a:t>astavit“ ve vzduchu</a:t>
            </a:r>
          </a:p>
          <a:p>
            <a:r>
              <a:rPr lang="cs-CZ" sz="2800" dirty="0" smtClean="0"/>
              <a:t>- umí létat pozpátku</a:t>
            </a:r>
          </a:p>
          <a:p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1260 tepů za 1 minutu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10-15% dne létání, hledání potravy, zbytek odpočinek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d</a:t>
            </a:r>
            <a:r>
              <a:rPr lang="cs-CZ" sz="2000" dirty="0" smtClean="0"/>
              <a:t>enně musí pozřít tolik potravy, která je značně větší než jeho celková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/>
              <a:t>hmotnost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3 - 5 let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7033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7994433" cy="310854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u="sng" dirty="0" smtClean="0"/>
              <a:t>kolibříci</a:t>
            </a:r>
          </a:p>
          <a:p>
            <a:r>
              <a:rPr lang="cs-CZ" sz="2800" dirty="0" smtClean="0"/>
              <a:t>- patří mezi </a:t>
            </a:r>
            <a:r>
              <a:rPr lang="cs-CZ" sz="2800" dirty="0" err="1" smtClean="0"/>
              <a:t>svišťouny</a:t>
            </a:r>
            <a:endParaRPr lang="cs-CZ" sz="2800" dirty="0" smtClean="0"/>
          </a:p>
          <a:p>
            <a:r>
              <a:rPr lang="cs-CZ" sz="2800" dirty="0" smtClean="0"/>
              <a:t>- malí, většinou pestře zbarvení</a:t>
            </a:r>
          </a:p>
          <a:p>
            <a:r>
              <a:rPr lang="cs-CZ" sz="2800" dirty="0" smtClean="0"/>
              <a:t>- j</a:t>
            </a:r>
            <a:r>
              <a:rPr lang="cs-CZ" sz="2800" dirty="0" smtClean="0"/>
              <a:t>en na americkém kontinentu</a:t>
            </a:r>
          </a:p>
          <a:p>
            <a:r>
              <a:rPr lang="cs-CZ" sz="2800" dirty="0" smtClean="0"/>
              <a:t>- s</a:t>
            </a:r>
            <a:r>
              <a:rPr lang="cs-CZ" sz="2800" dirty="0" smtClean="0"/>
              <a:t> </a:t>
            </a:r>
            <a:r>
              <a:rPr lang="cs-CZ" sz="2800" dirty="0" err="1" smtClean="0"/>
              <a:t>vyjímkou</a:t>
            </a:r>
            <a:r>
              <a:rPr lang="cs-CZ" sz="2800" dirty="0" smtClean="0"/>
              <a:t> hmyzu mají nejrychlejší metabolismus ze </a:t>
            </a:r>
          </a:p>
          <a:p>
            <a:r>
              <a:rPr lang="cs-CZ" sz="2800" dirty="0" smtClean="0"/>
              <a:t>  v</a:t>
            </a:r>
            <a:r>
              <a:rPr lang="cs-CZ" sz="2800" dirty="0" smtClean="0"/>
              <a:t>šech živočichů</a:t>
            </a:r>
          </a:p>
          <a:p>
            <a:r>
              <a:rPr lang="cs-CZ" sz="2800" dirty="0" smtClean="0"/>
              <a:t>- živí se nektarem, drobným hmyzem</a:t>
            </a:r>
            <a:endParaRPr lang="cs-CZ" sz="2800" dirty="0"/>
          </a:p>
        </p:txBody>
      </p:sp>
      <p:pic>
        <p:nvPicPr>
          <p:cNvPr id="1028" name="Picture 4" descr="Soubor:Archilochus-alexandri-002-edi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3096"/>
            <a:ext cx="3528392" cy="2350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d/db/Colibri-thalassinus-001-edit.jpg/220px-Colibri-thalassinus-001-edit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182" y="4221088"/>
            <a:ext cx="3747635" cy="2350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85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5/55/Hummingbird_flight_profil.svg/220px-Hummingbird_flight_profil.svg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73187"/>
            <a:ext cx="3168352" cy="398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548680"/>
            <a:ext cx="42239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Schéma kolibříkova letu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7929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404664"/>
            <a:ext cx="8064896" cy="397031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d</a:t>
            </a:r>
            <a:r>
              <a:rPr lang="cs-CZ" sz="2800" b="1" u="sng" dirty="0" smtClean="0"/>
              <a:t>rop velký</a:t>
            </a:r>
          </a:p>
          <a:p>
            <a:r>
              <a:rPr lang="cs-CZ" sz="2800" dirty="0" smtClean="0"/>
              <a:t>- největší pták Evropy , také ČR, 100 cm, 14-16 kg</a:t>
            </a:r>
          </a:p>
          <a:p>
            <a:r>
              <a:rPr lang="cs-CZ" sz="2800" dirty="0" smtClean="0"/>
              <a:t>- výrazný pohlavní dimorfismus, samec větší než krocan,</a:t>
            </a:r>
          </a:p>
          <a:p>
            <a:r>
              <a:rPr lang="cs-CZ" sz="2800" dirty="0" smtClean="0"/>
              <a:t>- šedý krk, bílý „vous“ po stranách krku, samice o dost </a:t>
            </a:r>
          </a:p>
          <a:p>
            <a:r>
              <a:rPr lang="cs-CZ" sz="2800" dirty="0" smtClean="0"/>
              <a:t>   menší</a:t>
            </a:r>
          </a:p>
          <a:p>
            <a:r>
              <a:rPr lang="cs-CZ" sz="2800" dirty="0" smtClean="0"/>
              <a:t>- všežravec, stálý</a:t>
            </a:r>
          </a:p>
          <a:p>
            <a:r>
              <a:rPr lang="cs-CZ" sz="2800" dirty="0" smtClean="0"/>
              <a:t>- patří mezi krátkokřídlé</a:t>
            </a:r>
          </a:p>
          <a:p>
            <a:endParaRPr lang="cs-CZ" sz="2800" dirty="0"/>
          </a:p>
        </p:txBody>
      </p:sp>
      <p:pic>
        <p:nvPicPr>
          <p:cNvPr id="1026" name="Picture 2" descr="http://ts3.mm.bing.net/images/thumbnail.aspx?q=1547509574950&amp;id=367369c1e1b06179627729dea4b1aa20&amp;url=http%3a%2f%2fupload.wikimedia.org%2fwikipedia%2fcommons%2fthumb%2f4%2f46%2fDabao.jpg%2f260px-Daba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4077072"/>
            <a:ext cx="2736304" cy="2650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551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969746" cy="353943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rálíček obecný</a:t>
            </a:r>
          </a:p>
          <a:p>
            <a:r>
              <a:rPr lang="cs-CZ" sz="2800" dirty="0" smtClean="0"/>
              <a:t>- pěvec</a:t>
            </a:r>
          </a:p>
          <a:p>
            <a:r>
              <a:rPr lang="cs-CZ" sz="2800" dirty="0" smtClean="0"/>
              <a:t>- nejmenší evropský pták, také v ČR, 9 cm, 6 g</a:t>
            </a:r>
          </a:p>
          <a:p>
            <a:r>
              <a:rPr lang="cs-CZ" sz="2800" dirty="0" smtClean="0"/>
              <a:t>- dospělec světle zelený hřbet, ocas, hlava, na temeni </a:t>
            </a:r>
          </a:p>
          <a:p>
            <a:r>
              <a:rPr lang="cs-CZ" sz="2800" dirty="0" smtClean="0"/>
              <a:t>  černý proužek </a:t>
            </a:r>
          </a:p>
          <a:p>
            <a:r>
              <a:rPr lang="cs-CZ" sz="2800" dirty="0" smtClean="0"/>
              <a:t>- v lesích</a:t>
            </a:r>
          </a:p>
          <a:p>
            <a:r>
              <a:rPr lang="cs-CZ" sz="2800" dirty="0" smtClean="0"/>
              <a:t>- všežravec – semena jehličnanů, larvy, hmyz</a:t>
            </a:r>
          </a:p>
          <a:p>
            <a:endParaRPr lang="cs-CZ" sz="2800" b="1" u="sng" dirty="0"/>
          </a:p>
        </p:txBody>
      </p:sp>
      <p:pic>
        <p:nvPicPr>
          <p:cNvPr id="7170" name="Picture 2" descr="Králíček obecný">
            <a:hlinkClick r:id="rId3" tooltip="Králíček obecný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49080"/>
            <a:ext cx="3759346" cy="259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43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50648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Vypočítej zajímavou slovní úlohu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493036" cy="440120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Kolibřík o hmotnosti 2g spotřebuje za den 6g potravy,</a:t>
            </a:r>
          </a:p>
          <a:p>
            <a:r>
              <a:rPr lang="cs-CZ" sz="2800" b="1" dirty="0"/>
              <a:t>č</a:t>
            </a:r>
            <a:r>
              <a:rPr lang="cs-CZ" sz="2800" b="1" dirty="0" smtClean="0"/>
              <a:t>lověk o hmotnosti 80 kg spotřebuje za den 1,5 kg potravy.</a:t>
            </a:r>
          </a:p>
          <a:p>
            <a:endParaRPr lang="cs-CZ" sz="2800" b="1" dirty="0"/>
          </a:p>
          <a:p>
            <a:r>
              <a:rPr lang="cs-CZ" sz="2800" b="1" dirty="0" smtClean="0"/>
              <a:t>Spočítejte, kolikrát více potravy spotřebuje kolibřík na 1g své hmotnosti v porovnání s člověkem.</a:t>
            </a:r>
          </a:p>
          <a:p>
            <a:endParaRPr lang="cs-CZ" sz="2800" b="1" dirty="0"/>
          </a:p>
          <a:p>
            <a:r>
              <a:rPr lang="cs-CZ" sz="2800" b="1" dirty="0" smtClean="0"/>
              <a:t>Kolik potravy by musel člověk sníst, aby se vyrovnal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olibříkovi?</a:t>
            </a:r>
            <a:endParaRPr lang="cs-CZ" sz="2800" b="1" dirty="0" smtClean="0"/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1082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61469" cy="569386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smtClean="0"/>
              <a:t>Největší cizokrajní ptáci jsou: …………………………..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Nejmenší cizokrajní ptáci jsou: ………………………..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Největší pták v ČR je: ……………………………………….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Nejmenší pták v ČR je: …………………………………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Běžci nemohou ………………..……….., na hrudní kosti nemají …………………………… .</a:t>
            </a:r>
          </a:p>
          <a:p>
            <a:r>
              <a:rPr lang="cs-CZ" sz="2800" b="1" dirty="0" smtClean="0"/>
              <a:t>6)  Kolibříky řadíme mezi ………………………………</a:t>
            </a:r>
          </a:p>
          <a:p>
            <a:r>
              <a:rPr lang="cs-CZ" sz="2800" b="1" dirty="0" smtClean="0"/>
              <a:t>7)  Běžec žijící v Africe je: ……………………………</a:t>
            </a:r>
          </a:p>
          <a:p>
            <a:r>
              <a:rPr lang="cs-CZ" sz="2800" b="1" dirty="0" smtClean="0"/>
              <a:t>8)  Kolibříci se živí: …………………………………………………</a:t>
            </a:r>
          </a:p>
          <a:p>
            <a:r>
              <a:rPr lang="cs-CZ" sz="2800" b="1" dirty="0" smtClean="0"/>
              <a:t>9)  Běžec žijící v Austrálii je: ........................................</a:t>
            </a:r>
          </a:p>
          <a:p>
            <a:r>
              <a:rPr lang="cs-CZ" sz="2800" b="1" dirty="0" smtClean="0"/>
              <a:t>10) Nandu pampový žije v: ………………………………………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999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štros dvouprstý - samec a samice">
            <a:hlinkClick r:id="rId3" tooltip="Pštros dvouprstý - samec a samic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44824"/>
            <a:ext cx="2820443" cy="197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nandu pampový">
            <a:hlinkClick r:id="rId5" tooltip="nandu pampový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1863223"/>
            <a:ext cx="2520280" cy="20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ts1.mm.bing.net/images/thumbnail.aspx?q=1515387299696&amp;id=56bf18303f615fa245640d51894ad13d&amp;url=http%3a%2f%2fzivazeme.cz%2fimages%2femu-hnedy0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32268"/>
            <a:ext cx="1944216" cy="201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76672"/>
            <a:ext cx="387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Poznej  běžce - spojování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941168"/>
            <a:ext cx="8727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andu pampový        emu hnědý             pštros dvouprstý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1" y="5934471"/>
            <a:ext cx="26642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pštros dvouprstý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01576" y="6021286"/>
            <a:ext cx="22570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nandu pampový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10865" y="6021287"/>
            <a:ext cx="16209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emu hnědý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31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39 -0.25834 " pathEditMode="relative" ptsTypes="AA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22 -0.275 " pathEditMode="relative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244 -0.27848 " pathEditMode="relative" ptsTypes="AA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</a:t>
            </a:r>
          </a:p>
          <a:p>
            <a:endParaRPr lang="cs-CZ" sz="2400" dirty="0"/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cs.wikipedia.org/wiki/Soubor:Ostriches_cape_point_cropped.jpg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4"/>
              </a:rPr>
              <a:t>http://cs.wikipedia.org/wiki/Soubor:Struthio_camelus_-_</a:t>
            </a:r>
            <a:r>
              <a:rPr lang="cs-CZ" sz="2400" dirty="0" smtClean="0">
                <a:hlinkClick r:id="rId4"/>
              </a:rPr>
              <a:t>Strausskueken.jpg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5"/>
              </a:rPr>
              <a:t>http://cs.wikipedia.org/wiki/Soubor:Greater_Rhea_(Rhea_americana)_-</a:t>
            </a:r>
            <a:r>
              <a:rPr lang="cs-CZ" sz="2400" dirty="0" smtClean="0">
                <a:hlinkClick r:id="rId5"/>
              </a:rPr>
              <a:t>Argentina-8.jpg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cs.wikipedia.org/wiki/Soubor:Emoe.jpg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/>
              <a:t>http://cs.wikipedia.org/wiki/Soubor:Dabao.jpg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627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796846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cs.wikipedia.org/wiki/Drop_velk%C3%BD</a:t>
            </a:r>
            <a:r>
              <a:rPr lang="cs-CZ" dirty="0" smtClean="0"/>
              <a:t>  - informace o dropovi velkém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cs.wikipedia.org/wiki/Soubor:Regulus_regulus_1.jpg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cs.wikipedia.org/wiki/Soubor:Archilochus-alexandri-002-edit.jpg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cs.wikipedia.org/wiki/Soubor:Colibri-thalassinus-001-edit.jpg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http://cs.wikipedia.org/wiki/Soubor:Hummingbird_flight_profil.svg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22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681</Words>
  <Application>Microsoft Office PowerPoint</Application>
  <PresentationFormat>Předvádění na obrazovce (4:3)</PresentationFormat>
  <Paragraphs>150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31</cp:revision>
  <dcterms:created xsi:type="dcterms:W3CDTF">2012-01-07T17:57:19Z</dcterms:created>
  <dcterms:modified xsi:type="dcterms:W3CDTF">2012-05-04T15:46:44Z</dcterms:modified>
</cp:coreProperties>
</file>