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8" r:id="rId3"/>
    <p:sldId id="259" r:id="rId4"/>
    <p:sldId id="260" r:id="rId5"/>
    <p:sldId id="266" r:id="rId6"/>
    <p:sldId id="261" r:id="rId7"/>
    <p:sldId id="262" r:id="rId8"/>
    <p:sldId id="267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7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VY_52_INOVACE_15_Přírodopis 7.ročník_Vznik a vývoj ptáků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Vznik a vývoj ptáků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září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D58910-469C-4779-AFB5-C639E21B0080}" type="presOf" srcId="{4C35D32F-0EAB-4CD7-82EE-45574DC2A586}" destId="{751E9DD6-38DB-49FF-B3BE-A7F1586C8B05}" srcOrd="0" destOrd="0" presId="urn:microsoft.com/office/officeart/2005/8/layout/target3"/>
    <dgm:cxn modelId="{521262D9-9516-4DD8-BF75-0344AC38F0BC}" type="presOf" srcId="{B651F6E3-6281-48DB-9319-2AEAFDAE7572}" destId="{6BB5E863-4638-4E1D-BFDE-399D028AC4ED}" srcOrd="1" destOrd="0" presId="urn:microsoft.com/office/officeart/2005/8/layout/target3"/>
    <dgm:cxn modelId="{63D98CA8-BF47-44FD-A528-8B6D38F5B74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3172E80-9884-49AB-BF14-34E7931C135E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7ABC9C1-240C-4004-A4AA-B8A8FC14FDDF}" type="presOf" srcId="{4C35D32F-0EAB-4CD7-82EE-45574DC2A586}" destId="{6AB29FE0-4261-4AFC-A281-4104E238B479}" srcOrd="1" destOrd="0" presId="urn:microsoft.com/office/officeart/2005/8/layout/target3"/>
    <dgm:cxn modelId="{4C3EF25A-67B7-4CDA-A5CB-A0D8E84E7CEC}" type="presOf" srcId="{FF3621C1-5D89-4169-B9F7-F768AE7D9489}" destId="{3AF1215E-7776-4C24-8064-1417BC451259}" srcOrd="0" destOrd="0" presId="urn:microsoft.com/office/officeart/2005/8/layout/target3"/>
    <dgm:cxn modelId="{A2B9EC6B-17E6-421C-A526-3A1A374A4F5E}" type="presOf" srcId="{D1B46980-6531-4606-95E6-44980827E919}" destId="{6140AFEC-043D-4C43-A2F9-D0F5331DF3A3}" srcOrd="0" destOrd="0" presId="urn:microsoft.com/office/officeart/2005/8/layout/target3"/>
    <dgm:cxn modelId="{F14B8501-5C28-410C-B726-1D1A360E5C31}" type="presOf" srcId="{FF3621C1-5D89-4169-B9F7-F768AE7D9489}" destId="{522F3148-FA5D-45C0-8223-90D71CEF85DC}" srcOrd="1" destOrd="0" presId="urn:microsoft.com/office/officeart/2005/8/layout/target3"/>
    <dgm:cxn modelId="{022FBFED-29C5-4F67-A83F-F1C03FDBD789}" type="presOf" srcId="{D1D4F407-5343-4D3F-B5B9-D407B03CAEB4}" destId="{D005CE8C-CC26-4C3E-AC11-E15060ECD759}" srcOrd="0" destOrd="0" presId="urn:microsoft.com/office/officeart/2005/8/layout/target3"/>
    <dgm:cxn modelId="{69CD6096-99E2-417E-A487-31A2B052ABA5}" type="presOf" srcId="{D8197B8C-B260-4A16-BDF4-0947B075E274}" destId="{25B08C86-7E15-44DC-BE7F-FFB55DD49D12}" srcOrd="0" destOrd="0" presId="urn:microsoft.com/office/officeart/2005/8/layout/target3"/>
    <dgm:cxn modelId="{4803933B-6D78-46C1-9440-0B680BA73B51}" type="presOf" srcId="{D8197B8C-B260-4A16-BDF4-0947B075E274}" destId="{5A5FFA88-C948-4069-8E93-59FA12366E83}" srcOrd="1" destOrd="0" presId="urn:microsoft.com/office/officeart/2005/8/layout/target3"/>
    <dgm:cxn modelId="{07592ACF-B10A-4402-9222-7AD5CFE50908}" type="presOf" srcId="{757F3AB3-0718-4624-B441-E567A8F0AB56}" destId="{333A1088-737F-45CB-B68E-254E46348037}" srcOrd="0" destOrd="0" presId="urn:microsoft.com/office/officeart/2005/8/layout/target3"/>
    <dgm:cxn modelId="{2C356F66-E236-4ED4-9001-BB61BD67753E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1606320F-E051-4020-AAE6-322E69375B9B}" type="presParOf" srcId="{333A1088-737F-45CB-B68E-254E46348037}" destId="{F5ABB229-8D3B-4694-996A-96F23CF14429}" srcOrd="0" destOrd="0" presId="urn:microsoft.com/office/officeart/2005/8/layout/target3"/>
    <dgm:cxn modelId="{0871336C-6613-4B7F-9B08-AF3FB528154F}" type="presParOf" srcId="{333A1088-737F-45CB-B68E-254E46348037}" destId="{F41139FD-01EE-4571-8B17-4FB00FC51163}" srcOrd="1" destOrd="0" presId="urn:microsoft.com/office/officeart/2005/8/layout/target3"/>
    <dgm:cxn modelId="{C797B4B9-F288-4B3E-8D20-30FD0932A075}" type="presParOf" srcId="{333A1088-737F-45CB-B68E-254E46348037}" destId="{D005CE8C-CC26-4C3E-AC11-E15060ECD759}" srcOrd="2" destOrd="0" presId="urn:microsoft.com/office/officeart/2005/8/layout/target3"/>
    <dgm:cxn modelId="{33563AEF-DF1A-4F8A-ADA6-C7586AAF3EF4}" type="presParOf" srcId="{333A1088-737F-45CB-B68E-254E46348037}" destId="{2C702D82-9B77-49B7-9568-BB8EB47C3372}" srcOrd="3" destOrd="0" presId="urn:microsoft.com/office/officeart/2005/8/layout/target3"/>
    <dgm:cxn modelId="{333B5199-CC35-41E1-8873-7C7AD1516DFE}" type="presParOf" srcId="{333A1088-737F-45CB-B68E-254E46348037}" destId="{A52A0455-90FF-4808-ABD0-F02540D31D5A}" srcOrd="4" destOrd="0" presId="urn:microsoft.com/office/officeart/2005/8/layout/target3"/>
    <dgm:cxn modelId="{2690E475-CACD-491C-BC35-524DBB8E97BC}" type="presParOf" srcId="{333A1088-737F-45CB-B68E-254E46348037}" destId="{6140AFEC-043D-4C43-A2F9-D0F5331DF3A3}" srcOrd="5" destOrd="0" presId="urn:microsoft.com/office/officeart/2005/8/layout/target3"/>
    <dgm:cxn modelId="{7AEA15CF-2DBF-4932-B4C4-3D4843B40427}" type="presParOf" srcId="{333A1088-737F-45CB-B68E-254E46348037}" destId="{9358AC05-5D7D-4327-9F80-1AD486AEA664}" srcOrd="6" destOrd="0" presId="urn:microsoft.com/office/officeart/2005/8/layout/target3"/>
    <dgm:cxn modelId="{33CC915F-F2F1-4210-B423-86EFEDD4A486}" type="presParOf" srcId="{333A1088-737F-45CB-B68E-254E46348037}" destId="{313FC574-E1CD-4FB4-B054-0B805CE0447D}" srcOrd="7" destOrd="0" presId="urn:microsoft.com/office/officeart/2005/8/layout/target3"/>
    <dgm:cxn modelId="{8A31F084-7EE1-4C03-9604-D0A479A442F3}" type="presParOf" srcId="{333A1088-737F-45CB-B68E-254E46348037}" destId="{619D679B-A015-4ECF-8348-D1034C574F40}" srcOrd="8" destOrd="0" presId="urn:microsoft.com/office/officeart/2005/8/layout/target3"/>
    <dgm:cxn modelId="{B9BC1FE2-2775-4629-AA72-E683749D2EE3}" type="presParOf" srcId="{333A1088-737F-45CB-B68E-254E46348037}" destId="{322283A8-4A27-4CDA-BAE3-F381106A9174}" srcOrd="9" destOrd="0" presId="urn:microsoft.com/office/officeart/2005/8/layout/target3"/>
    <dgm:cxn modelId="{708E0538-4347-4599-B1D0-F60832CF54F3}" type="presParOf" srcId="{333A1088-737F-45CB-B68E-254E46348037}" destId="{FFC9F71D-1B4F-4AD9-A4A6-86ADEFC8AF5C}" srcOrd="10" destOrd="0" presId="urn:microsoft.com/office/officeart/2005/8/layout/target3"/>
    <dgm:cxn modelId="{B36602C8-9ECE-44F0-B750-A6E034B9C9A6}" type="presParOf" srcId="{333A1088-737F-45CB-B68E-254E46348037}" destId="{25B08C86-7E15-44DC-BE7F-FFB55DD49D12}" srcOrd="11" destOrd="0" presId="urn:microsoft.com/office/officeart/2005/8/layout/target3"/>
    <dgm:cxn modelId="{7F71FA56-78C9-4033-9837-A2868417082C}" type="presParOf" srcId="{333A1088-737F-45CB-B68E-254E46348037}" destId="{C00F7E6A-B60D-414E-B40A-C4B931C28BAF}" srcOrd="12" destOrd="0" presId="urn:microsoft.com/office/officeart/2005/8/layout/target3"/>
    <dgm:cxn modelId="{35321ED2-08F2-4C67-A49A-190CA2F62380}" type="presParOf" srcId="{333A1088-737F-45CB-B68E-254E46348037}" destId="{18D1CD71-A09E-4DC8-AD58-D43BE56A821F}" srcOrd="13" destOrd="0" presId="urn:microsoft.com/office/officeart/2005/8/layout/target3"/>
    <dgm:cxn modelId="{3C5914D6-8FBC-41BC-A42B-E77072D1DF6A}" type="presParOf" srcId="{333A1088-737F-45CB-B68E-254E46348037}" destId="{3AF1215E-7776-4C24-8064-1417BC451259}" srcOrd="14" destOrd="0" presId="urn:microsoft.com/office/officeart/2005/8/layout/target3"/>
    <dgm:cxn modelId="{6FD9CE2D-52DB-46EB-B3B4-51AD95039868}" type="presParOf" srcId="{333A1088-737F-45CB-B68E-254E46348037}" destId="{1A56D0C6-827E-4224-8020-F6331FAB0C3E}" srcOrd="15" destOrd="0" presId="urn:microsoft.com/office/officeart/2005/8/layout/target3"/>
    <dgm:cxn modelId="{C63E1DCE-11D0-4189-A019-031DDBBD387F}" type="presParOf" srcId="{333A1088-737F-45CB-B68E-254E46348037}" destId="{5D1861EB-1465-4B6B-B573-C1854262B277}" srcOrd="16" destOrd="0" presId="urn:microsoft.com/office/officeart/2005/8/layout/target3"/>
    <dgm:cxn modelId="{D4F0770D-538A-471D-9E23-B8E8ACFF5478}" type="presParOf" srcId="{333A1088-737F-45CB-B68E-254E46348037}" destId="{751E9DD6-38DB-49FF-B3BE-A7F1586C8B05}" srcOrd="17" destOrd="0" presId="urn:microsoft.com/office/officeart/2005/8/layout/target3"/>
    <dgm:cxn modelId="{336CA99E-6A15-4A59-8101-BEAD0B60EC1C}" type="presParOf" srcId="{333A1088-737F-45CB-B68E-254E46348037}" destId="{AED2198E-93D5-4001-81B4-73124B309672}" srcOrd="18" destOrd="0" presId="urn:microsoft.com/office/officeart/2005/8/layout/target3"/>
    <dgm:cxn modelId="{14CBCB27-C2BD-49C1-AB9E-61682085D321}" type="presParOf" srcId="{333A1088-737F-45CB-B68E-254E46348037}" destId="{2BE915AB-18AA-4053-B92C-3BFC9ED204BB}" srcOrd="19" destOrd="0" presId="urn:microsoft.com/office/officeart/2005/8/layout/target3"/>
    <dgm:cxn modelId="{07527365-D83F-4426-8674-A0898C8E6555}" type="presParOf" srcId="{333A1088-737F-45CB-B68E-254E46348037}" destId="{6BB5E863-4638-4E1D-BFDE-399D028AC4ED}" srcOrd="20" destOrd="0" presId="urn:microsoft.com/office/officeart/2005/8/layout/target3"/>
    <dgm:cxn modelId="{76AA6D07-980C-4CF0-A7D3-0E1D876CC666}" type="presParOf" srcId="{333A1088-737F-45CB-B68E-254E46348037}" destId="{5A5FFA88-C948-4069-8E93-59FA12366E83}" srcOrd="21" destOrd="0" presId="urn:microsoft.com/office/officeart/2005/8/layout/target3"/>
    <dgm:cxn modelId="{E56FFD01-0A72-4818-9889-213795A01919}" type="presParOf" srcId="{333A1088-737F-45CB-B68E-254E46348037}" destId="{522F3148-FA5D-45C0-8223-90D71CEF85DC}" srcOrd="22" destOrd="0" presId="urn:microsoft.com/office/officeart/2005/8/layout/target3"/>
    <dgm:cxn modelId="{E6735D14-1BB5-403C-AC45-2D978FF1B57C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VY_52_INOVACE_15_Přírodopis 7.ročník_Vznik a vývoj ptáků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Vznik a vývoj ptáků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září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69B47A-9E1C-4CBC-9F51-36AE4015533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74A9D7-E61F-4615-9187-1C5815053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046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74A9D7-E61F-4615-9187-1C5815053E6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5477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74A9D7-E61F-4615-9187-1C5815053E6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0540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74A9D7-E61F-4615-9187-1C5815053E6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957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74A9D7-E61F-4615-9187-1C5815053E6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7513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74A9D7-E61F-4615-9187-1C5815053E6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4378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74A9D7-E61F-4615-9187-1C5815053E6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1136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74A9D7-E61F-4615-9187-1C5815053E6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7106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74A9D7-E61F-4615-9187-1C5815053E6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64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B4AC4-08AA-4A23-A174-2403FB26FE7F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BA33-5AD6-440A-96D3-56A96BF444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770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B4AC4-08AA-4A23-A174-2403FB26FE7F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BA33-5AD6-440A-96D3-56A96BF444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733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B4AC4-08AA-4A23-A174-2403FB26FE7F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BA33-5AD6-440A-96D3-56A96BF444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915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B4AC4-08AA-4A23-A174-2403FB26FE7F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BA33-5AD6-440A-96D3-56A96BF444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684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B4AC4-08AA-4A23-A174-2403FB26FE7F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BA33-5AD6-440A-96D3-56A96BF444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049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B4AC4-08AA-4A23-A174-2403FB26FE7F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BA33-5AD6-440A-96D3-56A96BF444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146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B4AC4-08AA-4A23-A174-2403FB26FE7F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BA33-5AD6-440A-96D3-56A96BF444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504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B4AC4-08AA-4A23-A174-2403FB26FE7F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BA33-5AD6-440A-96D3-56A96BF444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89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B4AC4-08AA-4A23-A174-2403FB26FE7F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BA33-5AD6-440A-96D3-56A96BF444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23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B4AC4-08AA-4A23-A174-2403FB26FE7F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BA33-5AD6-440A-96D3-56A96BF444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576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B4AC4-08AA-4A23-A174-2403FB26FE7F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BA33-5AD6-440A-96D3-56A96BF444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475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B4AC4-08AA-4A23-A174-2403FB26FE7F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3DBA33-5AD6-440A-96D3-56A96BF444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870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d/Archaeopteryx_lithographica_(Berlin_specimen)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Archaeopteryx-img_0291b.jpg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cs.wikipedia.org/wiki/Pt%C3%A1ci" TargetMode="External"/><Relationship Id="rId7" Type="http://schemas.openxmlformats.org/officeDocument/2006/relationships/hyperlink" Target="http://cs.wikipedia.org/wiki/Soubor:ExtinctDodoBird.jpe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Hn%C3%ADzdo" TargetMode="External"/><Relationship Id="rId5" Type="http://schemas.openxmlformats.org/officeDocument/2006/relationships/hyperlink" Target="http://cs.wikipedia.org/wiki/Ovoce" TargetMode="External"/><Relationship Id="rId4" Type="http://schemas.openxmlformats.org/officeDocument/2006/relationships/hyperlink" Target="http://cs.wikipedia.org/wiki/Mauriciu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www.veveratka.cz/data/cz/uvodni/x9.jpg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everatka.cz/data/cz/uvodni/x9.jpg" TargetMode="External"/><Relationship Id="rId3" Type="http://schemas.openxmlformats.org/officeDocument/2006/relationships/hyperlink" Target="http://microsoft.com/" TargetMode="External"/><Relationship Id="rId7" Type="http://schemas.openxmlformats.org/officeDocument/2006/relationships/hyperlink" Target="http://www.veveratka.cz/data/cz/uvodni/x8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xtinctDodoBird.jpeg" TargetMode="External"/><Relationship Id="rId5" Type="http://schemas.openxmlformats.org/officeDocument/2006/relationships/hyperlink" Target="http://cs.wikipedia.org/wiki/Soubor:Archaeopteryx-img_0291b.jpg" TargetMode="External"/><Relationship Id="rId4" Type="http://schemas.openxmlformats.org/officeDocument/2006/relationships/hyperlink" Target="http://cs.wikipedia.org/wiki/Soubor:Archaeopteryx_lithographica_(Berlin_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2497256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932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04664"/>
            <a:ext cx="715330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</a:t>
            </a:r>
          </a:p>
          <a:p>
            <a:endParaRPr lang="cs-CZ" sz="2800" dirty="0"/>
          </a:p>
          <a:p>
            <a:r>
              <a:rPr lang="cs-CZ" sz="2800" dirty="0" smtClean="0"/>
              <a:t>Přírodopis,  7. ročník,  Vznik a vývoj ptáků</a:t>
            </a:r>
          </a:p>
          <a:p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/>
              <a:t>Prezentace k výkladu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Vyhynulý pták – dronte mauricijský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Kam se zraněnými ptáky a jinými obratlovci –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áchranné stanice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1670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305159" cy="526297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Vznik a vývoj  ptáků</a:t>
            </a:r>
          </a:p>
          <a:p>
            <a:r>
              <a:rPr lang="cs-CZ" sz="2800" u="sng" dirty="0" smtClean="0"/>
              <a:t>společné znaky plazů a ptáků</a:t>
            </a:r>
          </a:p>
          <a:p>
            <a:pPr marL="514350" indent="-514350">
              <a:buAutoNum type="arabicParenR"/>
            </a:pPr>
            <a:r>
              <a:rPr lang="cs-CZ" sz="2800" dirty="0"/>
              <a:t>s</a:t>
            </a:r>
            <a:r>
              <a:rPr lang="cs-CZ" sz="2800" dirty="0" smtClean="0"/>
              <a:t>tavba a funkce VS a RS -  kašovitá moč,  vejcorodost</a:t>
            </a:r>
          </a:p>
          <a:p>
            <a:pPr marL="514350" indent="-514350">
              <a:buAutoNum type="arabicParenR"/>
            </a:pPr>
            <a:r>
              <a:rPr lang="cs-CZ" sz="2800" dirty="0"/>
              <a:t>s</a:t>
            </a:r>
            <a:r>
              <a:rPr lang="cs-CZ" sz="2800" dirty="0" smtClean="0"/>
              <a:t>uchá kůže</a:t>
            </a:r>
          </a:p>
          <a:p>
            <a:pPr marL="514350" indent="-514350">
              <a:buAutoNum type="arabicParenR"/>
            </a:pPr>
            <a:r>
              <a:rPr lang="cs-CZ" sz="2800" dirty="0"/>
              <a:t>n</a:t>
            </a:r>
            <a:r>
              <a:rPr lang="cs-CZ" sz="2800" dirty="0" smtClean="0"/>
              <a:t>ohy s drápy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r>
              <a:rPr lang="cs-CZ" sz="2800" dirty="0" smtClean="0"/>
              <a:t>- od 19. století – názor – ptáci  vyvinuti z plazů</a:t>
            </a:r>
          </a:p>
          <a:p>
            <a:endParaRPr lang="cs-CZ" sz="2800" dirty="0" smtClean="0"/>
          </a:p>
          <a:p>
            <a:r>
              <a:rPr lang="cs-CZ" sz="2800" dirty="0" smtClean="0"/>
              <a:t>- nález zkameněliny opeřeného obratlovce – </a:t>
            </a:r>
          </a:p>
          <a:p>
            <a:r>
              <a:rPr lang="cs-CZ" sz="2800" dirty="0" smtClean="0"/>
              <a:t> </a:t>
            </a:r>
            <a:r>
              <a:rPr lang="cs-CZ" sz="2800" b="1" u="sng" dirty="0" err="1" smtClean="0"/>
              <a:t>Archaeopteryx</a:t>
            </a:r>
            <a:r>
              <a:rPr lang="cs-CZ" sz="2800" dirty="0" smtClean="0"/>
              <a:t> – velikost holuba</a:t>
            </a:r>
          </a:p>
          <a:p>
            <a:r>
              <a:rPr lang="cs-CZ" sz="2800" dirty="0" smtClean="0"/>
              <a:t> </a:t>
            </a:r>
            <a:r>
              <a:rPr lang="cs-CZ" sz="2800" u="sng" dirty="0" smtClean="0"/>
              <a:t>plazí znaky </a:t>
            </a:r>
            <a:r>
              <a:rPr lang="cs-CZ" sz="2800" dirty="0" smtClean="0"/>
              <a:t>– dlouhý  ocas z obratlů, prsty s drápy, zuby</a:t>
            </a:r>
          </a:p>
          <a:p>
            <a:r>
              <a:rPr lang="cs-CZ" sz="2800" dirty="0" smtClean="0"/>
              <a:t> </a:t>
            </a:r>
            <a:r>
              <a:rPr lang="cs-CZ" sz="2800" u="sng" dirty="0" smtClean="0"/>
              <a:t>ptačí znaky </a:t>
            </a:r>
            <a:r>
              <a:rPr lang="cs-CZ" sz="2800" dirty="0" smtClean="0"/>
              <a:t> - peří, křídla, zadní končetiny s běhákem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5920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941168"/>
            <a:ext cx="7334957" cy="123110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/>
              <a:t>je nejstarším dokladem opeřeného obratlovce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žil před 145 miliony let</a:t>
            </a:r>
          </a:p>
          <a:p>
            <a:endParaRPr lang="cs-CZ" dirty="0"/>
          </a:p>
        </p:txBody>
      </p:sp>
      <p:pic>
        <p:nvPicPr>
          <p:cNvPr id="3" name="Picture 2" descr="Soubor:Archaeopteryx lithographica (Berlin specimen)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22497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Archaeopteryx lithographica, starší model">
            <a:hlinkClick r:id="rId5" tooltip="Archaeopteryx lithographica, starší model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4712" y="437456"/>
            <a:ext cx="3783632" cy="3783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9721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323052" cy="267765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první ptáci v období druhohor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dirty="0" smtClean="0"/>
              <a:t>- ve fylogenetickém vývoji se naprostá většina ptáků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řizpůsobila pohybu ve vzduchu</a:t>
            </a:r>
          </a:p>
          <a:p>
            <a:endParaRPr lang="cs-CZ" sz="2800" dirty="0"/>
          </a:p>
          <a:p>
            <a:r>
              <a:rPr lang="cs-CZ" sz="2800" dirty="0" smtClean="0"/>
              <a:t>- v současnosti žije na Zemi 8 900 druhů ptáků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6396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539902" cy="397031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dronte </a:t>
            </a:r>
            <a:r>
              <a:rPr lang="cs-CZ" sz="2800" b="1" u="sng" dirty="0"/>
              <a:t>mauricijský</a:t>
            </a:r>
            <a:r>
              <a:rPr lang="cs-CZ" sz="2800" u="sng" dirty="0"/>
              <a:t> </a:t>
            </a:r>
            <a:r>
              <a:rPr lang="cs-CZ" sz="2800" u="sng" dirty="0" smtClean="0"/>
              <a:t>- </a:t>
            </a:r>
            <a:r>
              <a:rPr lang="cs-CZ" sz="2800" b="1" u="sng" dirty="0"/>
              <a:t>blboun </a:t>
            </a:r>
            <a:r>
              <a:rPr lang="cs-CZ" sz="2800" b="1" u="sng" dirty="0" smtClean="0"/>
              <a:t>nejapný</a:t>
            </a:r>
            <a:r>
              <a:rPr lang="cs-CZ" sz="2800" u="sng" dirty="0" smtClean="0"/>
              <a:t> -  </a:t>
            </a:r>
            <a:r>
              <a:rPr lang="cs-CZ" sz="2800" b="1" u="sng" dirty="0" err="1" smtClean="0"/>
              <a:t>dodo</a:t>
            </a:r>
            <a:endParaRPr lang="cs-CZ" sz="2800" dirty="0"/>
          </a:p>
          <a:p>
            <a:r>
              <a:rPr lang="cs-CZ" sz="2800" dirty="0" smtClean="0"/>
              <a:t>- asi metr vysoký </a:t>
            </a:r>
            <a:r>
              <a:rPr lang="cs-CZ" sz="2800" dirty="0"/>
              <a:t>nelétavý </a:t>
            </a:r>
            <a:r>
              <a:rPr lang="cs-CZ" sz="2800" dirty="0">
                <a:hlinkClick r:id="rId3" action="ppaction://hlinkfile" tooltip="Ptáci"/>
              </a:rPr>
              <a:t>pták</a:t>
            </a:r>
            <a:r>
              <a:rPr lang="cs-CZ" sz="2800" dirty="0"/>
              <a:t> </a:t>
            </a:r>
            <a:r>
              <a:rPr lang="cs-CZ" sz="2800" dirty="0" smtClean="0"/>
              <a:t>z </a:t>
            </a:r>
            <a:r>
              <a:rPr lang="cs-CZ" sz="2800" dirty="0"/>
              <a:t>ostrova </a:t>
            </a:r>
            <a:r>
              <a:rPr lang="cs-CZ" sz="2800" dirty="0" smtClean="0">
                <a:hlinkClick r:id="rId4" action="ppaction://hlinkfile" tooltip="Mauricius"/>
              </a:rPr>
              <a:t>Mauricius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- živil se </a:t>
            </a:r>
            <a:r>
              <a:rPr lang="cs-CZ" sz="2800" dirty="0" smtClean="0">
                <a:hlinkClick r:id="rId5" action="ppaction://hlinkfile" tooltip="Ovoce"/>
              </a:rPr>
              <a:t>ovocem</a:t>
            </a:r>
            <a:r>
              <a:rPr lang="cs-CZ" sz="2800" dirty="0" smtClean="0"/>
              <a:t> </a:t>
            </a:r>
            <a:r>
              <a:rPr lang="cs-CZ" sz="2800" dirty="0"/>
              <a:t>a </a:t>
            </a:r>
            <a:r>
              <a:rPr lang="cs-CZ" sz="2800" dirty="0">
                <a:hlinkClick r:id="rId6" action="ppaction://hlinkfile" tooltip="Hnízdo"/>
              </a:rPr>
              <a:t>hnízdil</a:t>
            </a:r>
            <a:r>
              <a:rPr lang="cs-CZ" sz="2800" dirty="0"/>
              <a:t> na zemi </a:t>
            </a:r>
            <a:endParaRPr lang="cs-CZ" sz="2800" dirty="0" smtClean="0"/>
          </a:p>
          <a:p>
            <a:r>
              <a:rPr lang="cs-CZ" sz="2800" dirty="0" smtClean="0"/>
              <a:t>- když </a:t>
            </a:r>
            <a:r>
              <a:rPr lang="cs-CZ" sz="2800" dirty="0"/>
              <a:t>na Mauricius přišli první lidé, přivezli sebou také </a:t>
            </a:r>
            <a:endParaRPr lang="cs-CZ" sz="2800" dirty="0" smtClean="0"/>
          </a:p>
          <a:p>
            <a:r>
              <a:rPr lang="cs-CZ" sz="2800" dirty="0" smtClean="0"/>
              <a:t>  další </a:t>
            </a:r>
            <a:r>
              <a:rPr lang="cs-CZ" sz="2800" dirty="0"/>
              <a:t>zvířata, která dříve na ostrově nežila, včetně prasat</a:t>
            </a:r>
            <a:r>
              <a:rPr lang="cs-CZ" sz="2800" dirty="0" smtClean="0"/>
              <a:t>,</a:t>
            </a:r>
          </a:p>
          <a:p>
            <a:r>
              <a:rPr lang="cs-CZ" sz="2800" dirty="0" smtClean="0"/>
              <a:t>  </a:t>
            </a:r>
            <a:r>
              <a:rPr lang="cs-CZ" sz="2800" dirty="0"/>
              <a:t>krys a opic</a:t>
            </a:r>
            <a:r>
              <a:rPr lang="cs-CZ" sz="2800" dirty="0" smtClean="0"/>
              <a:t>, </a:t>
            </a:r>
            <a:r>
              <a:rPr lang="cs-CZ" sz="2800" dirty="0"/>
              <a:t>která vybírala </a:t>
            </a:r>
            <a:r>
              <a:rPr lang="cs-CZ" sz="2800" dirty="0" smtClean="0"/>
              <a:t>jeho hnízda </a:t>
            </a:r>
          </a:p>
          <a:p>
            <a:r>
              <a:rPr lang="cs-CZ" sz="2800" dirty="0" smtClean="0"/>
              <a:t>- na </a:t>
            </a:r>
            <a:r>
              <a:rPr lang="cs-CZ" sz="2800" dirty="0"/>
              <a:t>jeho vyhynutí se </a:t>
            </a:r>
            <a:r>
              <a:rPr lang="cs-CZ" sz="2800" dirty="0" smtClean="0"/>
              <a:t>podepsalo </a:t>
            </a:r>
            <a:r>
              <a:rPr lang="cs-CZ" sz="2800" dirty="0"/>
              <a:t>i mýcení lesů, kde </a:t>
            </a:r>
            <a:r>
              <a:rPr lang="cs-CZ" sz="2800" dirty="0" smtClean="0"/>
              <a:t>dronte</a:t>
            </a:r>
          </a:p>
          <a:p>
            <a:r>
              <a:rPr lang="cs-CZ" sz="2800" dirty="0" smtClean="0"/>
              <a:t> žil</a:t>
            </a:r>
          </a:p>
          <a:p>
            <a:r>
              <a:rPr lang="cs-CZ" sz="2800" dirty="0" smtClean="0"/>
              <a:t>- vymřel v 60. letech 17. století</a:t>
            </a:r>
            <a:endParaRPr lang="cs-CZ" sz="2800" dirty="0"/>
          </a:p>
        </p:txBody>
      </p:sp>
      <p:pic>
        <p:nvPicPr>
          <p:cNvPr id="2050" name="Picture 2" descr="Dronte mauricijský, obraz z roku 1880, remake obrazu nakresleného roku 1626 Roelantem Saverym">
            <a:hlinkClick r:id="rId7" tooltip="Dronte mauricijský, obraz z roku 1880, remake obrazu nakresleného roku 1626 Roelantem Saverym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149080"/>
            <a:ext cx="2143125" cy="2324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17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92696"/>
            <a:ext cx="6626686" cy="181588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Kam se zraněnými ptáky a jinými obratlovci</a:t>
            </a:r>
          </a:p>
          <a:p>
            <a:r>
              <a:rPr lang="cs-CZ" sz="2800" dirty="0" smtClean="0"/>
              <a:t>- záchranné stanice</a:t>
            </a:r>
          </a:p>
          <a:p>
            <a:r>
              <a:rPr lang="cs-CZ" sz="2800" dirty="0" smtClean="0"/>
              <a:t>- nejbližší – Pátek u Poděbrad</a:t>
            </a:r>
          </a:p>
          <a:p>
            <a:r>
              <a:rPr lang="cs-CZ" sz="2800" dirty="0" smtClean="0"/>
              <a:t>- záchranná stanice pro veverky u Chvaletic</a:t>
            </a:r>
            <a:endParaRPr lang="cs-CZ" sz="2800" dirty="0"/>
          </a:p>
        </p:txBody>
      </p:sp>
      <p:pic>
        <p:nvPicPr>
          <p:cNvPr id="3074" name="Picture 2" descr="http://www.veveratka.cz/data/cz/uvodni/x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2754306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6 metrů vysoká rozběhová voliéra s kmeny stromů, v níž se veverčata poslední měsíc před vypuštěním připravují na návrat do přírody">
            <a:hlinkClick r:id="rId4" tooltip="6 metrů vysoká rozběhová voliéra s kmeny stromů, v níž se veverčata poslední měsíc před vypuštěním připravují na návrat do přírody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139" y="2636912"/>
            <a:ext cx="5501736" cy="367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806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351774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Procvičení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sz="2800" b="1" dirty="0" smtClean="0"/>
              <a:t>Ptáci se vyvinuli z …………………………..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Byla nalezena zkamenělina opeřeného obratlovce</a:t>
            </a:r>
          </a:p>
          <a:p>
            <a:r>
              <a:rPr lang="cs-CZ" sz="2800" b="1" dirty="0" smtClean="0"/>
              <a:t>………………………………………..</a:t>
            </a:r>
          </a:p>
          <a:p>
            <a:r>
              <a:rPr lang="cs-CZ" sz="2800" b="1" dirty="0" smtClean="0"/>
              <a:t>3) Na jeho těle byly patrné tyto plazí znaky: ……………….</a:t>
            </a:r>
          </a:p>
          <a:p>
            <a:r>
              <a:rPr lang="cs-CZ" sz="2800" b="1" dirty="0" smtClean="0"/>
              <a:t>……………………………………………………………………………………</a:t>
            </a:r>
          </a:p>
          <a:p>
            <a:r>
              <a:rPr lang="cs-CZ" sz="2800" b="1" dirty="0"/>
              <a:t>a</a:t>
            </a:r>
            <a:r>
              <a:rPr lang="cs-CZ" sz="2800" b="1" dirty="0" smtClean="0"/>
              <a:t> tyto ptačí znaky: ……………………………………………………..</a:t>
            </a:r>
          </a:p>
          <a:p>
            <a:r>
              <a:rPr lang="cs-CZ" sz="2800" b="1" dirty="0" smtClean="0"/>
              <a:t>4) První ptáci žili v období ……………………………….</a:t>
            </a:r>
          </a:p>
          <a:p>
            <a:r>
              <a:rPr lang="cs-CZ" sz="2800" b="1" dirty="0" smtClean="0"/>
              <a:t>5) V 17. století vyhynul pták …………………………………….</a:t>
            </a:r>
          </a:p>
          <a:p>
            <a:r>
              <a:rPr lang="cs-CZ" sz="2800" b="1" dirty="0" smtClean="0"/>
              <a:t>6) Zraněné ptáky můžeme odvést  do ……………………..</a:t>
            </a:r>
          </a:p>
          <a:p>
            <a:r>
              <a:rPr lang="cs-CZ" sz="2800" b="1" dirty="0" smtClean="0"/>
              <a:t>…………………………………………. .</a:t>
            </a:r>
          </a:p>
          <a:p>
            <a:r>
              <a:rPr lang="cs-CZ" sz="2800" b="1" dirty="0" smtClean="0"/>
              <a:t>   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42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9705931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</a:t>
            </a:r>
            <a:endParaRPr lang="cs-CZ" sz="2000" dirty="0"/>
          </a:p>
          <a:p>
            <a:endParaRPr lang="cs-CZ" sz="2000" dirty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microsoft.com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http://cs.wikipedia.org/wiki/Soubor:Archaeopteryx_lithographica_(Berlin</a:t>
            </a:r>
            <a:r>
              <a:rPr lang="cs-CZ" sz="2000" dirty="0" smtClean="0">
                <a:hlinkClick r:id="rId4"/>
              </a:rPr>
              <a:t>_</a:t>
            </a:r>
            <a:endParaRPr lang="cs-CZ" sz="2000" dirty="0" smtClean="0"/>
          </a:p>
          <a:p>
            <a:r>
              <a:rPr lang="cs-CZ" sz="2000" dirty="0" smtClean="0"/>
              <a:t>specimen</a:t>
            </a:r>
            <a:r>
              <a:rPr lang="cs-CZ" sz="2000" dirty="0"/>
              <a:t>).</a:t>
            </a:r>
            <a:r>
              <a:rPr lang="cs-CZ" sz="2000" dirty="0" smtClean="0"/>
              <a:t>jpg</a:t>
            </a:r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cs.wikipedia.org/wiki/Soubor:Archaeopteryx-img_0291b.jpg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cs.wikipedia.org/wiki/Soubor:ExtinctDodoBird.jpeg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www.veveratka.cz/data/cz/uvodni/x8.jpg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www.veveratka.cz/data/cz/uvodni/x9.jpg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ČABRADOVÁ, Věra; HASCH, František; SEJPKA, Jaroslav a kol. </a:t>
            </a:r>
            <a:r>
              <a:rPr lang="cs-CZ" sz="2000" i="1" dirty="0"/>
              <a:t>Přírodopis 7- učebnice </a:t>
            </a:r>
          </a:p>
          <a:p>
            <a:r>
              <a:rPr lang="cs-CZ" sz="2000" i="1" dirty="0"/>
              <a:t>pro ZŠ a víceletá gymnázia</a:t>
            </a:r>
            <a:r>
              <a:rPr lang="cs-CZ" sz="2000" dirty="0"/>
              <a:t>. Plzeň: Fraus, 2005, ISBN 80-7238-424-4. 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30636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394</Words>
  <Application>Microsoft Office PowerPoint</Application>
  <PresentationFormat>Předvádění na obrazovce (4:3)</PresentationFormat>
  <Paragraphs>86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14</cp:revision>
  <dcterms:created xsi:type="dcterms:W3CDTF">2012-01-08T11:20:20Z</dcterms:created>
  <dcterms:modified xsi:type="dcterms:W3CDTF">2012-05-04T16:49:26Z</dcterms:modified>
</cp:coreProperties>
</file>