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2" r:id="rId2"/>
    <p:sldId id="258" r:id="rId3"/>
    <p:sldId id="268" r:id="rId4"/>
    <p:sldId id="270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1" r:id="rId13"/>
    <p:sldId id="266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0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VY_52_INOVACE_16_Přírodopis 7.ročník_Botanika - úvod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Lenka Hrnčířová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</a:t>
          </a:r>
          <a:r>
            <a:rPr lang="cs-CZ" dirty="0" smtClean="0"/>
            <a:t>Botanika - úvod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Vytvořeno: září 2011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FF3621C1-5D89-4169-B9F7-F768AE7D9489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286FB6B1-19E1-4615-953F-467B2C9CB544}" type="parTrans" cxnId="{4AF1EF02-40F3-4822-924E-96D324B3A47A}">
      <dgm:prSet/>
      <dgm:spPr/>
      <dgm:t>
        <a:bodyPr/>
        <a:lstStyle/>
        <a:p>
          <a:endParaRPr lang="cs-CZ"/>
        </a:p>
      </dgm:t>
    </dgm:pt>
    <dgm:pt modelId="{52B735C7-C254-4AD2-B2A0-735976D4EC0D}" type="sibTrans" cxnId="{4AF1EF02-40F3-4822-924E-96D324B3A47A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C00F7E6A-B60D-414E-B40A-C4B931C28BAF}" type="pres">
      <dgm:prSet presAssocID="{FF3621C1-5D89-4169-B9F7-F768AE7D9489}" presName="vertSpace5" presStyleLbl="node1" presStyleIdx="3" presStyleCnt="6"/>
      <dgm:spPr/>
    </dgm:pt>
    <dgm:pt modelId="{18D1CD71-A09E-4DC8-AD58-D43BE56A821F}" type="pres">
      <dgm:prSet presAssocID="{FF3621C1-5D89-4169-B9F7-F768AE7D9489}" presName="circle5" presStyleLbl="node1" presStyleIdx="4" presStyleCnt="6"/>
      <dgm:spPr/>
    </dgm:pt>
    <dgm:pt modelId="{3AF1215E-7776-4C24-8064-1417BC451259}" type="pres">
      <dgm:prSet presAssocID="{FF3621C1-5D89-4169-B9F7-F768AE7D9489}" presName="rect5" presStyleLbl="alignAcc1" presStyleIdx="4" presStyleCnt="6" custLinFactNeighborX="-2275" custLinFactNeighborY="4243"/>
      <dgm:spPr/>
      <dgm:t>
        <a:bodyPr/>
        <a:lstStyle/>
        <a:p>
          <a:endParaRPr lang="cs-CZ"/>
        </a:p>
      </dgm:t>
    </dgm:pt>
    <dgm:pt modelId="{1A56D0C6-827E-4224-8020-F6331FAB0C3E}" type="pres">
      <dgm:prSet presAssocID="{4C35D32F-0EAB-4CD7-82EE-45574DC2A586}" presName="vertSpace6" presStyleLbl="node1" presStyleIdx="4" presStyleCnt="6"/>
      <dgm:spPr/>
    </dgm:pt>
    <dgm:pt modelId="{5D1861EB-1465-4B6B-B573-C1854262B277}" type="pres">
      <dgm:prSet presAssocID="{4C35D32F-0EAB-4CD7-82EE-45574DC2A586}" presName="circle6" presStyleLbl="node1" presStyleIdx="5" presStyleCnt="6"/>
      <dgm:spPr/>
    </dgm:pt>
    <dgm:pt modelId="{751E9DD6-38DB-49FF-B3BE-A7F1586C8B05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2F3148-FA5D-45C0-8223-90D71CEF85DC}" type="pres">
      <dgm:prSet presAssocID="{FF3621C1-5D89-4169-B9F7-F768AE7D9489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B29FE0-4261-4AFC-A281-4104E238B479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C1BAEA7-95F3-417A-8B78-4225F81D3EA6}" type="presOf" srcId="{D1D4F407-5343-4D3F-B5B9-D407B03CAEB4}" destId="{AED2198E-93D5-4001-81B4-73124B309672}" srcOrd="1" destOrd="0" presId="urn:microsoft.com/office/officeart/2005/8/layout/target3"/>
    <dgm:cxn modelId="{48E4D02E-49D8-40B6-85F1-72629A58A865}" type="presOf" srcId="{D1B46980-6531-4606-95E6-44980827E919}" destId="{6140AFEC-043D-4C43-A2F9-D0F5331DF3A3}" srcOrd="0" destOrd="0" presId="urn:microsoft.com/office/officeart/2005/8/layout/target3"/>
    <dgm:cxn modelId="{17F9E54C-6490-4B2B-802C-DFB66ECD424F}" type="presOf" srcId="{D8197B8C-B260-4A16-BDF4-0947B075E274}" destId="{5A5FFA88-C948-4069-8E93-59FA12366E83}" srcOrd="1" destOrd="0" presId="urn:microsoft.com/office/officeart/2005/8/layout/target3"/>
    <dgm:cxn modelId="{A8126DDE-12CC-4571-8D22-483847074145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4D0C1ADC-28FA-4B11-93F1-1355FA2CEED9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AF1EF02-40F3-4822-924E-96D324B3A47A}" srcId="{757F3AB3-0718-4624-B441-E567A8F0AB56}" destId="{FF3621C1-5D89-4169-B9F7-F768AE7D9489}" srcOrd="4" destOrd="0" parTransId="{286FB6B1-19E1-4615-953F-467B2C9CB544}" sibTransId="{52B735C7-C254-4AD2-B2A0-735976D4EC0D}"/>
    <dgm:cxn modelId="{99EE5D05-B96F-4CB4-8170-D8874A9A64FA}" type="presOf" srcId="{B651F6E3-6281-48DB-9319-2AEAFDAE7572}" destId="{6BB5E863-4638-4E1D-BFDE-399D028AC4ED}" srcOrd="1" destOrd="0" presId="urn:microsoft.com/office/officeart/2005/8/layout/target3"/>
    <dgm:cxn modelId="{4334CDAA-6635-4681-9FFA-345EF5BFA08F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B49C97B-2773-4B8E-9EB8-6CEDD664E0D5}" type="presOf" srcId="{B651F6E3-6281-48DB-9319-2AEAFDAE7572}" destId="{619D679B-A015-4ECF-8348-D1034C574F40}" srcOrd="0" destOrd="0" presId="urn:microsoft.com/office/officeart/2005/8/layout/target3"/>
    <dgm:cxn modelId="{8910B79D-60E7-48EA-AA49-6C03D493392E}" type="presOf" srcId="{FF3621C1-5D89-4169-B9F7-F768AE7D9489}" destId="{3AF1215E-7776-4C24-8064-1417BC451259}" srcOrd="0" destOrd="0" presId="urn:microsoft.com/office/officeart/2005/8/layout/target3"/>
    <dgm:cxn modelId="{BFCA43FB-E8D5-4A53-86BF-BD5883DA0D8B}" type="presOf" srcId="{4C35D32F-0EAB-4CD7-82EE-45574DC2A586}" destId="{751E9DD6-38DB-49FF-B3BE-A7F1586C8B05}" srcOrd="0" destOrd="0" presId="urn:microsoft.com/office/officeart/2005/8/layout/target3"/>
    <dgm:cxn modelId="{D873BD94-1A20-47DB-B57C-2AA3D9B15CF6}" type="presOf" srcId="{FF3621C1-5D89-4169-B9F7-F768AE7D9489}" destId="{522F3148-FA5D-45C0-8223-90D71CEF85DC}" srcOrd="1" destOrd="0" presId="urn:microsoft.com/office/officeart/2005/8/layout/target3"/>
    <dgm:cxn modelId="{6A7EC912-F2AB-4125-BB5E-6F14936DB2EB}" type="presOf" srcId="{4C35D32F-0EAB-4CD7-82EE-45574DC2A586}" destId="{6AB29FE0-4261-4AFC-A281-4104E238B479}" srcOrd="1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BE5BC455-5B37-4172-B138-FA7703B6E1AE}" type="presOf" srcId="{D8197B8C-B260-4A16-BDF4-0947B075E274}" destId="{25B08C86-7E15-44DC-BE7F-FFB55DD49D12}" srcOrd="0" destOrd="0" presId="urn:microsoft.com/office/officeart/2005/8/layout/target3"/>
    <dgm:cxn modelId="{0220E3E7-05A2-4C3B-8572-A718EE9C0780}" type="presParOf" srcId="{333A1088-737F-45CB-B68E-254E46348037}" destId="{F5ABB229-8D3B-4694-996A-96F23CF14429}" srcOrd="0" destOrd="0" presId="urn:microsoft.com/office/officeart/2005/8/layout/target3"/>
    <dgm:cxn modelId="{913B8D25-ADEC-4935-A16B-0BB962AE75E3}" type="presParOf" srcId="{333A1088-737F-45CB-B68E-254E46348037}" destId="{F41139FD-01EE-4571-8B17-4FB00FC51163}" srcOrd="1" destOrd="0" presId="urn:microsoft.com/office/officeart/2005/8/layout/target3"/>
    <dgm:cxn modelId="{A35C0975-6BCB-4293-AC23-DBF35B8403C5}" type="presParOf" srcId="{333A1088-737F-45CB-B68E-254E46348037}" destId="{D005CE8C-CC26-4C3E-AC11-E15060ECD759}" srcOrd="2" destOrd="0" presId="urn:microsoft.com/office/officeart/2005/8/layout/target3"/>
    <dgm:cxn modelId="{FA95B132-A012-4892-8794-8B30C602BABC}" type="presParOf" srcId="{333A1088-737F-45CB-B68E-254E46348037}" destId="{2C702D82-9B77-49B7-9568-BB8EB47C3372}" srcOrd="3" destOrd="0" presId="urn:microsoft.com/office/officeart/2005/8/layout/target3"/>
    <dgm:cxn modelId="{911055B2-15F6-4993-8A74-D085D760778A}" type="presParOf" srcId="{333A1088-737F-45CB-B68E-254E46348037}" destId="{A52A0455-90FF-4808-ABD0-F02540D31D5A}" srcOrd="4" destOrd="0" presId="urn:microsoft.com/office/officeart/2005/8/layout/target3"/>
    <dgm:cxn modelId="{AD030C40-DB9D-4112-9DA8-C43125685899}" type="presParOf" srcId="{333A1088-737F-45CB-B68E-254E46348037}" destId="{6140AFEC-043D-4C43-A2F9-D0F5331DF3A3}" srcOrd="5" destOrd="0" presId="urn:microsoft.com/office/officeart/2005/8/layout/target3"/>
    <dgm:cxn modelId="{F5AEB3F0-08C6-4F8E-9DD0-C058AF0EF22D}" type="presParOf" srcId="{333A1088-737F-45CB-B68E-254E46348037}" destId="{9358AC05-5D7D-4327-9F80-1AD486AEA664}" srcOrd="6" destOrd="0" presId="urn:microsoft.com/office/officeart/2005/8/layout/target3"/>
    <dgm:cxn modelId="{D09F28C2-CCB7-4DE3-BFF0-5B1BDFE59B58}" type="presParOf" srcId="{333A1088-737F-45CB-B68E-254E46348037}" destId="{313FC574-E1CD-4FB4-B054-0B805CE0447D}" srcOrd="7" destOrd="0" presId="urn:microsoft.com/office/officeart/2005/8/layout/target3"/>
    <dgm:cxn modelId="{EC497735-236C-434D-BBD9-D91E5CFE9165}" type="presParOf" srcId="{333A1088-737F-45CB-B68E-254E46348037}" destId="{619D679B-A015-4ECF-8348-D1034C574F40}" srcOrd="8" destOrd="0" presId="urn:microsoft.com/office/officeart/2005/8/layout/target3"/>
    <dgm:cxn modelId="{6CFF4BCB-0E75-4C28-A56F-8326ED4F4A9B}" type="presParOf" srcId="{333A1088-737F-45CB-B68E-254E46348037}" destId="{322283A8-4A27-4CDA-BAE3-F381106A9174}" srcOrd="9" destOrd="0" presId="urn:microsoft.com/office/officeart/2005/8/layout/target3"/>
    <dgm:cxn modelId="{C0B92DC5-4954-43E3-877A-82F84046DAF7}" type="presParOf" srcId="{333A1088-737F-45CB-B68E-254E46348037}" destId="{FFC9F71D-1B4F-4AD9-A4A6-86ADEFC8AF5C}" srcOrd="10" destOrd="0" presId="urn:microsoft.com/office/officeart/2005/8/layout/target3"/>
    <dgm:cxn modelId="{8F9AF6D9-7D0C-445D-8089-66D9DE08FF21}" type="presParOf" srcId="{333A1088-737F-45CB-B68E-254E46348037}" destId="{25B08C86-7E15-44DC-BE7F-FFB55DD49D12}" srcOrd="11" destOrd="0" presId="urn:microsoft.com/office/officeart/2005/8/layout/target3"/>
    <dgm:cxn modelId="{5DC7901F-1461-48B7-8CF7-4EE04589FF88}" type="presParOf" srcId="{333A1088-737F-45CB-B68E-254E46348037}" destId="{C00F7E6A-B60D-414E-B40A-C4B931C28BAF}" srcOrd="12" destOrd="0" presId="urn:microsoft.com/office/officeart/2005/8/layout/target3"/>
    <dgm:cxn modelId="{938B6CF6-DE4A-449C-BD8F-7B41B6C357D5}" type="presParOf" srcId="{333A1088-737F-45CB-B68E-254E46348037}" destId="{18D1CD71-A09E-4DC8-AD58-D43BE56A821F}" srcOrd="13" destOrd="0" presId="urn:microsoft.com/office/officeart/2005/8/layout/target3"/>
    <dgm:cxn modelId="{140972B4-289E-4BB0-872A-E2A96530D91A}" type="presParOf" srcId="{333A1088-737F-45CB-B68E-254E46348037}" destId="{3AF1215E-7776-4C24-8064-1417BC451259}" srcOrd="14" destOrd="0" presId="urn:microsoft.com/office/officeart/2005/8/layout/target3"/>
    <dgm:cxn modelId="{A76757D1-3012-4E8C-A687-0C92C8AD3930}" type="presParOf" srcId="{333A1088-737F-45CB-B68E-254E46348037}" destId="{1A56D0C6-827E-4224-8020-F6331FAB0C3E}" srcOrd="15" destOrd="0" presId="urn:microsoft.com/office/officeart/2005/8/layout/target3"/>
    <dgm:cxn modelId="{0DF290F9-3E54-4D37-97FE-04EFB548D401}" type="presParOf" srcId="{333A1088-737F-45CB-B68E-254E46348037}" destId="{5D1861EB-1465-4B6B-B573-C1854262B277}" srcOrd="16" destOrd="0" presId="urn:microsoft.com/office/officeart/2005/8/layout/target3"/>
    <dgm:cxn modelId="{6371554B-C6E3-4C6D-B5E7-7D76917B0E4A}" type="presParOf" srcId="{333A1088-737F-45CB-B68E-254E46348037}" destId="{751E9DD6-38DB-49FF-B3BE-A7F1586C8B05}" srcOrd="17" destOrd="0" presId="urn:microsoft.com/office/officeart/2005/8/layout/target3"/>
    <dgm:cxn modelId="{74F935BD-A625-494A-9DE7-BC67395663C6}" type="presParOf" srcId="{333A1088-737F-45CB-B68E-254E46348037}" destId="{AED2198E-93D5-4001-81B4-73124B309672}" srcOrd="18" destOrd="0" presId="urn:microsoft.com/office/officeart/2005/8/layout/target3"/>
    <dgm:cxn modelId="{F5A36711-A8FD-477D-9732-5F646B69BF9B}" type="presParOf" srcId="{333A1088-737F-45CB-B68E-254E46348037}" destId="{2BE915AB-18AA-4053-B92C-3BFC9ED204BB}" srcOrd="19" destOrd="0" presId="urn:microsoft.com/office/officeart/2005/8/layout/target3"/>
    <dgm:cxn modelId="{5B3AD067-6517-4AA9-A0D4-EA12E7B9732D}" type="presParOf" srcId="{333A1088-737F-45CB-B68E-254E46348037}" destId="{6BB5E863-4638-4E1D-BFDE-399D028AC4ED}" srcOrd="20" destOrd="0" presId="urn:microsoft.com/office/officeart/2005/8/layout/target3"/>
    <dgm:cxn modelId="{DC2E4D6E-FF5C-4200-AFB9-757F7D0898E3}" type="presParOf" srcId="{333A1088-737F-45CB-B68E-254E46348037}" destId="{5A5FFA88-C948-4069-8E93-59FA12366E83}" srcOrd="21" destOrd="0" presId="urn:microsoft.com/office/officeart/2005/8/layout/target3"/>
    <dgm:cxn modelId="{5363F2C3-1044-462A-80D7-58072C4EDABB}" type="presParOf" srcId="{333A1088-737F-45CB-B68E-254E46348037}" destId="{522F3148-FA5D-45C0-8223-90D71CEF85DC}" srcOrd="22" destOrd="0" presId="urn:microsoft.com/office/officeart/2005/8/layout/target3"/>
    <dgm:cxn modelId="{1A208A98-423D-4B4D-AAC2-8DF93C9B46AE}" type="presParOf" srcId="{333A1088-737F-45CB-B68E-254E46348037}" destId="{6AB29FE0-4261-4AFC-A281-4104E238B479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Lenka Hrnčířová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VY_52_INOVACE_16_Přírodopis 7.ročník_Botanika - úvod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</a:t>
          </a:r>
          <a:r>
            <a:rPr lang="cs-CZ" sz="1400" kern="1200" dirty="0" smtClean="0"/>
            <a:t>Botanika - úvod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18D1CD71-A09E-4DC8-AD58-D43BE56A821F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F1215E-7776-4C24-8064-1417BC451259}">
      <dsp:nvSpPr>
        <dsp:cNvPr id="0" name=""/>
        <dsp:cNvSpPr/>
      </dsp:nvSpPr>
      <dsp:spPr>
        <a:xfrm>
          <a:off x="1152124" y="130628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152124" y="1306287"/>
        <a:ext cx="5350878" cy="318465"/>
      </dsp:txXfrm>
    </dsp:sp>
    <dsp:sp modelId="{5D1861EB-1465-4B6B-B573-C1854262B27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1E9DD6-38DB-49FF-B3BE-A7F1586C8B05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Vytvořeno: září 2011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CCB20B-D989-4327-BFD2-ECBD18D7CFD8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BFF9E-9F4A-49BB-A5EE-89C353567C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7073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58F92E-D3A5-490B-9681-88B369C371FA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6745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BFF9E-9F4A-49BB-A5EE-89C353567CA6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1774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BFF9E-9F4A-49BB-A5EE-89C353567CA6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56191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BFF9E-9F4A-49BB-A5EE-89C353567CA6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39090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BFF9E-9F4A-49BB-A5EE-89C353567CA6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1857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BFF9E-9F4A-49BB-A5EE-89C353567CA6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78541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BFF9E-9F4A-49BB-A5EE-89C353567CA6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5007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BFF9E-9F4A-49BB-A5EE-89C353567CA6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17662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BFF9E-9F4A-49BB-A5EE-89C353567CA6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86434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BFF9E-9F4A-49BB-A5EE-89C353567CA6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20392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BFF9E-9F4A-49BB-A5EE-89C353567CA6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63093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BFF9E-9F4A-49BB-A5EE-89C353567CA6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9526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BFF9E-9F4A-49BB-A5EE-89C353567CA6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38952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BFF9E-9F4A-49BB-A5EE-89C353567CA6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27453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6A3D6-2FA9-4BF3-95C7-AB9AACA3BD51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F784A-A1F5-411B-BA1B-AAE4ACD52A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460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6A3D6-2FA9-4BF3-95C7-AB9AACA3BD51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F784A-A1F5-411B-BA1B-AAE4ACD52A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19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6A3D6-2FA9-4BF3-95C7-AB9AACA3BD51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F784A-A1F5-411B-BA1B-AAE4ACD52A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3688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6A3D6-2FA9-4BF3-95C7-AB9AACA3BD51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F784A-A1F5-411B-BA1B-AAE4ACD52A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17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6A3D6-2FA9-4BF3-95C7-AB9AACA3BD51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F784A-A1F5-411B-BA1B-AAE4ACD52A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0106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6A3D6-2FA9-4BF3-95C7-AB9AACA3BD51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F784A-A1F5-411B-BA1B-AAE4ACD52A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1196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6A3D6-2FA9-4BF3-95C7-AB9AACA3BD51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F784A-A1F5-411B-BA1B-AAE4ACD52A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9124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6A3D6-2FA9-4BF3-95C7-AB9AACA3BD51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F784A-A1F5-411B-BA1B-AAE4ACD52A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2586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6A3D6-2FA9-4BF3-95C7-AB9AACA3BD51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F784A-A1F5-411B-BA1B-AAE4ACD52A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9360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6A3D6-2FA9-4BF3-95C7-AB9AACA3BD51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F784A-A1F5-411B-BA1B-AAE4ACD52A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4203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6A3D6-2FA9-4BF3-95C7-AB9AACA3BD51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F784A-A1F5-411B-BA1B-AAE4ACD52A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8084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C6A3D6-2FA9-4BF3-95C7-AB9AACA3BD51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F784A-A1F5-411B-BA1B-AAE4ACD52A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6929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Rununculus_arcis_prysky%C5%99n%C3%ADk_prudk%C3%BD_1.jpg" TargetMode="External"/><Relationship Id="rId3" Type="http://schemas.openxmlformats.org/officeDocument/2006/relationships/hyperlink" Target="http://cs.wikipedia.org/wiki/Soubor:Gingko-Blaetter.jpg" TargetMode="External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Leucobryum_glaucum.jpg" TargetMode="External"/><Relationship Id="rId11" Type="http://schemas.openxmlformats.org/officeDocument/2006/relationships/image" Target="../media/image7.jpeg"/><Relationship Id="rId5" Type="http://schemas.openxmlformats.org/officeDocument/2006/relationships/image" Target="../media/image4.jpeg"/><Relationship Id="rId10" Type="http://schemas.openxmlformats.org/officeDocument/2006/relationships/hyperlink" Target="http://cs.wikipedia.org/wiki/Soubor:MarchantiaPolymorpha.jpg" TargetMode="External"/><Relationship Id="rId4" Type="http://schemas.openxmlformats.org/officeDocument/2006/relationships/image" Target="../media/image3.jpeg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ergym.hiedu.cz/~canovm/termoche/celsius.htm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Leucobryum_glaucum.jpg" TargetMode="External"/><Relationship Id="rId3" Type="http://schemas.openxmlformats.org/officeDocument/2006/relationships/hyperlink" Target="http://cs.wikipedia.org/wiki/Soubor:MarchantiaPolymorpha.jpg" TargetMode="External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hyperlink" Target="http://cs.wikipedia.org/wiki/Soubor:Lycopodium_clavatum.jpg" TargetMode="External"/><Relationship Id="rId4" Type="http://schemas.openxmlformats.org/officeDocument/2006/relationships/image" Target="../media/image7.jpeg"/><Relationship Id="rId9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hyperlink" Target="http://cs.wikipedia.org/wiki/Soubor:Pinus_nigra_JPG2A.jpg" TargetMode="External"/><Relationship Id="rId3" Type="http://schemas.openxmlformats.org/officeDocument/2006/relationships/hyperlink" Target="http://cs.wikipedia.org/wiki/Soubor:Kuusk_Keila-Paldiski_rdt_%C3%A4%C3%A4res.jpg" TargetMode="External"/><Relationship Id="rId7" Type="http://schemas.openxmlformats.org/officeDocument/2006/relationships/hyperlink" Target="http://cs.wikipedia.org/wiki/Soubor:Rununculus_arcis_prysky%C5%99n%C3%ADk_prudk%C3%BD_1.jpg" TargetMode="External"/><Relationship Id="rId12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hyperlink" Target="http://cs.wikipedia.org/wiki/Soubor:Tulip01.jpg" TargetMode="External"/><Relationship Id="rId5" Type="http://schemas.openxmlformats.org/officeDocument/2006/relationships/hyperlink" Target="http://cs.wikipedia.org/wiki/Soubor:Gingko-Blaetter.jpg" TargetMode="External"/><Relationship Id="rId15" Type="http://schemas.openxmlformats.org/officeDocument/2006/relationships/image" Target="../media/image15.jpeg"/><Relationship Id="rId10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hyperlink" Target="http://cs.wikipedia.org/wiki/Soubor:Wheat_field.jpg" TargetMode="External"/><Relationship Id="rId1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MarchantiaPolymorpha.jpg" TargetMode="External"/><Relationship Id="rId7" Type="http://schemas.openxmlformats.org/officeDocument/2006/relationships/hyperlink" Target="http://cs.wikipedia.org/wiki/Soubor:Gingko-Blaetter.jpg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9/9d/Kuusk_Keila-Paldiski_rdt_%C3%A4%C3%A4res.jpg" TargetMode="External"/><Relationship Id="rId5" Type="http://schemas.openxmlformats.org/officeDocument/2006/relationships/hyperlink" Target="http://2.bp.blogspot.com/_nRF5cZ33Ndk/Rgbn20yWhyI/AAAAAAAAACU/HAkegG3SI1Q/s1600-h/Dryopteris+filix-mas.jpg" TargetMode="External"/><Relationship Id="rId4" Type="http://schemas.openxmlformats.org/officeDocument/2006/relationships/hyperlink" Target="http://cs.wikipedia.org/wiki/Soubor:Lycopodium_clavatum.jpg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ing.com/images/search?q=sch%c3%a9ma+fotosynt%c3%a9zy&amp;view=detail&amp;id=22A609C0C7B57D7F572DCB8FF962F903F0F06771&amp;first=0&amp;FORM=IDFRIR" TargetMode="External"/><Relationship Id="rId3" Type="http://schemas.openxmlformats.org/officeDocument/2006/relationships/hyperlink" Target="http://cs.wikipedia.org/wiki/Soubor:Wheat_field.jpg" TargetMode="External"/><Relationship Id="rId7" Type="http://schemas.openxmlformats.org/officeDocument/2006/relationships/hyperlink" Target="http://cs.wikipedia.org/wiki/Soubor:Witte_dovenetel_closeup.jpg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Lilium_martagon_0064.JPG" TargetMode="External"/><Relationship Id="rId5" Type="http://schemas.openxmlformats.org/officeDocument/2006/relationships/hyperlink" Target="http://cs.wikipedia.org/wiki/Soubor:Pinus_nigra_JPG2A.jpg" TargetMode="External"/><Relationship Id="rId4" Type="http://schemas.openxmlformats.org/officeDocument/2006/relationships/hyperlink" Target="http://cs.wikipedia.org/wiki/Soubor:Tulip0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85752740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72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32656"/>
            <a:ext cx="6986528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Anotace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Přírodopis, 7. ročník, Botanika – úvod</a:t>
            </a:r>
          </a:p>
          <a:p>
            <a:endParaRPr lang="cs-CZ" sz="2400" dirty="0"/>
          </a:p>
          <a:p>
            <a:r>
              <a:rPr lang="cs-CZ" sz="2400" dirty="0" smtClean="0"/>
              <a:t>Prezentace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Vědní obory botaniky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Carl </a:t>
            </a:r>
            <a:r>
              <a:rPr lang="cs-CZ" sz="2400" dirty="0" err="1" smtClean="0"/>
              <a:t>Linne</a:t>
            </a:r>
            <a:endParaRPr lang="cs-CZ" sz="2400" dirty="0" smtClean="0"/>
          </a:p>
          <a:p>
            <a:pPr marL="457200" indent="-457200">
              <a:buAutoNum type="arabicParenR"/>
            </a:pPr>
            <a:r>
              <a:rPr lang="cs-CZ" sz="2400" dirty="0" smtClean="0"/>
              <a:t>Systematické rozdělení rostlin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Přiřazování obrázků rostlin ke jménům rostl. skupin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Význam rostlin, fotosyntéza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Přechod rostlin na souš – vznik </a:t>
            </a:r>
            <a:r>
              <a:rPr lang="cs-CZ" sz="2400" dirty="0" smtClean="0"/>
              <a:t>pletiv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Procvičení – pletiva</a:t>
            </a:r>
          </a:p>
          <a:p>
            <a:pPr marL="457200" indent="-457200">
              <a:buAutoNum type="arabicParenR"/>
            </a:pPr>
            <a:endParaRPr lang="cs-CZ" sz="2400" dirty="0"/>
          </a:p>
          <a:p>
            <a:r>
              <a:rPr lang="cs-CZ" sz="2400" dirty="0" smtClean="0"/>
              <a:t>Pomůcky – fixy na interaktivní tabuli</a:t>
            </a:r>
            <a:endParaRPr lang="cs-CZ" sz="2400" dirty="0" smtClean="0"/>
          </a:p>
          <a:p>
            <a:pPr marL="457200" indent="-457200">
              <a:buAutoNum type="arabicParenR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27977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692696"/>
            <a:ext cx="2444195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Botanika</a:t>
            </a:r>
            <a:endParaRPr lang="cs-CZ" sz="4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2276872"/>
            <a:ext cx="388843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/>
          </a:p>
          <a:p>
            <a:endParaRPr lang="cs-CZ" sz="2800" b="1" dirty="0"/>
          </a:p>
          <a:p>
            <a:endParaRPr lang="cs-CZ" sz="2800" b="1" dirty="0" smtClean="0"/>
          </a:p>
          <a:p>
            <a:endParaRPr lang="cs-CZ" sz="2800" b="1" dirty="0"/>
          </a:p>
          <a:p>
            <a:endParaRPr lang="cs-CZ" sz="2800" b="1" dirty="0" smtClean="0"/>
          </a:p>
          <a:p>
            <a:endParaRPr lang="cs-CZ" sz="2800" b="1" dirty="0"/>
          </a:p>
          <a:p>
            <a:r>
              <a:rPr lang="cs-CZ" sz="3200" b="1" dirty="0" smtClean="0"/>
              <a:t>Co je botanika?</a:t>
            </a:r>
            <a:endParaRPr lang="cs-CZ" sz="3200" b="1" dirty="0"/>
          </a:p>
        </p:txBody>
      </p:sp>
      <p:pic>
        <p:nvPicPr>
          <p:cNvPr id="5" name="Picture 4" descr="List jinanu dvoulaločného">
            <a:hlinkClick r:id="rId3" tooltip="List jinanu dvoulaločného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892" y="476671"/>
            <a:ext cx="2265942" cy="1703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http://upload.wikimedia.org/wikipedia/commons/thumb/5/56/Witte_dovenetel_closeup.jpg/120px-Witte_dovenetel_closeup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678" y="476672"/>
            <a:ext cx="2271795" cy="1703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Leucobryum glacum">
            <a:hlinkClick r:id="rId6" tooltip="Leucobryum glacum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17" y="1757972"/>
            <a:ext cx="2900112" cy="2175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upload.wikimedia.org/wikipedia/commons/thumb/8/81/Rununculus_arcis_prysky%C5%99n%C3%ADk_prudk%C3%BD_1.jpg/300px-Rununculus_arcis_prysky%C5%99n%C3%ADk_prudk%C3%BD_1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782" y="2581172"/>
            <a:ext cx="2318161" cy="1638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Porostnice mnohotvárná">
            <a:hlinkClick r:id="rId10" tooltip="Porostnice mnohotvárná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614" y="2608685"/>
            <a:ext cx="2160240" cy="1624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755576" y="5805264"/>
            <a:ext cx="52020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Botanika je věda o rostlinách.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496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04664"/>
            <a:ext cx="387670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/>
              <a:t>Vědní obory botaniky</a:t>
            </a:r>
          </a:p>
          <a:p>
            <a:r>
              <a:rPr lang="cs-CZ" sz="2800" b="1" dirty="0" smtClean="0"/>
              <a:t>Čím se zabývá :</a:t>
            </a:r>
          </a:p>
          <a:p>
            <a:r>
              <a:rPr lang="cs-CZ" sz="2800" b="1" dirty="0" smtClean="0"/>
              <a:t>1) systematická botanika</a:t>
            </a:r>
          </a:p>
          <a:p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916832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Třídí rostliny do systému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2564904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2) morfologie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3212976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Studuje vnější stavbu rostlin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4005064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3) anatomie 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486916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74358" y="4528284"/>
            <a:ext cx="4777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Studuje vnitřní stavbu rostlin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5576" y="5238492"/>
            <a:ext cx="23402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4) fyziologie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74358" y="5877272"/>
            <a:ext cx="51378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Zkoumá životní děje v rostlinách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73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10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7865299" cy="526297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Botanika    - úvod</a:t>
            </a:r>
          </a:p>
          <a:p>
            <a:endParaRPr lang="cs-CZ" sz="2800" b="1" u="sng" dirty="0"/>
          </a:p>
          <a:p>
            <a:r>
              <a:rPr lang="cs-CZ" sz="2800" b="1" u="sng" dirty="0"/>
              <a:t>b</a:t>
            </a:r>
            <a:r>
              <a:rPr lang="cs-CZ" sz="2800" b="1" u="sng" dirty="0" smtClean="0"/>
              <a:t>otanika</a:t>
            </a:r>
            <a:r>
              <a:rPr lang="cs-CZ" sz="2800" dirty="0" smtClean="0"/>
              <a:t> – věda o rostlinách</a:t>
            </a:r>
          </a:p>
          <a:p>
            <a:endParaRPr lang="cs-CZ" sz="2800" b="1" u="sng" dirty="0"/>
          </a:p>
          <a:p>
            <a:r>
              <a:rPr lang="cs-CZ" sz="2800" b="1" u="sng" dirty="0" smtClean="0"/>
              <a:t>Vědní obory botaniky</a:t>
            </a:r>
          </a:p>
          <a:p>
            <a:pPr marL="514350" indent="-514350">
              <a:buAutoNum type="arabicParenR"/>
            </a:pPr>
            <a:r>
              <a:rPr lang="cs-CZ" sz="2800" b="1" u="sng" dirty="0"/>
              <a:t>s</a:t>
            </a:r>
            <a:r>
              <a:rPr lang="cs-CZ" sz="2800" b="1" u="sng" dirty="0" smtClean="0"/>
              <a:t>ystematická </a:t>
            </a:r>
            <a:r>
              <a:rPr lang="cs-CZ" sz="2800" dirty="0" smtClean="0"/>
              <a:t> - třídí rostliny do systému</a:t>
            </a:r>
          </a:p>
          <a:p>
            <a:pPr marL="514350" indent="-514350">
              <a:buAutoNum type="arabicParenR"/>
            </a:pPr>
            <a:endParaRPr lang="cs-CZ" sz="2800" b="1" u="sng" dirty="0"/>
          </a:p>
          <a:p>
            <a:pPr marL="514350" indent="-514350">
              <a:buAutoNum type="arabicParenR"/>
            </a:pPr>
            <a:r>
              <a:rPr lang="cs-CZ" sz="2800" b="1" u="sng" dirty="0"/>
              <a:t>m</a:t>
            </a:r>
            <a:r>
              <a:rPr lang="cs-CZ" sz="2800" b="1" u="sng" dirty="0" smtClean="0"/>
              <a:t>orfologie </a:t>
            </a:r>
            <a:r>
              <a:rPr lang="cs-CZ" sz="2800" dirty="0" smtClean="0"/>
              <a:t> - studuje vnější stavbu rostlin– tvar</a:t>
            </a:r>
          </a:p>
          <a:p>
            <a:pPr marL="514350" indent="-514350">
              <a:buAutoNum type="arabicParenR"/>
            </a:pPr>
            <a:endParaRPr lang="cs-CZ" sz="2800" b="1" u="sng" dirty="0"/>
          </a:p>
          <a:p>
            <a:pPr marL="514350" indent="-514350">
              <a:buAutoNum type="arabicParenR"/>
            </a:pPr>
            <a:r>
              <a:rPr lang="cs-CZ" sz="2800" b="1" u="sng" dirty="0"/>
              <a:t>a</a:t>
            </a:r>
            <a:r>
              <a:rPr lang="cs-CZ" sz="2800" b="1" u="sng" dirty="0" smtClean="0"/>
              <a:t>natomie </a:t>
            </a:r>
            <a:r>
              <a:rPr lang="cs-CZ" sz="2800" dirty="0" smtClean="0"/>
              <a:t> - studuje vnitřní stavbu rostlin</a:t>
            </a:r>
          </a:p>
          <a:p>
            <a:pPr marL="514350" indent="-514350">
              <a:buAutoNum type="arabicParenR"/>
            </a:pPr>
            <a:endParaRPr lang="cs-CZ" sz="2800" b="1" u="sng" dirty="0"/>
          </a:p>
          <a:p>
            <a:pPr marL="514350" indent="-514350">
              <a:buAutoNum type="arabicParenR"/>
            </a:pPr>
            <a:r>
              <a:rPr lang="cs-CZ" sz="2800" b="1" u="sng" dirty="0"/>
              <a:t>f</a:t>
            </a:r>
            <a:r>
              <a:rPr lang="cs-CZ" sz="2800" b="1" u="sng" dirty="0" smtClean="0"/>
              <a:t>yziologie </a:t>
            </a:r>
            <a:r>
              <a:rPr lang="cs-CZ" sz="2800" dirty="0" smtClean="0"/>
              <a:t> - zkoumá životní děje v rostlinách</a:t>
            </a:r>
            <a:endParaRPr lang="cs-CZ" sz="2800" b="1" u="sng" dirty="0"/>
          </a:p>
        </p:txBody>
      </p:sp>
    </p:spTree>
    <p:extLst>
      <p:ext uri="{BB962C8B-B14F-4D97-AF65-F5344CB8AC3E}">
        <p14:creationId xmlns:p14="http://schemas.microsoft.com/office/powerpoint/2010/main" val="3635375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36923"/>
            <a:ext cx="8352927" cy="31085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Carl Linné</a:t>
            </a:r>
            <a:endParaRPr lang="cs-CZ" sz="2800" b="1" u="sng" dirty="0" smtClean="0"/>
          </a:p>
          <a:p>
            <a:r>
              <a:rPr lang="cs-CZ" sz="2800" dirty="0" smtClean="0"/>
              <a:t>- </a:t>
            </a:r>
            <a:r>
              <a:rPr lang="cs-CZ" sz="2800" dirty="0" smtClean="0"/>
              <a:t>švédský přírodovědec </a:t>
            </a:r>
          </a:p>
          <a:p>
            <a:r>
              <a:rPr lang="cs-CZ" sz="2800" dirty="0" smtClean="0"/>
              <a:t>- zakladatel </a:t>
            </a:r>
            <a:r>
              <a:rPr lang="cs-CZ" sz="2800" b="1" u="sng" dirty="0" err="1" smtClean="0"/>
              <a:t>binominální</a:t>
            </a:r>
            <a:r>
              <a:rPr lang="cs-CZ" sz="2800" b="1" u="sng" dirty="0" smtClean="0"/>
              <a:t>  nomenklatury</a:t>
            </a:r>
            <a:r>
              <a:rPr lang="cs-CZ" sz="2800" dirty="0" smtClean="0"/>
              <a:t> – organismy </a:t>
            </a:r>
          </a:p>
          <a:p>
            <a:r>
              <a:rPr lang="cs-CZ" sz="2800" dirty="0" smtClean="0"/>
              <a:t>   označovány dvouslovným jménem: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např</a:t>
            </a:r>
            <a:r>
              <a:rPr lang="cs-CZ" sz="2800" dirty="0" smtClean="0"/>
              <a:t>. len setý, len – </a:t>
            </a:r>
            <a:r>
              <a:rPr lang="cs-CZ" sz="2800" dirty="0" smtClean="0"/>
              <a:t>rodové jméno, </a:t>
            </a:r>
            <a:r>
              <a:rPr lang="cs-CZ" sz="2800" dirty="0" smtClean="0"/>
              <a:t>setý</a:t>
            </a:r>
            <a:r>
              <a:rPr lang="cs-CZ" sz="2800" dirty="0" smtClean="0"/>
              <a:t> </a:t>
            </a:r>
            <a:r>
              <a:rPr lang="cs-CZ" sz="2800" dirty="0" smtClean="0"/>
              <a:t>- druhové</a:t>
            </a:r>
          </a:p>
          <a:p>
            <a:pPr marL="457200" indent="-457200">
              <a:buFontTx/>
              <a:buChar char="-"/>
            </a:pPr>
            <a:endParaRPr lang="cs-CZ" sz="2800" dirty="0" smtClean="0"/>
          </a:p>
          <a:p>
            <a:pPr marL="457200" indent="-457200">
              <a:buFontTx/>
              <a:buChar char="-"/>
            </a:pPr>
            <a:endParaRPr lang="cs-CZ" sz="2800" dirty="0"/>
          </a:p>
        </p:txBody>
      </p:sp>
      <p:pic>
        <p:nvPicPr>
          <p:cNvPr id="3074" name="Picture 2" descr="Carl von Linné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5933" y="3717032"/>
            <a:ext cx="2324100" cy="2952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297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92696"/>
            <a:ext cx="8590750" cy="526297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 smtClean="0"/>
              <a:t>Systematické rozdělení rostlin</a:t>
            </a:r>
          </a:p>
          <a:p>
            <a:endParaRPr lang="cs-CZ" sz="2800" b="1" u="sng" dirty="0" smtClean="0"/>
          </a:p>
          <a:p>
            <a:r>
              <a:rPr lang="cs-CZ" sz="2800" b="1" u="sng" dirty="0" smtClean="0"/>
              <a:t>1) Nižší rostliny </a:t>
            </a:r>
            <a:r>
              <a:rPr lang="cs-CZ" sz="2800" dirty="0" smtClean="0"/>
              <a:t>– řasy</a:t>
            </a:r>
          </a:p>
          <a:p>
            <a:endParaRPr lang="cs-CZ" sz="2800" dirty="0" smtClean="0"/>
          </a:p>
          <a:p>
            <a:r>
              <a:rPr lang="cs-CZ" sz="2800" b="1" u="sng" dirty="0" smtClean="0"/>
              <a:t>2) Vyšší rostliny</a:t>
            </a:r>
          </a:p>
          <a:p>
            <a:r>
              <a:rPr lang="cs-CZ" sz="2800" dirty="0" smtClean="0"/>
              <a:t>      a) mechorosty – játrovky, mechy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b) plavuně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c)  přesličky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d) kapradiny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e) nahosemenné rostliny – jinany, jehličnany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f) krytosemenné rostliny – dvouděložné, jednoděložné</a:t>
            </a:r>
          </a:p>
          <a:p>
            <a:endParaRPr lang="cs-CZ" sz="2800" b="1" u="sng" dirty="0"/>
          </a:p>
        </p:txBody>
      </p:sp>
    </p:spTree>
    <p:extLst>
      <p:ext uri="{BB962C8B-B14F-4D97-AF65-F5344CB8AC3E}">
        <p14:creationId xmlns:p14="http://schemas.microsoft.com/office/powerpoint/2010/main" val="180999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836712"/>
            <a:ext cx="6120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Spoj rostliny se správnými  názvy skupin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5229200"/>
            <a:ext cx="78240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p</a:t>
            </a:r>
            <a:r>
              <a:rPr lang="cs-CZ" sz="2800" b="1" dirty="0" smtClean="0">
                <a:solidFill>
                  <a:srgbClr val="FF0000"/>
                </a:solidFill>
              </a:rPr>
              <a:t>lavuně            mechy          játrovky          kapradiny  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Porostnice mnohotvárná">
            <a:hlinkClick r:id="rId3" tooltip="Porostnice mnohotvárná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321116"/>
            <a:ext cx="2457450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upload.wikimedia.org/wikipedia/commons/thumb/e/ea/Lycopodium_clavatum.jpg/220px-Lycopodium_clavatum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637976"/>
            <a:ext cx="1836050" cy="1535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[Dryopteris+filix-mas.jpg]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12908"/>
            <a:ext cx="1692044" cy="2256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Leucobryum glacum">
            <a:hlinkClick r:id="rId8" tooltip="Leucobryum glacum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929" y="2744831"/>
            <a:ext cx="19050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536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717032"/>
            <a:ext cx="81696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j</a:t>
            </a:r>
            <a:r>
              <a:rPr lang="cs-CZ" sz="2800" b="1" dirty="0" smtClean="0">
                <a:solidFill>
                  <a:srgbClr val="FF0000"/>
                </a:solidFill>
              </a:rPr>
              <a:t>inany        jednoděložné    jehličnany     dvouděložné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Smrk ztepilý">
            <a:hlinkClick r:id="rId3" tooltip="Smrk ztepilý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72" y="326600"/>
            <a:ext cx="1549648" cy="2324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List jinanu dvoulaločného">
            <a:hlinkClick r:id="rId5" tooltip="List jinanu dvoulaločného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068" y="1068626"/>
            <a:ext cx="2116668" cy="1591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upload.wikimedia.org/wikipedia/commons/thumb/8/81/Rununculus_arcis_prysky%C5%99n%C3%ADk_prudk%C3%BD_1.jpg/300px-Rununculus_arcis_prysky%C5%99n%C3%ADk_prudk%C3%BD_1.jp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861" y="1036920"/>
            <a:ext cx="2318161" cy="1638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šenice">
            <a:hlinkClick r:id="rId9" tooltip="pšenice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5389" y="298112"/>
            <a:ext cx="1701814" cy="236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opis obrázku chybí">
            <a:hlinkClick r:id="rId11" tooltip="Popis obrázku chybí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72" y="4855925"/>
            <a:ext cx="1690482" cy="1638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Borovice černá">
            <a:hlinkClick r:id="rId13" tooltip="Borovice černá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579" y="4308604"/>
            <a:ext cx="1479315" cy="2218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://upload.wikimedia.org/wikipedia/commons/thumb/c/c4/Lilium_martagon_0064.JPG/90px-Lilium_martagon_0064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380" y="4393096"/>
            <a:ext cx="1587706" cy="2116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://upload.wikimedia.org/wikipedia/commons/thumb/5/56/Witte_dovenetel_closeup.jpg/120px-Witte_dovenetel_closeup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5389" y="4790544"/>
            <a:ext cx="2271795" cy="1703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2361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1" y="476672"/>
            <a:ext cx="8280919" cy="31085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b="1" u="sng" dirty="0"/>
              <a:t>v</a:t>
            </a:r>
            <a:r>
              <a:rPr lang="cs-CZ" sz="2800" b="1" u="sng" dirty="0" smtClean="0"/>
              <a:t>ýznam rostlin</a:t>
            </a:r>
          </a:p>
          <a:p>
            <a:endParaRPr lang="cs-CZ" sz="2800" b="1" u="sng" dirty="0"/>
          </a:p>
          <a:p>
            <a:r>
              <a:rPr lang="cs-CZ" sz="2800" dirty="0" smtClean="0"/>
              <a:t>- nezastupitelná funkce – </a:t>
            </a:r>
            <a:r>
              <a:rPr lang="cs-CZ" sz="2800" b="1" u="sng" dirty="0" smtClean="0"/>
              <a:t>schopnost fotosyntézy </a:t>
            </a:r>
            <a:r>
              <a:rPr lang="cs-CZ" sz="2800" dirty="0" smtClean="0"/>
              <a:t>– přeměna </a:t>
            </a:r>
            <a:r>
              <a:rPr lang="cs-CZ" sz="2800" dirty="0" smtClean="0"/>
              <a:t>neústrojných </a:t>
            </a:r>
            <a:r>
              <a:rPr lang="cs-CZ" sz="2800" dirty="0" smtClean="0"/>
              <a:t>látek na ústrojné, do vzduchu </a:t>
            </a:r>
            <a:r>
              <a:rPr lang="cs-CZ" sz="2800" dirty="0" smtClean="0"/>
              <a:t>uvolňují kyslík</a:t>
            </a:r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- rostliny – producenti</a:t>
            </a:r>
            <a:endParaRPr lang="cs-CZ" sz="2800" dirty="0"/>
          </a:p>
        </p:txBody>
      </p:sp>
      <p:pic>
        <p:nvPicPr>
          <p:cNvPr id="4098" name="Picture 2" descr="http://www.cez.cz/edee/content/microsites/solarni/obr/f2-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880192"/>
            <a:ext cx="2808312" cy="2768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9612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04664"/>
            <a:ext cx="8613320" cy="61247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/>
              <a:t>p</a:t>
            </a:r>
            <a:r>
              <a:rPr lang="cs-CZ" sz="2800" b="1" u="sng" dirty="0" smtClean="0"/>
              <a:t>řechod rostlin na souš</a:t>
            </a:r>
          </a:p>
          <a:p>
            <a:r>
              <a:rPr lang="cs-CZ" sz="2800" dirty="0" smtClean="0"/>
              <a:t>- nejstarší rostliny – vodní řasy</a:t>
            </a:r>
          </a:p>
          <a:p>
            <a:r>
              <a:rPr lang="cs-CZ" sz="2800" dirty="0" smtClean="0"/>
              <a:t>- po změně atmosféry – horní část rostlin vyčnívala z vody,</a:t>
            </a:r>
          </a:p>
          <a:p>
            <a:r>
              <a:rPr lang="cs-CZ" sz="2800" dirty="0" smtClean="0"/>
              <a:t>   úplný přechod rostlin na souš</a:t>
            </a:r>
          </a:p>
          <a:p>
            <a:r>
              <a:rPr lang="cs-CZ" sz="2800" dirty="0" smtClean="0"/>
              <a:t>- nejstarší </a:t>
            </a:r>
            <a:r>
              <a:rPr lang="cs-CZ" sz="2800" dirty="0" smtClean="0"/>
              <a:t>suchozemské </a:t>
            </a:r>
            <a:r>
              <a:rPr lang="cs-CZ" sz="2800" dirty="0" smtClean="0"/>
              <a:t>rostliny </a:t>
            </a:r>
            <a:r>
              <a:rPr lang="cs-CZ" sz="2800" dirty="0" smtClean="0"/>
              <a:t>– mechorosty</a:t>
            </a:r>
          </a:p>
          <a:p>
            <a:endParaRPr lang="cs-CZ" sz="2800" dirty="0" smtClean="0"/>
          </a:p>
          <a:p>
            <a:r>
              <a:rPr lang="cs-CZ" sz="2800" dirty="0" smtClean="0"/>
              <a:t>- pro život na souši – </a:t>
            </a:r>
            <a:r>
              <a:rPr lang="cs-CZ" sz="2800" b="1" u="sng" dirty="0" smtClean="0"/>
              <a:t>pletiva</a:t>
            </a:r>
            <a:r>
              <a:rPr lang="cs-CZ" sz="2800" dirty="0" smtClean="0"/>
              <a:t> –  (soubor rostl. buněk, které</a:t>
            </a:r>
          </a:p>
          <a:p>
            <a:r>
              <a:rPr lang="cs-CZ" sz="2800" dirty="0" smtClean="0"/>
              <a:t>  mají stejný tvar a funkci) :</a:t>
            </a:r>
          </a:p>
          <a:p>
            <a:r>
              <a:rPr lang="cs-CZ" sz="2800" dirty="0" smtClean="0"/>
              <a:t>1)</a:t>
            </a:r>
            <a:r>
              <a:rPr lang="cs-CZ" sz="2800" b="1" u="sng" dirty="0" smtClean="0"/>
              <a:t>vodivá</a:t>
            </a:r>
            <a:r>
              <a:rPr lang="cs-CZ" sz="2800" dirty="0" smtClean="0"/>
              <a:t> – rozvádí vodu s minerálními látkami a produkty</a:t>
            </a:r>
          </a:p>
          <a:p>
            <a:r>
              <a:rPr lang="cs-CZ" sz="2800" dirty="0" smtClean="0"/>
              <a:t>     fotosyntézy</a:t>
            </a:r>
          </a:p>
          <a:p>
            <a:r>
              <a:rPr lang="cs-CZ" sz="2800" dirty="0" smtClean="0"/>
              <a:t>2) </a:t>
            </a:r>
            <a:r>
              <a:rPr lang="cs-CZ" sz="2800" b="1" u="sng" dirty="0" smtClean="0"/>
              <a:t>krycí</a:t>
            </a:r>
            <a:r>
              <a:rPr lang="cs-CZ" sz="2800" dirty="0" smtClean="0"/>
              <a:t> – chrání před vysycháním, pokožka s průduchy</a:t>
            </a:r>
          </a:p>
          <a:p>
            <a:r>
              <a:rPr lang="cs-CZ" sz="2800" dirty="0" smtClean="0"/>
              <a:t>3) </a:t>
            </a:r>
            <a:r>
              <a:rPr lang="cs-CZ" sz="2800" b="1" u="sng" dirty="0" smtClean="0"/>
              <a:t>podpůrné</a:t>
            </a:r>
            <a:r>
              <a:rPr lang="cs-CZ" sz="2800" dirty="0" smtClean="0"/>
              <a:t>  - udržuje vzpřímený tvar</a:t>
            </a:r>
          </a:p>
          <a:p>
            <a:r>
              <a:rPr lang="cs-CZ" sz="2800" dirty="0" smtClean="0"/>
              <a:t>4) </a:t>
            </a:r>
            <a:r>
              <a:rPr lang="cs-CZ" sz="2800" b="1" u="sng" dirty="0" smtClean="0"/>
              <a:t>zásobní</a:t>
            </a:r>
            <a:r>
              <a:rPr lang="cs-CZ" sz="2800" dirty="0" smtClean="0"/>
              <a:t> – při nepříznivých podmínkách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820288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88640"/>
            <a:ext cx="5112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Procvičení  - doplň jména pletiv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980728"/>
            <a:ext cx="6264696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b="1" dirty="0"/>
              <a:t>p</a:t>
            </a:r>
            <a:r>
              <a:rPr lang="cs-CZ" sz="2800" b="1" dirty="0" smtClean="0"/>
              <a:t>letivo, které chrání před vysycháním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2348880"/>
            <a:ext cx="7848872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b="1" dirty="0"/>
              <a:t>p</a:t>
            </a:r>
            <a:r>
              <a:rPr lang="cs-CZ" sz="2800" b="1" dirty="0" smtClean="0"/>
              <a:t>letivo, které  rozvádí vodu s minerálními látkami 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4005064"/>
            <a:ext cx="8265789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dirty="0"/>
              <a:t>p</a:t>
            </a:r>
            <a:r>
              <a:rPr lang="cs-CZ" sz="2800" b="1" dirty="0" smtClean="0"/>
              <a:t>letivo, ve kterém jsou ukládány produkty fotosyntézy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5157192"/>
            <a:ext cx="6039091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b="1" dirty="0"/>
              <a:t>p</a:t>
            </a:r>
            <a:r>
              <a:rPr lang="cs-CZ" sz="2800" b="1" dirty="0" smtClean="0"/>
              <a:t>letivo, které udržuje vzpřímený vzrůst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15616" y="1628800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                                                             krycí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012160" y="3212976"/>
            <a:ext cx="1315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vodivé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56176" y="4528284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zásobní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228184" y="5877272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podpůrné</a:t>
            </a:r>
            <a:endParaRPr lang="cs-CZ" sz="28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8193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16632"/>
            <a:ext cx="792088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Použité zdroje</a:t>
            </a:r>
          </a:p>
          <a:p>
            <a:endParaRPr lang="cs-CZ" sz="2000" dirty="0"/>
          </a:p>
          <a:p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cs.wikipedia.org/wiki/Soubor:MarchantiaPolymorpha.jpg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cs.wikipedia.org/wiki/Soubor:Lycopodium_clavatum.jpg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>
                <a:hlinkClick r:id="rId5"/>
              </a:rPr>
              <a:t>http://2.bp.blogspot.com/_</a:t>
            </a:r>
            <a:r>
              <a:rPr lang="cs-CZ" sz="2000" dirty="0" smtClean="0">
                <a:hlinkClick r:id="rId5"/>
              </a:rPr>
              <a:t>nRF5cZ33Ndk/Rgbn20yWhyI/AAAAAAAAACU/HAkegG3SI1Q/s1600-h/Dryopteris+filix-mas.jpg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/>
              <a:t>http://cs.wikipedia.org/wiki/Soubor:Leucobryum_glaucum.jpg</a:t>
            </a:r>
            <a:endParaRPr lang="cs-CZ" sz="2000" dirty="0"/>
          </a:p>
          <a:p>
            <a:endParaRPr lang="cs-CZ" sz="2000" dirty="0" smtClean="0"/>
          </a:p>
          <a:p>
            <a:r>
              <a:rPr lang="cs-CZ" sz="2000" dirty="0">
                <a:hlinkClick r:id="rId6"/>
              </a:rPr>
              <a:t>http://upload.wikimedia.org/wikipedia/commons/9/9d/Kuusk_Keila-Paldiski_rdt_%</a:t>
            </a:r>
            <a:r>
              <a:rPr lang="cs-CZ" sz="2000" dirty="0" smtClean="0">
                <a:hlinkClick r:id="rId6"/>
              </a:rPr>
              <a:t>C3%A4%C3%A4res.jpg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>
                <a:hlinkClick r:id="rId7"/>
              </a:rPr>
              <a:t>http://</a:t>
            </a:r>
            <a:r>
              <a:rPr lang="cs-CZ" sz="2000" dirty="0" smtClean="0">
                <a:hlinkClick r:id="rId7"/>
              </a:rPr>
              <a:t>cs.wikipedia.org/wiki/Soubor:Gingko-Blaetter.jpg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/>
              <a:t>http://cs.wikipedia.org/wiki/Soubor:Rununculus_arcis_prysky%C5%99n%C3%ADk_prudk%C3%BD_1.jpg</a:t>
            </a:r>
            <a:endParaRPr lang="cs-CZ" sz="20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19416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332656"/>
            <a:ext cx="864096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cs.wikipedia.org/wiki/Soubor:Wheat_field.jpg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cs.wikipedia.org/wiki/Soubor:Tulip01.jpg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cs.wikipedia.org/wiki/Soubor:Pinus_nigra_JPG2A.jpg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cs.wikipedia.org/wiki/Soubor:Lilium_martagon_0064.JPG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cs.wikipedia.org/wiki/Soubor:Witte_dovenetel_closeup.jpg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www.bing.com/images/search?q=sch%c3%a9ma+fotosynt%c3%a9zy&amp;view=detail&amp;id=22A609C0C7B57D7F572DCB8FF962F903F0F06771&amp;first=0&amp;FORM=IDFRIR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ČABRADOVÁ, Věra; HASCH, František; SEJPKA, Jaroslav a kol. </a:t>
            </a:r>
            <a:r>
              <a:rPr lang="cs-CZ" i="1" dirty="0"/>
              <a:t>Přírodopis 7- učebnice </a:t>
            </a:r>
          </a:p>
          <a:p>
            <a:r>
              <a:rPr lang="cs-CZ" i="1" dirty="0"/>
              <a:t>pro ZŠ a víceletá gymnázia</a:t>
            </a:r>
            <a:r>
              <a:rPr lang="cs-CZ" dirty="0"/>
              <a:t>. Plzeň: Fraus, 2005, ISBN 80-7238-424-4.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5021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496</Words>
  <Application>Microsoft Office PowerPoint</Application>
  <PresentationFormat>Předvádění na obrazovce (4:3)</PresentationFormat>
  <Paragraphs>141</Paragraphs>
  <Slides>14</Slides>
  <Notes>14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</dc:creator>
  <cp:lastModifiedBy>Milan</cp:lastModifiedBy>
  <cp:revision>25</cp:revision>
  <dcterms:created xsi:type="dcterms:W3CDTF">2012-01-19T13:30:17Z</dcterms:created>
  <dcterms:modified xsi:type="dcterms:W3CDTF">2012-05-04T18:54:58Z</dcterms:modified>
</cp:coreProperties>
</file>