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Override PartName="/ppt/notesSlides/notesSlide17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71" r:id="rId2"/>
    <p:sldId id="258" r:id="rId3"/>
    <p:sldId id="276" r:id="rId4"/>
    <p:sldId id="259" r:id="rId5"/>
    <p:sldId id="277" r:id="rId6"/>
    <p:sldId id="260" r:id="rId7"/>
    <p:sldId id="261" r:id="rId8"/>
    <p:sldId id="262" r:id="rId9"/>
    <p:sldId id="273" r:id="rId10"/>
    <p:sldId id="263" r:id="rId11"/>
    <p:sldId id="275" r:id="rId12"/>
    <p:sldId id="264" r:id="rId13"/>
    <p:sldId id="265" r:id="rId14"/>
    <p:sldId id="267" r:id="rId15"/>
    <p:sldId id="268" r:id="rId16"/>
    <p:sldId id="269" r:id="rId17"/>
    <p:sldId id="272" r:id="rId18"/>
    <p:sldId id="274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VY_52_INOVACE_18_Přírodopis 7.ročník_Kapraďorosty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Lenka Hrnčířová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Kapraďorosty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Vytvořeno: říjen 2011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FF3621C1-5D89-4169-B9F7-F768AE7D9489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286FB6B1-19E1-4615-953F-467B2C9CB544}" type="parTrans" cxnId="{4AF1EF02-40F3-4822-924E-96D324B3A47A}">
      <dgm:prSet/>
      <dgm:spPr/>
      <dgm:t>
        <a:bodyPr/>
        <a:lstStyle/>
        <a:p>
          <a:endParaRPr lang="cs-CZ"/>
        </a:p>
      </dgm:t>
    </dgm:pt>
    <dgm:pt modelId="{52B735C7-C254-4AD2-B2A0-735976D4EC0D}" type="sibTrans" cxnId="{4AF1EF02-40F3-4822-924E-96D324B3A47A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C00F7E6A-B60D-414E-B40A-C4B931C28BAF}" type="pres">
      <dgm:prSet presAssocID="{FF3621C1-5D89-4169-B9F7-F768AE7D9489}" presName="vertSpace5" presStyleLbl="node1" presStyleIdx="3" presStyleCnt="6"/>
      <dgm:spPr/>
    </dgm:pt>
    <dgm:pt modelId="{18D1CD71-A09E-4DC8-AD58-D43BE56A821F}" type="pres">
      <dgm:prSet presAssocID="{FF3621C1-5D89-4169-B9F7-F768AE7D9489}" presName="circle5" presStyleLbl="node1" presStyleIdx="4" presStyleCnt="6"/>
      <dgm:spPr/>
    </dgm:pt>
    <dgm:pt modelId="{3AF1215E-7776-4C24-8064-1417BC451259}" type="pres">
      <dgm:prSet presAssocID="{FF3621C1-5D89-4169-B9F7-F768AE7D9489}" presName="rect5" presStyleLbl="alignAcc1" presStyleIdx="4" presStyleCnt="6" custLinFactNeighborX="-2275" custLinFactNeighborY="4243"/>
      <dgm:spPr/>
      <dgm:t>
        <a:bodyPr/>
        <a:lstStyle/>
        <a:p>
          <a:endParaRPr lang="cs-CZ"/>
        </a:p>
      </dgm:t>
    </dgm:pt>
    <dgm:pt modelId="{1A56D0C6-827E-4224-8020-F6331FAB0C3E}" type="pres">
      <dgm:prSet presAssocID="{4C35D32F-0EAB-4CD7-82EE-45574DC2A586}" presName="vertSpace6" presStyleLbl="node1" presStyleIdx="4" presStyleCnt="6"/>
      <dgm:spPr/>
    </dgm:pt>
    <dgm:pt modelId="{5D1861EB-1465-4B6B-B573-C1854262B277}" type="pres">
      <dgm:prSet presAssocID="{4C35D32F-0EAB-4CD7-82EE-45574DC2A586}" presName="circle6" presStyleLbl="node1" presStyleIdx="5" presStyleCnt="6"/>
      <dgm:spPr/>
    </dgm:pt>
    <dgm:pt modelId="{751E9DD6-38DB-49FF-B3BE-A7F1586C8B05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22F3148-FA5D-45C0-8223-90D71CEF85DC}" type="pres">
      <dgm:prSet presAssocID="{FF3621C1-5D89-4169-B9F7-F768AE7D9489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AB29FE0-4261-4AFC-A281-4104E238B479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AF1EF02-40F3-4822-924E-96D324B3A47A}" srcId="{757F3AB3-0718-4624-B441-E567A8F0AB56}" destId="{FF3621C1-5D89-4169-B9F7-F768AE7D9489}" srcOrd="4" destOrd="0" parTransId="{286FB6B1-19E1-4615-953F-467B2C9CB544}" sibTransId="{52B735C7-C254-4AD2-B2A0-735976D4EC0D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5394ED4-6B87-447C-B040-AC459FF45F51}" type="presOf" srcId="{D1B46980-6531-4606-95E6-44980827E919}" destId="{6140AFEC-043D-4C43-A2F9-D0F5331DF3A3}" srcOrd="0" destOrd="0" presId="urn:microsoft.com/office/officeart/2005/8/layout/target3"/>
    <dgm:cxn modelId="{A33A4723-85D9-479B-BBF4-351B608B95F6}" type="presOf" srcId="{4C35D32F-0EAB-4CD7-82EE-45574DC2A586}" destId="{6AB29FE0-4261-4AFC-A281-4104E238B479}" srcOrd="1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C18F47C8-737D-462A-B4B1-74744F42ECE1}" type="presOf" srcId="{D1D4F407-5343-4D3F-B5B9-D407B03CAEB4}" destId="{AED2198E-93D5-4001-81B4-73124B309672}" srcOrd="1" destOrd="0" presId="urn:microsoft.com/office/officeart/2005/8/layout/target3"/>
    <dgm:cxn modelId="{A2E9AE8A-FC43-4421-B8C2-3AE7EE031454}" type="presOf" srcId="{FF3621C1-5D89-4169-B9F7-F768AE7D9489}" destId="{522F3148-FA5D-45C0-8223-90D71CEF85DC}" srcOrd="1" destOrd="0" presId="urn:microsoft.com/office/officeart/2005/8/layout/target3"/>
    <dgm:cxn modelId="{E9E6707F-97EA-44FB-A996-CC1DC9026517}" type="presOf" srcId="{D8197B8C-B260-4A16-BDF4-0947B075E274}" destId="{25B08C86-7E15-44DC-BE7F-FFB55DD49D12}" srcOrd="0" destOrd="0" presId="urn:microsoft.com/office/officeart/2005/8/layout/target3"/>
    <dgm:cxn modelId="{7F3B8B7A-95AA-4E9E-BBE3-51B44374730C}" type="presOf" srcId="{4C35D32F-0EAB-4CD7-82EE-45574DC2A586}" destId="{751E9DD6-38DB-49FF-B3BE-A7F1586C8B0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CE44B11-FE0B-4010-AB3B-226FAE1BA33B}" type="presOf" srcId="{757F3AB3-0718-4624-B441-E567A8F0AB56}" destId="{333A1088-737F-45CB-B68E-254E46348037}" srcOrd="0" destOrd="0" presId="urn:microsoft.com/office/officeart/2005/8/layout/target3"/>
    <dgm:cxn modelId="{74E073C6-15FD-41ED-B184-2B7197355D73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A7D8603-80A4-4723-A875-1BCD17E84CAF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C0D5C69-ED77-4DA3-90E7-350F18DFA7D2}" type="presOf" srcId="{B651F6E3-6281-48DB-9319-2AEAFDAE7572}" destId="{6BB5E863-4638-4E1D-BFDE-399D028AC4ED}" srcOrd="1" destOrd="0" presId="urn:microsoft.com/office/officeart/2005/8/layout/target3"/>
    <dgm:cxn modelId="{DD427738-E385-4669-ABA3-17CE15138765}" type="presOf" srcId="{FF3621C1-5D89-4169-B9F7-F768AE7D9489}" destId="{3AF1215E-7776-4C24-8064-1417BC451259}" srcOrd="0" destOrd="0" presId="urn:microsoft.com/office/officeart/2005/8/layout/target3"/>
    <dgm:cxn modelId="{344B73E6-E11B-4D04-8F3A-56816E247E77}" type="presOf" srcId="{D1D4F407-5343-4D3F-B5B9-D407B03CAEB4}" destId="{D005CE8C-CC26-4C3E-AC11-E15060ECD759}" srcOrd="0" destOrd="0" presId="urn:microsoft.com/office/officeart/2005/8/layout/target3"/>
    <dgm:cxn modelId="{2768312E-5F23-406C-875B-1B41ACDDB3A4}" type="presOf" srcId="{D8197B8C-B260-4A16-BDF4-0947B075E274}" destId="{5A5FFA88-C948-4069-8E93-59FA12366E83}" srcOrd="1" destOrd="0" presId="urn:microsoft.com/office/officeart/2005/8/layout/target3"/>
    <dgm:cxn modelId="{2030C39E-EF40-4062-B544-4C9F64E61E46}" type="presParOf" srcId="{333A1088-737F-45CB-B68E-254E46348037}" destId="{F5ABB229-8D3B-4694-996A-96F23CF14429}" srcOrd="0" destOrd="0" presId="urn:microsoft.com/office/officeart/2005/8/layout/target3"/>
    <dgm:cxn modelId="{E0F84210-55C5-4087-83B6-58B697C3B4AD}" type="presParOf" srcId="{333A1088-737F-45CB-B68E-254E46348037}" destId="{F41139FD-01EE-4571-8B17-4FB00FC51163}" srcOrd="1" destOrd="0" presId="urn:microsoft.com/office/officeart/2005/8/layout/target3"/>
    <dgm:cxn modelId="{B6D28688-AA2C-4D57-939F-19F8D15F3B85}" type="presParOf" srcId="{333A1088-737F-45CB-B68E-254E46348037}" destId="{D005CE8C-CC26-4C3E-AC11-E15060ECD759}" srcOrd="2" destOrd="0" presId="urn:microsoft.com/office/officeart/2005/8/layout/target3"/>
    <dgm:cxn modelId="{521758C4-BE29-4355-80D3-80A26BE70B23}" type="presParOf" srcId="{333A1088-737F-45CB-B68E-254E46348037}" destId="{2C702D82-9B77-49B7-9568-BB8EB47C3372}" srcOrd="3" destOrd="0" presId="urn:microsoft.com/office/officeart/2005/8/layout/target3"/>
    <dgm:cxn modelId="{8B0633DA-60C2-4534-9FF9-5E3972FD3AE5}" type="presParOf" srcId="{333A1088-737F-45CB-B68E-254E46348037}" destId="{A52A0455-90FF-4808-ABD0-F02540D31D5A}" srcOrd="4" destOrd="0" presId="urn:microsoft.com/office/officeart/2005/8/layout/target3"/>
    <dgm:cxn modelId="{DFDCFB3A-9C40-439A-A9CC-BE5FFA436BF7}" type="presParOf" srcId="{333A1088-737F-45CB-B68E-254E46348037}" destId="{6140AFEC-043D-4C43-A2F9-D0F5331DF3A3}" srcOrd="5" destOrd="0" presId="urn:microsoft.com/office/officeart/2005/8/layout/target3"/>
    <dgm:cxn modelId="{35FE2F1E-0A3C-42A0-8A16-56A82EF0A46D}" type="presParOf" srcId="{333A1088-737F-45CB-B68E-254E46348037}" destId="{9358AC05-5D7D-4327-9F80-1AD486AEA664}" srcOrd="6" destOrd="0" presId="urn:microsoft.com/office/officeart/2005/8/layout/target3"/>
    <dgm:cxn modelId="{A34B0C8F-A016-42F3-87CC-E3FDACC5F012}" type="presParOf" srcId="{333A1088-737F-45CB-B68E-254E46348037}" destId="{313FC574-E1CD-4FB4-B054-0B805CE0447D}" srcOrd="7" destOrd="0" presId="urn:microsoft.com/office/officeart/2005/8/layout/target3"/>
    <dgm:cxn modelId="{FA3D63A1-A826-4E39-A375-0B3052047663}" type="presParOf" srcId="{333A1088-737F-45CB-B68E-254E46348037}" destId="{619D679B-A015-4ECF-8348-D1034C574F40}" srcOrd="8" destOrd="0" presId="urn:microsoft.com/office/officeart/2005/8/layout/target3"/>
    <dgm:cxn modelId="{5F043C38-1B0A-455A-95B5-E17E17328273}" type="presParOf" srcId="{333A1088-737F-45CB-B68E-254E46348037}" destId="{322283A8-4A27-4CDA-BAE3-F381106A9174}" srcOrd="9" destOrd="0" presId="urn:microsoft.com/office/officeart/2005/8/layout/target3"/>
    <dgm:cxn modelId="{FA4F4F0E-73FC-4B96-B9E8-242660907FDC}" type="presParOf" srcId="{333A1088-737F-45CB-B68E-254E46348037}" destId="{FFC9F71D-1B4F-4AD9-A4A6-86ADEFC8AF5C}" srcOrd="10" destOrd="0" presId="urn:microsoft.com/office/officeart/2005/8/layout/target3"/>
    <dgm:cxn modelId="{2CBA2633-4E7E-4F29-9C86-79FB9FCBCC4C}" type="presParOf" srcId="{333A1088-737F-45CB-B68E-254E46348037}" destId="{25B08C86-7E15-44DC-BE7F-FFB55DD49D12}" srcOrd="11" destOrd="0" presId="urn:microsoft.com/office/officeart/2005/8/layout/target3"/>
    <dgm:cxn modelId="{85E24C3D-205C-4F7E-8E5E-41F73110266E}" type="presParOf" srcId="{333A1088-737F-45CB-B68E-254E46348037}" destId="{C00F7E6A-B60D-414E-B40A-C4B931C28BAF}" srcOrd="12" destOrd="0" presId="urn:microsoft.com/office/officeart/2005/8/layout/target3"/>
    <dgm:cxn modelId="{C16B0107-3461-4CBF-A962-A991811400A1}" type="presParOf" srcId="{333A1088-737F-45CB-B68E-254E46348037}" destId="{18D1CD71-A09E-4DC8-AD58-D43BE56A821F}" srcOrd="13" destOrd="0" presId="urn:microsoft.com/office/officeart/2005/8/layout/target3"/>
    <dgm:cxn modelId="{F662E511-5381-4CB5-868B-E5A6F5A4FCBC}" type="presParOf" srcId="{333A1088-737F-45CB-B68E-254E46348037}" destId="{3AF1215E-7776-4C24-8064-1417BC451259}" srcOrd="14" destOrd="0" presId="urn:microsoft.com/office/officeart/2005/8/layout/target3"/>
    <dgm:cxn modelId="{ADFBBE99-6A25-44D8-85F3-CF81D3726E34}" type="presParOf" srcId="{333A1088-737F-45CB-B68E-254E46348037}" destId="{1A56D0C6-827E-4224-8020-F6331FAB0C3E}" srcOrd="15" destOrd="0" presId="urn:microsoft.com/office/officeart/2005/8/layout/target3"/>
    <dgm:cxn modelId="{B971D575-5FCC-45A7-84F2-B15E922FB798}" type="presParOf" srcId="{333A1088-737F-45CB-B68E-254E46348037}" destId="{5D1861EB-1465-4B6B-B573-C1854262B277}" srcOrd="16" destOrd="0" presId="urn:microsoft.com/office/officeart/2005/8/layout/target3"/>
    <dgm:cxn modelId="{E1136B3D-976B-4C2C-B4E6-D1A4A3CDB469}" type="presParOf" srcId="{333A1088-737F-45CB-B68E-254E46348037}" destId="{751E9DD6-38DB-49FF-B3BE-A7F1586C8B05}" srcOrd="17" destOrd="0" presId="urn:microsoft.com/office/officeart/2005/8/layout/target3"/>
    <dgm:cxn modelId="{B9D39F88-338F-4116-8BF8-1CBADE54C652}" type="presParOf" srcId="{333A1088-737F-45CB-B68E-254E46348037}" destId="{AED2198E-93D5-4001-81B4-73124B309672}" srcOrd="18" destOrd="0" presId="urn:microsoft.com/office/officeart/2005/8/layout/target3"/>
    <dgm:cxn modelId="{0B06D8EB-0CA5-4D0B-8985-67297568385D}" type="presParOf" srcId="{333A1088-737F-45CB-B68E-254E46348037}" destId="{2BE915AB-18AA-4053-B92C-3BFC9ED204BB}" srcOrd="19" destOrd="0" presId="urn:microsoft.com/office/officeart/2005/8/layout/target3"/>
    <dgm:cxn modelId="{8F5D40FF-34DD-4BCE-98B9-7A7B4B260418}" type="presParOf" srcId="{333A1088-737F-45CB-B68E-254E46348037}" destId="{6BB5E863-4638-4E1D-BFDE-399D028AC4ED}" srcOrd="20" destOrd="0" presId="urn:microsoft.com/office/officeart/2005/8/layout/target3"/>
    <dgm:cxn modelId="{064BC3C6-9593-4E09-80A4-AEB6565EDE29}" type="presParOf" srcId="{333A1088-737F-45CB-B68E-254E46348037}" destId="{5A5FFA88-C948-4069-8E93-59FA12366E83}" srcOrd="21" destOrd="0" presId="urn:microsoft.com/office/officeart/2005/8/layout/target3"/>
    <dgm:cxn modelId="{E79E5FDC-D833-4D51-9D96-55FEF3FC4B25}" type="presParOf" srcId="{333A1088-737F-45CB-B68E-254E46348037}" destId="{522F3148-FA5D-45C0-8223-90D71CEF85DC}" srcOrd="22" destOrd="0" presId="urn:microsoft.com/office/officeart/2005/8/layout/target3"/>
    <dgm:cxn modelId="{FA5FDCC7-987A-4239-A5FD-6DDA1E379FFB}" type="presParOf" srcId="{333A1088-737F-45CB-B68E-254E46348037}" destId="{6AB29FE0-4261-4AFC-A281-4104E238B479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Lenka Hrnčířová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VY_52_INOVACE_18_Přírodopis 7.ročník_Kapraďorosty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Kapraďorosty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18D1CD71-A09E-4DC8-AD58-D43BE56A821F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F1215E-7776-4C24-8064-1417BC451259}">
      <dsp:nvSpPr>
        <dsp:cNvPr id="0" name=""/>
        <dsp:cNvSpPr/>
      </dsp:nvSpPr>
      <dsp:spPr>
        <a:xfrm>
          <a:off x="1152124" y="130628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152124" y="1306287"/>
        <a:ext cx="5350878" cy="318465"/>
      </dsp:txXfrm>
    </dsp:sp>
    <dsp:sp modelId="{5D1861EB-1465-4B6B-B573-C1854262B27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1E9DD6-38DB-49FF-B3BE-A7F1586C8B05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Vytvořeno: říjen 2011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DAF11A8-807D-43D2-AFD6-87809FDCB529}" type="datetimeFigureOut">
              <a:rPr lang="cs-CZ" smtClean="0"/>
              <a:pPr/>
              <a:t>5.5.2012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EDBEFF-EBAD-41DD-AE9E-490D9F8763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400563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58F92E-D3A5-490B-9681-88B369C371FA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56745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EDBEFF-EBAD-41DD-AE9E-490D9F87635E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80281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EDBEFF-EBAD-41DD-AE9E-490D9F87635E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886921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EDBEFF-EBAD-41DD-AE9E-490D9F87635E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47276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EDBEFF-EBAD-41DD-AE9E-490D9F87635E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124233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EDBEFF-EBAD-41DD-AE9E-490D9F87635E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472575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EDBEFF-EBAD-41DD-AE9E-490D9F87635E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096104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EDBEFF-EBAD-41DD-AE9E-490D9F87635E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7743569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EDBEFF-EBAD-41DD-AE9E-490D9F87635E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4078830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EDBEFF-EBAD-41DD-AE9E-490D9F87635E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0439578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EDBEFF-EBAD-41DD-AE9E-490D9F87635E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66238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EDBEFF-EBAD-41DD-AE9E-490D9F87635E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8182975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EDBEFF-EBAD-41DD-AE9E-490D9F87635E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949640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EDBEFF-EBAD-41DD-AE9E-490D9F87635E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4167634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EDBEFF-EBAD-41DD-AE9E-490D9F87635E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9052792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EDBEFF-EBAD-41DD-AE9E-490D9F87635E}" type="slidenum">
              <a:rPr lang="cs-CZ" smtClean="0"/>
              <a:pPr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426162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EDBEFF-EBAD-41DD-AE9E-490D9F87635E}" type="slidenum">
              <a:rPr lang="cs-CZ" smtClean="0"/>
              <a:pPr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3787207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EDBEFF-EBAD-41DD-AE9E-490D9F87635E}" type="slidenum">
              <a:rPr lang="cs-CZ" smtClean="0"/>
              <a:pPr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868451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8AC39-F831-4079-8506-0EB640E9ED9E}" type="datetimeFigureOut">
              <a:rPr lang="cs-CZ" smtClean="0"/>
              <a:pPr/>
              <a:t>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10C2E1-4EAD-4ADA-803A-28CB76EA939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805421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8AC39-F831-4079-8506-0EB640E9ED9E}" type="datetimeFigureOut">
              <a:rPr lang="cs-CZ" smtClean="0"/>
              <a:pPr/>
              <a:t>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10C2E1-4EAD-4ADA-803A-28CB76EA939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934429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8AC39-F831-4079-8506-0EB640E9ED9E}" type="datetimeFigureOut">
              <a:rPr lang="cs-CZ" smtClean="0"/>
              <a:pPr/>
              <a:t>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10C2E1-4EAD-4ADA-803A-28CB76EA939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334391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8AC39-F831-4079-8506-0EB640E9ED9E}" type="datetimeFigureOut">
              <a:rPr lang="cs-CZ" smtClean="0"/>
              <a:pPr/>
              <a:t>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10C2E1-4EAD-4ADA-803A-28CB76EA939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721660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8AC39-F831-4079-8506-0EB640E9ED9E}" type="datetimeFigureOut">
              <a:rPr lang="cs-CZ" smtClean="0"/>
              <a:pPr/>
              <a:t>5.5.2012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10C2E1-4EAD-4ADA-803A-28CB76EA939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525326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8AC39-F831-4079-8506-0EB640E9ED9E}" type="datetimeFigureOut">
              <a:rPr lang="cs-CZ" smtClean="0"/>
              <a:pPr/>
              <a:t>5.5.2012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10C2E1-4EAD-4ADA-803A-28CB76EA939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11812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8AC39-F831-4079-8506-0EB640E9ED9E}" type="datetimeFigureOut">
              <a:rPr lang="cs-CZ" smtClean="0"/>
              <a:pPr/>
              <a:t>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10C2E1-4EAD-4ADA-803A-28CB76EA939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791874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8AC39-F831-4079-8506-0EB640E9ED9E}" type="datetimeFigureOut">
              <a:rPr lang="cs-CZ" smtClean="0"/>
              <a:pPr/>
              <a:t>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10C2E1-4EAD-4ADA-803A-28CB76EA939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21040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8AC39-F831-4079-8506-0EB640E9ED9E}" type="datetimeFigureOut">
              <a:rPr lang="cs-CZ" smtClean="0"/>
              <a:pPr/>
              <a:t>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10C2E1-4EAD-4ADA-803A-28CB76EA939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643767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8AC39-F831-4079-8506-0EB640E9ED9E}" type="datetimeFigureOut">
              <a:rPr lang="cs-CZ" smtClean="0"/>
              <a:pPr/>
              <a:t>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10C2E1-4EAD-4ADA-803A-28CB76EA939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354633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8AC39-F831-4079-8506-0EB640E9ED9E}" type="datetimeFigureOut">
              <a:rPr lang="cs-CZ" smtClean="0"/>
              <a:pPr/>
              <a:t>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10C2E1-4EAD-4ADA-803A-28CB76EA939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522876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98AC39-F831-4079-8506-0EB640E9ED9E}" type="datetimeFigureOut">
              <a:rPr lang="cs-CZ" smtClean="0"/>
              <a:pPr/>
              <a:t>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10C2E1-4EAD-4ADA-803A-28CB76EA939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74354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hyperlink" Target="http://cs.wikipedia.org/wiki/Soubor:Equisetum-arvense-vegetative.JPG" TargetMode="External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hyperlink" Target="http://cs.wikipedia.org/wiki/Soubor:Equisetum-arvense-vegetative.JPG" TargetMode="External"/><Relationship Id="rId7" Type="http://schemas.openxmlformats.org/officeDocument/2006/relationships/hyperlink" Target="//upload.wikimedia.org/wikipedia/commons/2/2c/Equisetum_arvense_spore_wet.jpg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hyperlink" Target="http://cs.wikipedia.org/wiki/Soubor:Equisetum_arvense_2005_spring_002.jpg" TargetMode="External"/><Relationship Id="rId4" Type="http://schemas.openxmlformats.org/officeDocument/2006/relationships/image" Target="../media/image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23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Equisetum-arvense-vegetative.JPG" TargetMode="External"/><Relationship Id="rId3" Type="http://schemas.openxmlformats.org/officeDocument/2006/relationships/image" Target="../media/image14.jpeg"/><Relationship Id="rId7" Type="http://schemas.openxmlformats.org/officeDocument/2006/relationships/image" Target="../media/image23.jpeg"/><Relationship Id="rId12" Type="http://schemas.openxmlformats.org/officeDocument/2006/relationships/image" Target="../media/image18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11" Type="http://schemas.openxmlformats.org/officeDocument/2006/relationships/image" Target="../media/image6.jpeg"/><Relationship Id="rId5" Type="http://schemas.openxmlformats.org/officeDocument/2006/relationships/image" Target="../media/image22.jpeg"/><Relationship Id="rId10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3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microsoft.com/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Equisetum-arvense-vegetative.JPG" TargetMode="External"/><Relationship Id="rId5" Type="http://schemas.openxmlformats.org/officeDocument/2006/relationships/hyperlink" Target="http://www.guh.cz/edu/bi/biologie_rostliny/html05/foto_012.html" TargetMode="External"/><Relationship Id="rId4" Type="http://schemas.openxmlformats.org/officeDocument/2006/relationships/hyperlink" Target="http://www.google.cz/imgres?q=prav%C4%9Bk%C3%A9+plavun%C4%9B&amp;hl=cs&amp;sa=X&amp;rlz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bing.com/images/search?q=slezin%c3%adk+routi%c4%8dka&amp;view=detail&amp;id=39D8C2C315E4F5AB9D5DD425B440532348893374&amp;first=0&amp;FORM=IDFRIR" TargetMode="External"/><Relationship Id="rId3" Type="http://schemas.openxmlformats.org/officeDocument/2006/relationships/hyperlink" Target="http://cs.wikipedia.org/wiki/Soubor:Equisetum_arvense_spore_wet.jpg" TargetMode="External"/><Relationship Id="rId7" Type="http://schemas.openxmlformats.org/officeDocument/2006/relationships/hyperlink" Target="http://www.bing.com/images/search?q=osladi%c4%8d+obecn%c3%bd&amp;view=detail&amp;id=A0FB278A58D5FDACE73D3C46B6953B95A3023752&amp;first=0&amp;FORM=IDFRIR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bing.com/images/search?q=papratka+sami%c4%8d%c3%ad&amp;view=detail&amp;id=DFB31ECFEF7AC963D89BD8B3A21382728D43CA84&amp;first=0&amp;FORM=IDFRIR" TargetMode="External"/><Relationship Id="rId5" Type="http://schemas.openxmlformats.org/officeDocument/2006/relationships/hyperlink" Target="http://www.bing.com/images/search?q=kapra%c4%8f+samec&amp;view=detail&amp;id=16EF957EADEAC7C7846F6D329B633A40F13B686F&amp;first=0&amp;FORM=IDFRIR" TargetMode="External"/><Relationship Id="rId4" Type="http://schemas.openxmlformats.org/officeDocument/2006/relationships/hyperlink" Target="http://www.bing.com/images/search?q=p%c5%99esli%c4%8dka+lesn%c3%ad&amp;view=detail&amp;id=CE7A8EA6A1E7BD7764B10C563D3C5EBB776C498B&amp;first=31&amp;FORM=IDFRIR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ing.com/images/search?q=paro%c5%benatka&amp;view=detail&amp;id=F1E92F12D47F31D759ACE0C70709E213F6B6D50C&amp;first=0&amp;FORM=IDFRIR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bing.com/images/search?q=+kapra%c4%8f+samec+&amp;view=detail&amp;id=C8CBB6F1C45DBFC07DE518FF87207C1D4251710C&amp;first=31&amp;FORM=IDFRI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003045096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05748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5972854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Anotace</a:t>
            </a:r>
          </a:p>
          <a:p>
            <a:endParaRPr lang="cs-CZ" sz="2800" dirty="0"/>
          </a:p>
          <a:p>
            <a:r>
              <a:rPr lang="cs-CZ" sz="2800" dirty="0" smtClean="0"/>
              <a:t>Přírodopis, 7. ročník, Kapraďorosty</a:t>
            </a:r>
          </a:p>
          <a:p>
            <a:endParaRPr lang="cs-CZ" sz="2800" dirty="0"/>
          </a:p>
          <a:p>
            <a:r>
              <a:rPr lang="cs-CZ" sz="2800" dirty="0" smtClean="0"/>
              <a:t>Prezentace</a:t>
            </a:r>
          </a:p>
          <a:p>
            <a:pPr marL="514350" indent="-514350">
              <a:buAutoNum type="arabicParenR"/>
            </a:pPr>
            <a:r>
              <a:rPr lang="cs-CZ" sz="2800" dirty="0" smtClean="0"/>
              <a:t>Charakteristika, životní cyklus</a:t>
            </a:r>
          </a:p>
          <a:p>
            <a:pPr marL="514350" indent="-514350">
              <a:buAutoNum type="arabicParenR"/>
            </a:pPr>
            <a:r>
              <a:rPr lang="cs-CZ" sz="2800" dirty="0" smtClean="0"/>
              <a:t>Plavuně</a:t>
            </a:r>
          </a:p>
          <a:p>
            <a:pPr marL="514350" indent="-514350">
              <a:buAutoNum type="arabicParenR"/>
            </a:pPr>
            <a:r>
              <a:rPr lang="cs-CZ" sz="2800" dirty="0" smtClean="0"/>
              <a:t>Přesličky </a:t>
            </a:r>
          </a:p>
          <a:p>
            <a:pPr marL="514350" indent="-514350">
              <a:buAutoNum type="arabicParenR"/>
            </a:pPr>
            <a:r>
              <a:rPr lang="cs-CZ" sz="2800" dirty="0" smtClean="0"/>
              <a:t>Kapradiny – charakteristika, zástupci</a:t>
            </a:r>
          </a:p>
          <a:p>
            <a:pPr marL="514350" indent="-514350">
              <a:buAutoNum type="arabicParenR"/>
            </a:pPr>
            <a:r>
              <a:rPr lang="cs-CZ" sz="2800" dirty="0" smtClean="0"/>
              <a:t>Poznávání kapraďorostů</a:t>
            </a:r>
          </a:p>
          <a:p>
            <a:pPr marL="514350" indent="-514350">
              <a:buAutoNum type="arabicParenR"/>
            </a:pPr>
            <a:endParaRPr lang="cs-CZ" sz="2800" dirty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140304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476672"/>
            <a:ext cx="6912768" cy="144655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8800" b="1" dirty="0" smtClean="0"/>
              <a:t> Kapraďorosty</a:t>
            </a:r>
            <a:endParaRPr lang="cs-CZ" sz="8800" b="1" dirty="0"/>
          </a:p>
        </p:txBody>
      </p:sp>
      <p:pic>
        <p:nvPicPr>
          <p:cNvPr id="3" name="Picture 2" descr="Přeslička rolní">
            <a:hlinkClick r:id="rId3" tooltip="Přeslička rolní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2244200"/>
            <a:ext cx="3042612" cy="1945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8" descr="http://ts2.mm.bing.net/images/thumbnail.aspx?q=1515960082969&amp;id=ab0046d3c85b941d851656e49bcb1067&amp;url=http%3a%2f%2fupload.wikimedia.org%2fwikipedia%2fcommons%2fthumb%2f1%2f12%2fDSCN3854_resize.JPG%2f258px-DSCN3854_resize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204864"/>
            <a:ext cx="2683006" cy="1995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http://ts1.mm.bing.net/images/thumbnail.aspx?q=4949542322832516&amp;id=0e29ca5b109f69674bbd5e8b771d5985&amp;url=http%3a%2f%2fimg4.rajce.idnes.cz%2fd0404%2f1%2f1016%2f1016821_fe3c5fe8c29faa7b7e102aa937a4a1bd%2fimages%2fpapratka_samici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03095" y="2072619"/>
            <a:ext cx="2857500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http://ts1.mm.bing.net/images/thumbnail.aspx?q=4932877845922028&amp;id=956feac568f66fbcfabf728c831d7de0&amp;url=http%3a%2f%2fwww.celysvet.cz%2ffotky%2fparoznatka_5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437112"/>
            <a:ext cx="2857500" cy="2181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http://ts4.mm.bing.net/images/thumbnail.aspx?q=1595620408107&amp;id=9a586fd71389dac5277107605750c073&amp;url=http%3a%2f%2ffiles.ucivo.webnode.cz%2fsystem_preview_detail_200007769-b79a8b98ef-public%2fKapradiny%2520slezin%c3%adk%2520routi%c4%8dka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461194"/>
            <a:ext cx="2691897" cy="2157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20987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8493094" cy="526297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u="sng" dirty="0" smtClean="0"/>
              <a:t>Kapraďorosty</a:t>
            </a:r>
          </a:p>
          <a:p>
            <a:r>
              <a:rPr lang="cs-CZ" sz="2800" dirty="0" smtClean="0"/>
              <a:t>- výtrusné rostliny s cévními svazky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plavuně, přesličky, kapradiny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 </a:t>
            </a:r>
            <a:r>
              <a:rPr lang="cs-CZ" sz="2800" b="1" u="sng" dirty="0" smtClean="0"/>
              <a:t>podobný životní cyklus</a:t>
            </a:r>
          </a:p>
          <a:p>
            <a:r>
              <a:rPr lang="cs-CZ" sz="2800" dirty="0" smtClean="0"/>
              <a:t>- výtrusy ve vlhku vyklíčí v </a:t>
            </a:r>
            <a:r>
              <a:rPr lang="cs-CZ" sz="2800" b="1" u="sng" dirty="0" err="1" smtClean="0"/>
              <a:t>prokel</a:t>
            </a:r>
            <a:endParaRPr lang="cs-CZ" sz="2800" b="1" u="sng" dirty="0" smtClean="0"/>
          </a:p>
          <a:p>
            <a:r>
              <a:rPr lang="cs-CZ" sz="2800" dirty="0" smtClean="0"/>
              <a:t>- na </a:t>
            </a:r>
            <a:r>
              <a:rPr lang="cs-CZ" sz="2800" dirty="0" err="1" smtClean="0"/>
              <a:t>proklu</a:t>
            </a:r>
            <a:r>
              <a:rPr lang="cs-CZ" sz="2800" dirty="0" smtClean="0"/>
              <a:t> se vytvoří samičí pohlavní orgány </a:t>
            </a:r>
            <a:r>
              <a:rPr lang="cs-CZ" sz="2800" b="1" u="sng" dirty="0" smtClean="0"/>
              <a:t>zárodečníky</a:t>
            </a:r>
            <a:endParaRPr lang="cs-CZ" sz="2800" dirty="0" smtClean="0"/>
          </a:p>
          <a:p>
            <a:r>
              <a:rPr lang="cs-CZ" sz="2800" dirty="0" smtClean="0"/>
              <a:t>a samčí </a:t>
            </a:r>
            <a:r>
              <a:rPr lang="cs-CZ" sz="2800" b="1" u="sng" dirty="0" smtClean="0"/>
              <a:t>pelatky</a:t>
            </a:r>
          </a:p>
          <a:p>
            <a:r>
              <a:rPr lang="cs-CZ" sz="2800" dirty="0" smtClean="0"/>
              <a:t>- samčí pohlavní buňky se pohybují ve vodě, oplodní </a:t>
            </a:r>
          </a:p>
          <a:p>
            <a:r>
              <a:rPr lang="cs-CZ" sz="2800" dirty="0"/>
              <a:t>s</a:t>
            </a:r>
            <a:r>
              <a:rPr lang="cs-CZ" sz="2800" dirty="0" smtClean="0"/>
              <a:t>amičí pohlavní buňku – vznikne nová rostlina, </a:t>
            </a:r>
          </a:p>
          <a:p>
            <a:r>
              <a:rPr lang="cs-CZ" sz="2800" dirty="0" smtClean="0"/>
              <a:t>vytvoří se výtrusy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841233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88640"/>
            <a:ext cx="4896544" cy="52322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   Životní cyklus kapraďorostů</a:t>
            </a:r>
            <a:endParaRPr lang="cs-CZ" sz="28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208197"/>
            <a:ext cx="2070972" cy="8640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511720"/>
            <a:ext cx="1757412" cy="39714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31907" y="1211655"/>
            <a:ext cx="1734201" cy="9729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4151852"/>
            <a:ext cx="1273100" cy="24031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90044" y="2924944"/>
            <a:ext cx="1152128" cy="16288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962881"/>
            <a:ext cx="2432240" cy="10405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771800" y="2184594"/>
            <a:ext cx="25242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s</a:t>
            </a:r>
            <a:r>
              <a:rPr lang="cs-CZ" sz="2400" b="1" dirty="0" smtClean="0">
                <a:solidFill>
                  <a:srgbClr val="FF0000"/>
                </a:solidFill>
              </a:rPr>
              <a:t>podní strana listů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96136" y="2184594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  výtrusnice s výtrusy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732240" y="4553815"/>
            <a:ext cx="14725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       </a:t>
            </a:r>
            <a:r>
              <a:rPr lang="cs-CZ" sz="2400" b="1" dirty="0" err="1" smtClean="0">
                <a:solidFill>
                  <a:srgbClr val="FF0000"/>
                </a:solidFill>
              </a:rPr>
              <a:t>prokel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095318" y="6093296"/>
            <a:ext cx="37707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       pelatky     zárodečníky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9293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88640"/>
            <a:ext cx="8568952" cy="138499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2800" b="1" u="sng" dirty="0" smtClean="0"/>
              <a:t>Plavuně</a:t>
            </a:r>
          </a:p>
          <a:p>
            <a:r>
              <a:rPr lang="cs-CZ" sz="2800" dirty="0" smtClean="0"/>
              <a:t>- největší rozvoj v prvohorách – stromovitý vzrůst – vznik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černého uhlí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3861048"/>
            <a:ext cx="6112699" cy="267765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- dnes – drobné byliny</a:t>
            </a:r>
          </a:p>
          <a:p>
            <a:r>
              <a:rPr lang="cs-CZ" sz="2800" b="1" u="sng" dirty="0"/>
              <a:t>p</a:t>
            </a:r>
            <a:r>
              <a:rPr lang="cs-CZ" sz="2800" b="1" u="sng" dirty="0" smtClean="0"/>
              <a:t>lavuň vidlačka</a:t>
            </a:r>
          </a:p>
          <a:p>
            <a:r>
              <a:rPr lang="cs-CZ" sz="2800" dirty="0" smtClean="0"/>
              <a:t>- stonek vidličnatě větvený, listy šupinaté</a:t>
            </a:r>
          </a:p>
          <a:p>
            <a:r>
              <a:rPr lang="cs-CZ" sz="2800" dirty="0" smtClean="0"/>
              <a:t>- chráněná</a:t>
            </a:r>
          </a:p>
        </p:txBody>
      </p:sp>
      <p:pic>
        <p:nvPicPr>
          <p:cNvPr id="4098" name="Picture 2" descr="http://ts3.mm.bing.net/images/thumbnail.aspx?q=1536415367638&amp;id=140aa952f4bcf718234751c4b7741c13&amp;url=http%3a%2f%2fwww.guh.cz%2fedu%2fbi%2fbiologie_rostliny%2ffoto05%2ffoto_01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77437" y="4182254"/>
            <a:ext cx="1752600" cy="2514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http://t0.gstatic.com/images?q=tbn:ANd9GcRAaLcEjoe6EITtUJI1VqpsGEcWpYweIvwAXD0j7p-YxhU9i9rSGQ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84253" y="1677958"/>
            <a:ext cx="1815648" cy="2359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732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76672"/>
            <a:ext cx="8640960" cy="526297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2. Přesličky</a:t>
            </a:r>
          </a:p>
          <a:p>
            <a:r>
              <a:rPr lang="cs-CZ" sz="2800" dirty="0" smtClean="0"/>
              <a:t>- vytrvalé byliny s dutým stonkem, postranní stonky vy-</a:t>
            </a:r>
          </a:p>
          <a:p>
            <a:r>
              <a:rPr lang="cs-CZ" sz="2800" dirty="0" smtClean="0"/>
              <a:t>   </a:t>
            </a:r>
            <a:r>
              <a:rPr lang="cs-CZ" sz="2800" dirty="0" err="1" smtClean="0"/>
              <a:t>růstají</a:t>
            </a:r>
            <a:r>
              <a:rPr lang="cs-CZ" sz="2800" dirty="0" smtClean="0"/>
              <a:t> po stranách, listy drobné, šupinovité</a:t>
            </a:r>
          </a:p>
          <a:p>
            <a:r>
              <a:rPr lang="cs-CZ" sz="2800" b="1" u="sng" dirty="0"/>
              <a:t>p</a:t>
            </a:r>
            <a:r>
              <a:rPr lang="cs-CZ" sz="2800" b="1" u="sng" dirty="0" smtClean="0"/>
              <a:t>řeslička rolní</a:t>
            </a:r>
          </a:p>
          <a:p>
            <a:r>
              <a:rPr lang="cs-CZ" sz="2800" dirty="0" smtClean="0"/>
              <a:t>- přezimuje pomocí oddenku</a:t>
            </a:r>
          </a:p>
          <a:p>
            <a:r>
              <a:rPr lang="cs-CZ" sz="2800" b="1" u="sng" dirty="0" smtClean="0"/>
              <a:t>2 typy lodyh </a:t>
            </a:r>
          </a:p>
          <a:p>
            <a:r>
              <a:rPr lang="cs-CZ" sz="2800" b="1" u="sng" dirty="0" smtClean="0"/>
              <a:t>1. jarní </a:t>
            </a:r>
            <a:r>
              <a:rPr lang="cs-CZ" sz="2800" dirty="0" smtClean="0"/>
              <a:t> - nezelená, na vrcholu výtrusný klas</a:t>
            </a:r>
          </a:p>
          <a:p>
            <a:r>
              <a:rPr lang="cs-CZ" sz="2800" dirty="0" smtClean="0"/>
              <a:t>- po  uvolnění výtrusů lodyha usychá</a:t>
            </a:r>
          </a:p>
          <a:p>
            <a:r>
              <a:rPr lang="cs-CZ" sz="2800" b="1" u="sng" dirty="0" smtClean="0"/>
              <a:t>2. letní</a:t>
            </a:r>
            <a:r>
              <a:rPr lang="cs-CZ" sz="2800" dirty="0" smtClean="0"/>
              <a:t> – zelená, hlavní úkol – nahromadit zásobní látky</a:t>
            </a:r>
          </a:p>
          <a:p>
            <a:r>
              <a:rPr lang="cs-CZ" sz="2800" dirty="0" smtClean="0"/>
              <a:t> vzniklé fotosyntézou do oddenku</a:t>
            </a:r>
          </a:p>
          <a:p>
            <a:endParaRPr lang="cs-CZ" sz="2800" dirty="0" smtClean="0"/>
          </a:p>
          <a:p>
            <a:r>
              <a:rPr lang="cs-CZ" sz="2800" dirty="0" smtClean="0"/>
              <a:t>- lodyha je křehká – mnoho oxidu křemičitého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330716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8427563" cy="95410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- léčivá – močové choroby, k hojení ran, revma, prevence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před rakovinou </a:t>
            </a:r>
            <a:endParaRPr lang="cs-CZ" sz="2800" dirty="0"/>
          </a:p>
        </p:txBody>
      </p:sp>
      <p:pic>
        <p:nvPicPr>
          <p:cNvPr id="1026" name="Picture 2" descr="Přeslička rolní">
            <a:hlinkClick r:id="rId3" tooltip="Přeslička rolní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3861048"/>
            <a:ext cx="3168352" cy="2026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http://upload.wikimedia.org/wikipedia/commons/thumb/3/31/Equisetum_arvense_2005_spring_002.jpg/220px-Equisetum_arvense_2005_spring_002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1567" y="1696320"/>
            <a:ext cx="2095500" cy="4191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oubor:Equisetum arvense spore wet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871990"/>
            <a:ext cx="2664296" cy="1998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5536" y="2204864"/>
            <a:ext cx="22654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p</a:t>
            </a:r>
            <a:r>
              <a:rPr lang="cs-CZ" sz="2800" b="1" dirty="0" smtClean="0">
                <a:solidFill>
                  <a:srgbClr val="FF0000"/>
                </a:solidFill>
              </a:rPr>
              <a:t>řeslička rolní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5576" y="5949280"/>
            <a:ext cx="21215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l</a:t>
            </a:r>
            <a:r>
              <a:rPr lang="cs-CZ" sz="2800" b="1" dirty="0" smtClean="0">
                <a:solidFill>
                  <a:srgbClr val="FF0000"/>
                </a:solidFill>
              </a:rPr>
              <a:t>etní lodyha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61567" y="5949280"/>
            <a:ext cx="20955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j</a:t>
            </a:r>
            <a:r>
              <a:rPr lang="cs-CZ" sz="2800" b="1" dirty="0" smtClean="0">
                <a:solidFill>
                  <a:srgbClr val="FF0000"/>
                </a:solidFill>
              </a:rPr>
              <a:t>arní lodyha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868144" y="5949280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   výtrusy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01791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http://ts3.mm.bing.net/images/thumbnail.aspx?q=4548607155110522&amp;id=0d8011562fe5ad98bdd64d84a6b5f32a&amp;url=http%3a%2f%2fwww.e-herbar.net%2fmain.php%3fg2_view%3dcore.DownloadItem%26g2_itemId%3d5260%26g2_serialNumber%3d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204864"/>
            <a:ext cx="2160240" cy="2880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9552" y="548680"/>
            <a:ext cx="8136904" cy="95410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u="sng" dirty="0"/>
              <a:t>p</a:t>
            </a:r>
            <a:r>
              <a:rPr lang="cs-CZ" sz="2800" b="1" u="sng" dirty="0" smtClean="0"/>
              <a:t>řeslička lesní</a:t>
            </a:r>
          </a:p>
          <a:p>
            <a:r>
              <a:rPr lang="cs-CZ" sz="2800" dirty="0" smtClean="0"/>
              <a:t>- po dozrání výtrusů zasychá jen klas,  lodyha zezelená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4108121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04664"/>
            <a:ext cx="8784976" cy="440120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3. Kapradiny</a:t>
            </a:r>
          </a:p>
          <a:p>
            <a:endParaRPr lang="cs-CZ" sz="2800" b="1" u="sng" dirty="0" smtClean="0"/>
          </a:p>
          <a:p>
            <a:r>
              <a:rPr lang="cs-CZ" sz="2800" dirty="0" smtClean="0"/>
              <a:t>- s </a:t>
            </a:r>
            <a:r>
              <a:rPr lang="cs-CZ" sz="2800" dirty="0" smtClean="0"/>
              <a:t>výjimkou </a:t>
            </a:r>
            <a:r>
              <a:rPr lang="cs-CZ" sz="2800" dirty="0" smtClean="0"/>
              <a:t>pouští a polopouští všude</a:t>
            </a:r>
          </a:p>
          <a:p>
            <a:r>
              <a:rPr lang="cs-CZ" sz="2800" dirty="0" smtClean="0"/>
              <a:t>- v tropech i stromovitý vzrůst</a:t>
            </a:r>
          </a:p>
          <a:p>
            <a:r>
              <a:rPr lang="cs-CZ" sz="2800" dirty="0" smtClean="0"/>
              <a:t>- v mírném pásu – </a:t>
            </a:r>
            <a:r>
              <a:rPr lang="cs-CZ" sz="2800" dirty="0" err="1" smtClean="0"/>
              <a:t>stínobytné</a:t>
            </a:r>
            <a:r>
              <a:rPr lang="cs-CZ" sz="2800" dirty="0" smtClean="0"/>
              <a:t> byliny</a:t>
            </a:r>
          </a:p>
          <a:p>
            <a:r>
              <a:rPr lang="cs-CZ" sz="2800" dirty="0" smtClean="0"/>
              <a:t>- z oddenku vyrůstají listy v tzv. </a:t>
            </a:r>
            <a:r>
              <a:rPr lang="cs-CZ" sz="2800" b="1" dirty="0" smtClean="0"/>
              <a:t>nálevce</a:t>
            </a:r>
            <a:r>
              <a:rPr lang="cs-CZ" sz="2800" dirty="0" smtClean="0"/>
              <a:t> – stékání vody</a:t>
            </a:r>
          </a:p>
          <a:p>
            <a:r>
              <a:rPr lang="cs-CZ" sz="2800" dirty="0" smtClean="0"/>
              <a:t>- </a:t>
            </a:r>
            <a:r>
              <a:rPr lang="cs-CZ" sz="2800" b="1" dirty="0"/>
              <a:t>l</a:t>
            </a:r>
            <a:r>
              <a:rPr lang="cs-CZ" sz="2800" b="1" dirty="0" smtClean="0"/>
              <a:t>isty vyrůstají ve spirále</a:t>
            </a:r>
            <a:r>
              <a:rPr lang="cs-CZ" sz="2800" dirty="0" smtClean="0"/>
              <a:t> – ochrana dělivého pletiva</a:t>
            </a:r>
          </a:p>
          <a:p>
            <a:r>
              <a:rPr lang="cs-CZ" sz="2800" dirty="0" smtClean="0"/>
              <a:t>- </a:t>
            </a:r>
            <a:r>
              <a:rPr lang="cs-CZ" sz="2800" b="1" dirty="0" smtClean="0"/>
              <a:t>výtrusy</a:t>
            </a:r>
            <a:r>
              <a:rPr lang="cs-CZ" sz="2800" dirty="0" smtClean="0"/>
              <a:t> </a:t>
            </a:r>
            <a:r>
              <a:rPr lang="cs-CZ" sz="2800" b="1" dirty="0" smtClean="0"/>
              <a:t>na spodní straně listů ve  výtrusných  kupkách </a:t>
            </a:r>
            <a:r>
              <a:rPr lang="cs-CZ" sz="2800" dirty="0" smtClean="0"/>
              <a:t>-  </a:t>
            </a:r>
            <a:r>
              <a:rPr lang="cs-CZ" sz="2800" b="1" dirty="0" smtClean="0"/>
              <a:t>chráněny ostěrou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943566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://ts4.mm.bing.net/images/thumbnail.aspx?q=4600730865762927&amp;id=e2c116271868cbfd45de784c4e7df386&amp;url=http%3a%2f%2fupload.wikimedia.org%2fwikipedia%2fcommons%2fthumb%2fd%2fd2%2fDryopteris_filix-mas4_ies.jpg%2f220px-Dryopteris_filix-mas4_ie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724381"/>
            <a:ext cx="2592288" cy="2268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http://ts2.mm.bing.net/images/thumbnail.aspx?q=4623623047217845&amp;id=a76fdb67a17dba7251f96263ba22f0ab&amp;url=http%3a%2f%2fwww.mezistromy.cz%2fuserdata%2ffotografie%2fekologicke_skupiny_rostlin%2fesr05_0474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5623" y="1849510"/>
            <a:ext cx="2857500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http://www.priroda.cz/clanky/foto/kaprad-nakres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196752"/>
            <a:ext cx="2383581" cy="3323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15622" y="4285816"/>
            <a:ext cx="27001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počátek rašení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491880" y="3861048"/>
            <a:ext cx="28083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listy ve spirále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300192" y="4285816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v</a:t>
            </a:r>
            <a:r>
              <a:rPr lang="cs-CZ" sz="2800" b="1" dirty="0" smtClean="0">
                <a:solidFill>
                  <a:srgbClr val="FF0000"/>
                </a:solidFill>
              </a:rPr>
              <a:t>ýtrusné kupky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55168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777469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Zástupci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kapraď samec      papratka samičí       osladič obecný</a:t>
            </a:r>
            <a:endParaRPr lang="cs-CZ" sz="2800" dirty="0"/>
          </a:p>
        </p:txBody>
      </p:sp>
      <p:pic>
        <p:nvPicPr>
          <p:cNvPr id="2050" name="Picture 2" descr="http://ts2.mm.bing.net/images/thumbnail.aspx?q=1582406503853&amp;id=727b48d29afb7682687f4ed53cefbfe2&amp;url=http%3a%2f%2fupload.wikimedia.org%2fwikipedia%2fcommons%2fthumb%2fb%2fb9%2fKoeh-202.jpg%2f250px-Koeh-20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772816"/>
            <a:ext cx="2051382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ts2.mm.bing.net/images/thumbnail.aspx?q=1515960082969&amp;id=ab0046d3c85b941d851656e49bcb1067&amp;url=http%3a%2f%2fupload.wikimedia.org%2fwikipedia%2fcommons%2fthumb%2f1%2f12%2fDSCN3854_resize.JPG%2f258px-DSCN3854_resize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02356" y="1988840"/>
            <a:ext cx="2683006" cy="1995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http://ts1.mm.bing.net/images/thumbnail.aspx?q=4949542322832516&amp;id=0e29ca5b109f69674bbd5e8b771d5985&amp;url=http%3a%2f%2fimg4.rajce.idnes.cz%2fd0404%2f1%2f1016%2f1016821_fe3c5fe8c29faa7b7e102aa937a4a1bd%2fimages%2fpapratka_samici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988840"/>
            <a:ext cx="2857500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25518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ts4.mm.bing.net/images/thumbnail.aspx?q=1595620408107&amp;id=9a586fd71389dac5277107605750c073&amp;url=http%3a%2f%2ffiles.ucivo.webnode.cz%2fsystem_preview_detail_200007769-b79a8b98ef-public%2fKapradiny%2520slezin%c3%adk%2520routi%c4%8dk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332656"/>
            <a:ext cx="2828925" cy="2266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ts1.mm.bing.net/images/thumbnail.aspx?q=1579190583904&amp;id=b4568ba8947cbb758f567c68524349d1&amp;url=http%3a%2f%2fwww.e-herbar.net%2fmain.php%3fg2_view%3dcore.DownloadItem%26g2_itemId%3d15954%26g2_serialNumber%3d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3928" y="331356"/>
            <a:ext cx="3024336" cy="2268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3068960"/>
            <a:ext cx="5677388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s</a:t>
            </a:r>
            <a:r>
              <a:rPr lang="cs-CZ" sz="2800" dirty="0" smtClean="0"/>
              <a:t>leziník routička                hasivka orličí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             parožnatka</a:t>
            </a:r>
            <a:endParaRPr lang="cs-CZ" sz="2800" dirty="0"/>
          </a:p>
        </p:txBody>
      </p:sp>
      <p:pic>
        <p:nvPicPr>
          <p:cNvPr id="5126" name="Picture 6" descr="http://ts1.mm.bing.net/images/thumbnail.aspx?q=4932877845922028&amp;id=956feac568f66fbcfabf728c831d7de0&amp;url=http%3a%2f%2fwww.celysvet.cz%2ffotky%2fparoznatka_5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8969" y="3976901"/>
            <a:ext cx="2857500" cy="2181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58281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4624"/>
            <a:ext cx="842493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Poznávání  kapraďorostů</a:t>
            </a:r>
          </a:p>
          <a:p>
            <a:endParaRPr lang="cs-CZ" sz="2800" dirty="0"/>
          </a:p>
          <a:p>
            <a:r>
              <a:rPr lang="cs-CZ" sz="2800" b="1" dirty="0" smtClean="0">
                <a:solidFill>
                  <a:srgbClr val="FF0000"/>
                </a:solidFill>
              </a:rPr>
              <a:t>  1               2                3                             4                       5        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4" name="Picture 2" descr="http://ts3.mm.bing.net/images/thumbnail.aspx?q=1536415367638&amp;id=140aa952f4bcf718234751c4b7741c13&amp;url=http%3a%2f%2fwww.guh.cz%2fedu%2fbi%2fbiologie_rostliny%2ffoto05%2ffoto_01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85465"/>
            <a:ext cx="1319521" cy="1893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http://ts2.mm.bing.net/images/thumbnail.aspx?q=1515960082969&amp;id=ab0046d3c85b941d851656e49bcb1067&amp;url=http%3a%2f%2fupload.wikimedia.org%2fwikipedia%2fcommons%2fthumb%2f1%2f12%2fDSCN3854_resize.JPG%2f258px-DSCN3854_resize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078606"/>
            <a:ext cx="1817614" cy="1351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http://ts2.mm.bing.net/images/thumbnail.aspx?q=1582406503853&amp;id=727b48d29afb7682687f4ed53cefbfe2&amp;url=http%3a%2f%2fupload.wikimedia.org%2fwikipedia%2fcommons%2fthumb%2fb%2fb9%2fKoeh-202.jpg%2f250px-Koeh-202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334147"/>
            <a:ext cx="1728192" cy="2244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http://ts4.mm.bing.net/images/thumbnail.aspx?q=1595620408107&amp;id=9a586fd71389dac5277107605750c073&amp;url=http%3a%2f%2ffiles.ucivo.webnode.cz%2fsystem_preview_detail_200007769-b79a8b98ef-public%2fKapradiny%2520slezin%c3%adk%2520routi%c4%8dka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5120706"/>
            <a:ext cx="1863070" cy="1492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http://ts1.mm.bing.net/images/thumbnail.aspx?q=1579190583904&amp;id=b4568ba8947cbb758f567c68524349d1&amp;url=http%3a%2f%2fwww.e-herbar.net%2fmain.php%3fg2_view%3dcore.DownloadItem%26g2_itemId%3d15954%26g2_serialNumber%3d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722170"/>
            <a:ext cx="2376264" cy="1782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424156" y="4077072"/>
            <a:ext cx="72923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  6                     7                        8                            9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4" name="Picture 2" descr="Přeslička rolní">
            <a:hlinkClick r:id="rId8" tooltip="Přeslička rolní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987" y="2396783"/>
            <a:ext cx="1801508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http://ts1.mm.bing.net/images/thumbnail.aspx?q=4949542322832516&amp;id=0e29ca5b109f69674bbd5e8b771d5985&amp;url=http%3a%2f%2fimg4.rajce.idnes.cz%2fd0404%2f1%2f1016%2f1016821_fe3c5fe8c29faa7b7e102aa937a4a1bd%2fimages%2fpapratka_samici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15112" y="2128577"/>
            <a:ext cx="1777368" cy="1333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http://ts1.mm.bing.net/images/thumbnail.aspx?q=4932877845922028&amp;id=956feac568f66fbcfabf728c831d7de0&amp;url=http%3a%2f%2fwww.celysvet.cz%2ffotky%2fparoznatka_5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987" y="5181762"/>
            <a:ext cx="1992841" cy="1521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4" descr="http://ts3.mm.bing.net/images/thumbnail.aspx?q=4548607155110522&amp;id=0d8011562fe5ad98bdd64d84a6b5f32a&amp;url=http%3a%2f%2fwww.e-herbar.net%2fmain.php%3fg2_view%3dcore.DownloadItem%26g2_itemId%3d5260%26g2_serialNumber%3d2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89229" y="4546360"/>
            <a:ext cx="1600362" cy="2133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75853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5594801" cy="87100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Poznávání  kapraďorostů  -  výsledky</a:t>
            </a:r>
          </a:p>
          <a:p>
            <a:endParaRPr lang="cs-CZ" sz="2800" b="1" dirty="0"/>
          </a:p>
          <a:p>
            <a:pPr marL="514350" indent="-514350">
              <a:buAutoNum type="arabicParenR"/>
            </a:pPr>
            <a:r>
              <a:rPr lang="cs-CZ" sz="2800" b="1" dirty="0" smtClean="0"/>
              <a:t>Přeslička rolní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Plavuň vidlačka</a:t>
            </a:r>
          </a:p>
          <a:p>
            <a:pPr marL="514350" indent="-514350">
              <a:buAutoNum type="arabicParenR"/>
            </a:pPr>
            <a:r>
              <a:rPr lang="cs-CZ" sz="2800" b="1" dirty="0"/>
              <a:t>O</a:t>
            </a:r>
            <a:r>
              <a:rPr lang="cs-CZ" sz="2800" b="1" dirty="0" smtClean="0"/>
              <a:t>sladič obecný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Kapraď samec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Papratka samičí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Parožnatka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Přeslička lesní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Sleziník routička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Hasivka orličí</a:t>
            </a:r>
          </a:p>
          <a:p>
            <a:pPr marL="514350" indent="-514350">
              <a:buAutoNum type="arabicParenR"/>
            </a:pPr>
            <a:endParaRPr lang="cs-CZ" sz="2800" b="1" dirty="0" smtClean="0"/>
          </a:p>
          <a:p>
            <a:pPr marL="514350" indent="-514350">
              <a:buAutoNum type="arabicParenR"/>
            </a:pPr>
            <a:endParaRPr lang="cs-CZ" sz="2800" b="1" dirty="0" smtClean="0"/>
          </a:p>
          <a:p>
            <a:pPr marL="514350" indent="-514350">
              <a:buAutoNum type="arabicParenR"/>
            </a:pPr>
            <a:endParaRPr lang="cs-CZ" sz="2800" b="1" dirty="0" smtClean="0"/>
          </a:p>
          <a:p>
            <a:pPr marL="514350" indent="-514350">
              <a:buAutoNum type="arabicParenR"/>
            </a:pPr>
            <a:endParaRPr lang="cs-CZ" sz="2800" b="1" dirty="0" smtClean="0"/>
          </a:p>
          <a:p>
            <a:pPr marL="514350" indent="-514350">
              <a:buAutoNum type="arabicParenR"/>
            </a:pPr>
            <a:endParaRPr lang="cs-CZ" sz="2800" b="1" dirty="0" smtClean="0"/>
          </a:p>
          <a:p>
            <a:pPr marL="514350" indent="-514350">
              <a:buAutoNum type="arabicParenR"/>
            </a:pPr>
            <a:endParaRPr lang="cs-CZ" sz="2800" b="1" dirty="0" smtClean="0"/>
          </a:p>
          <a:p>
            <a:pPr marL="514350" indent="-514350">
              <a:buAutoNum type="arabicParenR"/>
            </a:pPr>
            <a:endParaRPr lang="cs-CZ" sz="2800" b="1" dirty="0" smtClean="0"/>
          </a:p>
          <a:p>
            <a:endParaRPr lang="cs-CZ" sz="2800" b="1" dirty="0"/>
          </a:p>
          <a:p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388089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620688"/>
            <a:ext cx="50063392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Použité zdroje</a:t>
            </a:r>
            <a:endParaRPr lang="cs-CZ" dirty="0"/>
          </a:p>
          <a:p>
            <a:endParaRPr lang="cs-CZ" dirty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microsoft.com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www.google.cz/imgres?q=prav%C4%9Bk%C3%A9+plavun%C4%9B&amp;hl=cs&amp;sa=X&amp;rlz</a:t>
            </a:r>
            <a:endParaRPr lang="cs-CZ" dirty="0" smtClean="0"/>
          </a:p>
          <a:p>
            <a:r>
              <a:rPr lang="cs-CZ" dirty="0" smtClean="0"/>
              <a:t>=</a:t>
            </a:r>
            <a:r>
              <a:rPr lang="cs-CZ" dirty="0"/>
              <a:t>1R2FUJE_cs&amp;biw=1280&amp;bih=598&amp;tbm=</a:t>
            </a:r>
            <a:r>
              <a:rPr lang="cs-CZ" dirty="0" err="1"/>
              <a:t>isch&amp;prmd</a:t>
            </a:r>
            <a:r>
              <a:rPr lang="cs-CZ" dirty="0"/>
              <a:t>=</a:t>
            </a:r>
            <a:r>
              <a:rPr lang="cs-CZ" dirty="0" err="1"/>
              <a:t>imvns&amp;tbnid</a:t>
            </a:r>
            <a:r>
              <a:rPr lang="cs-CZ" dirty="0"/>
              <a:t>=VslIfUMFhmza3M</a:t>
            </a:r>
            <a:r>
              <a:rPr lang="cs-CZ" dirty="0" smtClean="0"/>
              <a:t>:&amp;</a:t>
            </a:r>
          </a:p>
          <a:p>
            <a:r>
              <a:rPr lang="cs-CZ" dirty="0" err="1" smtClean="0"/>
              <a:t>imgrefurl</a:t>
            </a:r>
            <a:r>
              <a:rPr lang="cs-CZ" dirty="0" smtClean="0"/>
              <a:t>=http</a:t>
            </a:r>
            <a:r>
              <a:rPr lang="cs-CZ" dirty="0"/>
              <a:t>://pravek.wz.cz/krajina/prvo.htm&amp;docid=D0IGT_9ofiqJTM&amp;imgurl=http</a:t>
            </a:r>
            <a:r>
              <a:rPr lang="cs-CZ" dirty="0" smtClean="0"/>
              <a:t>:/</a:t>
            </a:r>
          </a:p>
          <a:p>
            <a:r>
              <a:rPr lang="cs-CZ" dirty="0" smtClean="0"/>
              <a:t>/</a:t>
            </a:r>
            <a:r>
              <a:rPr lang="cs-CZ" dirty="0"/>
              <a:t>pravek.wz.cz/krajina/prvo01.jpg&amp;w=269&amp;h=350&amp;ei=PkukT5asOojusga8gaWzBg&amp;zoom</a:t>
            </a:r>
            <a:r>
              <a:rPr lang="cs-CZ" dirty="0" smtClean="0"/>
              <a:t>=</a:t>
            </a:r>
          </a:p>
          <a:p>
            <a:r>
              <a:rPr lang="cs-CZ" dirty="0" smtClean="0"/>
              <a:t>1&amp;iact=</a:t>
            </a:r>
            <a:r>
              <a:rPr lang="cs-CZ" dirty="0" err="1" smtClean="0"/>
              <a:t>hc&amp;vpx</a:t>
            </a:r>
            <a:r>
              <a:rPr lang="cs-CZ" dirty="0" smtClean="0"/>
              <a:t>=121&amp;vpy=117&amp;dur=745&amp;hovh=256&amp;hovw=197&amp;tx=97&amp;ty=129&amp;sig=</a:t>
            </a:r>
          </a:p>
          <a:p>
            <a:r>
              <a:rPr lang="cs-CZ" dirty="0" smtClean="0"/>
              <a:t>111841366312616708477&amp;page=</a:t>
            </a:r>
          </a:p>
          <a:p>
            <a:r>
              <a:rPr lang="cs-CZ" dirty="0" smtClean="0"/>
              <a:t>1&amp;tbnh=135&amp;tbnw=122&amp;start=0&amp;ndsp=21&amp;ved=1t:429,r:0,s:0,i:71</a:t>
            </a:r>
          </a:p>
          <a:p>
            <a:endParaRPr lang="cs-CZ" dirty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www.guh.cz/edu/bi/biologie_rostliny/html05/foto_012.html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cs.wikipedia.org/wiki/Soubor:Equisetum-arvense-vegetative.JPG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http://cs.wikipedia.org/wiki/Soubor:Equisetum_arvense_2005_spring_002.jpg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86134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332657"/>
            <a:ext cx="8136904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cs.wikipedia.org/wiki/Soubor:Equisetum_arvense_spore_wet.jpg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www.bing.com/images/search?q=p%c5%99esli%c4%8dka+lesn%c3%ad&amp;view=detail&amp;id=CE7A8EA6A1E7BD7764B10C563D3C5EBB776C498B&amp;first=31&amp;FORM=IDFRIR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www.bing.com/images/search?q=kapra%c4%8f+samec&amp;view=detail&amp;id=16EF957EADEAC7C7846F6D329B633A40F13B686F&amp;first=0&amp;FORM=IDFRIR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www.bing.com/images/search?q=papratka+sami%c4%8d%c3%ad&amp;view=detail&amp;id=DFB31ECFEF7AC963D89BD8B3A21382728D43CA84&amp;first=0&amp;FORM=IDFRIR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www.bing.com/images/search?q=osladi%c4%8d+obecn%c3%bd&amp;view=detail&amp;id=A0FB278A58D5FDACE73D3C46B6953B95A3023752&amp;first=0&amp;FORM=IDFRIR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www.bing.com/images/search?q=slezin%c3%adk+routi%c4%8dka&amp;view=detail&amp;id=39D8C2C315E4F5AB9D5DD425B440532348893374&amp;first=0&amp;FORM=IDFRIR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http://www.bing.com/images/search?q=hasivka+orli%c4%8d%c3%ad&amp;view=detail&amp;id=4DB0AAAB6D2190C50CE24177BE0E5DA41DAA6663&amp;first=0&amp;FORM=IDFRIR</a:t>
            </a:r>
          </a:p>
        </p:txBody>
      </p:sp>
    </p:spTree>
    <p:extLst>
      <p:ext uri="{BB962C8B-B14F-4D97-AF65-F5344CB8AC3E}">
        <p14:creationId xmlns:p14="http://schemas.microsoft.com/office/powerpoint/2010/main" xmlns="" val="339605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404664"/>
            <a:ext cx="8208912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www.bing.com/images/search?q=paro%c5%benatka&amp;view=detail&amp;id=F1E92F12D47F31D759ACE0C70709E213F6B6D50C&amp;first=0&amp;FORM=IDFRIR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ČABRADOVÁ, Věra; HASCH, František; SEJPKA, Jaroslav a kol. </a:t>
            </a:r>
            <a:r>
              <a:rPr lang="cs-CZ" i="1" dirty="0"/>
              <a:t>Přírodopis 7- učebnice </a:t>
            </a:r>
          </a:p>
          <a:p>
            <a:r>
              <a:rPr lang="cs-CZ" i="1" dirty="0"/>
              <a:t>pro ZŠ a víceletá gymnázia</a:t>
            </a:r>
            <a:r>
              <a:rPr lang="cs-CZ" dirty="0"/>
              <a:t>. Plzeň: Fraus, 2005, ISBN 80-7238-424-4. 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http://www.bing.com/images/search?q=+kapra%c4%8f+samec+&amp;view=detail&amp;id=999A21177348DE2EE7BA21C2CB02217BBB1BBB65&amp;first=31&amp;FORM=IDFRIR</a:t>
            </a:r>
          </a:p>
          <a:p>
            <a:endParaRPr lang="cs-CZ" dirty="0" smtClean="0"/>
          </a:p>
          <a:p>
            <a:r>
              <a:rPr lang="cs-CZ" dirty="0">
                <a:hlinkClick r:id="rId4"/>
              </a:rPr>
              <a:t>http://www.bing.com/images/search?q=+kapra%c4%8f+samec+&amp;</a:t>
            </a:r>
            <a:r>
              <a:rPr lang="cs-CZ" dirty="0" smtClean="0">
                <a:hlinkClick r:id="rId4"/>
              </a:rPr>
              <a:t>view=detail&amp;id=C8CBB6F1C45DBFC07DE518FF87207C1D4251710C&amp;first=31&amp;FORM=IDFRIR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Obr. Životní cyklus </a:t>
            </a:r>
            <a:r>
              <a:rPr lang="cs-CZ" smtClean="0"/>
              <a:t>kapraďorostů – archiv autora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46290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311</TotalTime>
  <Words>492</Words>
  <Application>Microsoft Office PowerPoint</Application>
  <PresentationFormat>Předvádění na obrazovce (4:3)</PresentationFormat>
  <Paragraphs>161</Paragraphs>
  <Slides>18</Slides>
  <Notes>18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Milan</dc:creator>
  <cp:lastModifiedBy>expert</cp:lastModifiedBy>
  <cp:revision>31</cp:revision>
  <dcterms:created xsi:type="dcterms:W3CDTF">2012-01-24T15:33:24Z</dcterms:created>
  <dcterms:modified xsi:type="dcterms:W3CDTF">2012-05-05T13:36:34Z</dcterms:modified>
</cp:coreProperties>
</file>