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79" r:id="rId11"/>
    <p:sldId id="267" r:id="rId12"/>
    <p:sldId id="268" r:id="rId13"/>
    <p:sldId id="269" r:id="rId14"/>
    <p:sldId id="272" r:id="rId15"/>
    <p:sldId id="275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VY_52_INOVACE_19_Přírodopis 7.ročník_Výtrusné rostliny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Výtrusné rostliny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prosinec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5302D4E-E1BE-46C2-82C2-156A5F2E374A}" type="presOf" srcId="{4C35D32F-0EAB-4CD7-82EE-45574DC2A586}" destId="{751E9DD6-38DB-49FF-B3BE-A7F1586C8B05}" srcOrd="0" destOrd="0" presId="urn:microsoft.com/office/officeart/2005/8/layout/target3"/>
    <dgm:cxn modelId="{F000E49D-74DD-475E-A67C-B4F3E6C7B260}" type="presOf" srcId="{B651F6E3-6281-48DB-9319-2AEAFDAE7572}" destId="{6BB5E863-4638-4E1D-BFDE-399D028AC4ED}" srcOrd="1" destOrd="0" presId="urn:microsoft.com/office/officeart/2005/8/layout/target3"/>
    <dgm:cxn modelId="{8A2A4BBA-BDD9-480D-8C23-ABF015002D3D}" type="presOf" srcId="{D8197B8C-B260-4A16-BDF4-0947B075E274}" destId="{5A5FFA88-C948-4069-8E93-59FA12366E83}" srcOrd="1" destOrd="0" presId="urn:microsoft.com/office/officeart/2005/8/layout/target3"/>
    <dgm:cxn modelId="{CFE0FAA8-4452-4FE4-ABAA-D7B007359A0A}" type="presOf" srcId="{757F3AB3-0718-4624-B441-E567A8F0AB56}" destId="{333A1088-737F-45CB-B68E-254E46348037}" srcOrd="0" destOrd="0" presId="urn:microsoft.com/office/officeart/2005/8/layout/target3"/>
    <dgm:cxn modelId="{12399337-557B-40E8-9944-B6CAD6CBF3A7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39E5419-6165-4072-9ABD-E9A73F1F55B3}" type="presOf" srcId="{D8197B8C-B260-4A16-BDF4-0947B075E274}" destId="{25B08C86-7E15-44DC-BE7F-FFB55DD49D12}" srcOrd="0" destOrd="0" presId="urn:microsoft.com/office/officeart/2005/8/layout/target3"/>
    <dgm:cxn modelId="{7F26EA01-B4FD-4058-81CC-C89619F595FF}" type="presOf" srcId="{B651F6E3-6281-48DB-9319-2AEAFDAE7572}" destId="{619D679B-A015-4ECF-8348-D1034C574F40}" srcOrd="0" destOrd="0" presId="urn:microsoft.com/office/officeart/2005/8/layout/target3"/>
    <dgm:cxn modelId="{F7061252-DADD-48A8-B96B-1AA40E400C51}" type="presOf" srcId="{FF3621C1-5D89-4169-B9F7-F768AE7D9489}" destId="{3AF1215E-7776-4C24-8064-1417BC4512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5BE39EF-5B4B-4AE6-BEEE-FC6755E5F291}" type="presOf" srcId="{D1D4F407-5343-4D3F-B5B9-D407B03CAEB4}" destId="{AED2198E-93D5-4001-81B4-73124B309672}" srcOrd="1" destOrd="0" presId="urn:microsoft.com/office/officeart/2005/8/layout/target3"/>
    <dgm:cxn modelId="{B86F2128-B577-4BEC-9B1B-23247BF4A36B}" type="presOf" srcId="{FF3621C1-5D89-4169-B9F7-F768AE7D9489}" destId="{522F3148-FA5D-45C0-8223-90D71CEF85D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47326FB-6D58-4A84-A306-600DBC08E402}" type="presOf" srcId="{D1D4F407-5343-4D3F-B5B9-D407B03CAEB4}" destId="{D005CE8C-CC26-4C3E-AC11-E15060ECD759}" srcOrd="0" destOrd="0" presId="urn:microsoft.com/office/officeart/2005/8/layout/target3"/>
    <dgm:cxn modelId="{1D34A6FD-1634-496D-85E8-610D4B9D5886}" type="presOf" srcId="{D1B46980-6531-4606-95E6-44980827E919}" destId="{6140AFEC-043D-4C43-A2F9-D0F5331DF3A3}" srcOrd="0" destOrd="0" presId="urn:microsoft.com/office/officeart/2005/8/layout/target3"/>
    <dgm:cxn modelId="{863252E5-81A4-476A-ACA2-C3629AFA236E}" type="presOf" srcId="{4C35D32F-0EAB-4CD7-82EE-45574DC2A586}" destId="{6AB29FE0-4261-4AFC-A281-4104E238B479}" srcOrd="1" destOrd="0" presId="urn:microsoft.com/office/officeart/2005/8/layout/target3"/>
    <dgm:cxn modelId="{B014A026-CA55-422D-89D2-E5E4F8EC3BC7}" type="presParOf" srcId="{333A1088-737F-45CB-B68E-254E46348037}" destId="{F5ABB229-8D3B-4694-996A-96F23CF14429}" srcOrd="0" destOrd="0" presId="urn:microsoft.com/office/officeart/2005/8/layout/target3"/>
    <dgm:cxn modelId="{BDF34313-B2C2-4E94-BBD3-63D4BCEA4BA9}" type="presParOf" srcId="{333A1088-737F-45CB-B68E-254E46348037}" destId="{F41139FD-01EE-4571-8B17-4FB00FC51163}" srcOrd="1" destOrd="0" presId="urn:microsoft.com/office/officeart/2005/8/layout/target3"/>
    <dgm:cxn modelId="{8C0D8A82-8DEA-42D9-A2E5-D653A408BC6D}" type="presParOf" srcId="{333A1088-737F-45CB-B68E-254E46348037}" destId="{D005CE8C-CC26-4C3E-AC11-E15060ECD759}" srcOrd="2" destOrd="0" presId="urn:microsoft.com/office/officeart/2005/8/layout/target3"/>
    <dgm:cxn modelId="{981BA37D-42D1-47E9-B673-C84BE29CE4CD}" type="presParOf" srcId="{333A1088-737F-45CB-B68E-254E46348037}" destId="{2C702D82-9B77-49B7-9568-BB8EB47C3372}" srcOrd="3" destOrd="0" presId="urn:microsoft.com/office/officeart/2005/8/layout/target3"/>
    <dgm:cxn modelId="{521A6E3D-BCA3-4AA5-9CF2-9E64E068431D}" type="presParOf" srcId="{333A1088-737F-45CB-B68E-254E46348037}" destId="{A52A0455-90FF-4808-ABD0-F02540D31D5A}" srcOrd="4" destOrd="0" presId="urn:microsoft.com/office/officeart/2005/8/layout/target3"/>
    <dgm:cxn modelId="{472A15F4-E77C-4133-B5C6-F27B96AC1A05}" type="presParOf" srcId="{333A1088-737F-45CB-B68E-254E46348037}" destId="{6140AFEC-043D-4C43-A2F9-D0F5331DF3A3}" srcOrd="5" destOrd="0" presId="urn:microsoft.com/office/officeart/2005/8/layout/target3"/>
    <dgm:cxn modelId="{444CB43A-F67A-4A3E-BEDC-F5E9B1AFE077}" type="presParOf" srcId="{333A1088-737F-45CB-B68E-254E46348037}" destId="{9358AC05-5D7D-4327-9F80-1AD486AEA664}" srcOrd="6" destOrd="0" presId="urn:microsoft.com/office/officeart/2005/8/layout/target3"/>
    <dgm:cxn modelId="{457870EF-D892-47BA-A443-182C075FEC38}" type="presParOf" srcId="{333A1088-737F-45CB-B68E-254E46348037}" destId="{313FC574-E1CD-4FB4-B054-0B805CE0447D}" srcOrd="7" destOrd="0" presId="urn:microsoft.com/office/officeart/2005/8/layout/target3"/>
    <dgm:cxn modelId="{DA6EB97F-8834-46EA-B0DA-C8E45FD7B9FB}" type="presParOf" srcId="{333A1088-737F-45CB-B68E-254E46348037}" destId="{619D679B-A015-4ECF-8348-D1034C574F40}" srcOrd="8" destOrd="0" presId="urn:microsoft.com/office/officeart/2005/8/layout/target3"/>
    <dgm:cxn modelId="{A12F9A1B-FC26-403F-B64F-C0DCA9F3D77E}" type="presParOf" srcId="{333A1088-737F-45CB-B68E-254E46348037}" destId="{322283A8-4A27-4CDA-BAE3-F381106A9174}" srcOrd="9" destOrd="0" presId="urn:microsoft.com/office/officeart/2005/8/layout/target3"/>
    <dgm:cxn modelId="{24B0328A-63E7-4C2F-8D1B-A0FA0519CDBE}" type="presParOf" srcId="{333A1088-737F-45CB-B68E-254E46348037}" destId="{FFC9F71D-1B4F-4AD9-A4A6-86ADEFC8AF5C}" srcOrd="10" destOrd="0" presId="urn:microsoft.com/office/officeart/2005/8/layout/target3"/>
    <dgm:cxn modelId="{5CE12C8F-93A6-4470-9728-43707453FF59}" type="presParOf" srcId="{333A1088-737F-45CB-B68E-254E46348037}" destId="{25B08C86-7E15-44DC-BE7F-FFB55DD49D12}" srcOrd="11" destOrd="0" presId="urn:microsoft.com/office/officeart/2005/8/layout/target3"/>
    <dgm:cxn modelId="{02EC3F71-120C-49D0-9860-33BFA4E5B606}" type="presParOf" srcId="{333A1088-737F-45CB-B68E-254E46348037}" destId="{C00F7E6A-B60D-414E-B40A-C4B931C28BAF}" srcOrd="12" destOrd="0" presId="urn:microsoft.com/office/officeart/2005/8/layout/target3"/>
    <dgm:cxn modelId="{5517A51D-EA47-4C66-81F7-88FFA5331522}" type="presParOf" srcId="{333A1088-737F-45CB-B68E-254E46348037}" destId="{18D1CD71-A09E-4DC8-AD58-D43BE56A821F}" srcOrd="13" destOrd="0" presId="urn:microsoft.com/office/officeart/2005/8/layout/target3"/>
    <dgm:cxn modelId="{AFA64CBC-E8C5-4F45-B67C-DF9D3CE30378}" type="presParOf" srcId="{333A1088-737F-45CB-B68E-254E46348037}" destId="{3AF1215E-7776-4C24-8064-1417BC451259}" srcOrd="14" destOrd="0" presId="urn:microsoft.com/office/officeart/2005/8/layout/target3"/>
    <dgm:cxn modelId="{29C72E36-F5C5-4205-BB8B-D087E7863EF8}" type="presParOf" srcId="{333A1088-737F-45CB-B68E-254E46348037}" destId="{1A56D0C6-827E-4224-8020-F6331FAB0C3E}" srcOrd="15" destOrd="0" presId="urn:microsoft.com/office/officeart/2005/8/layout/target3"/>
    <dgm:cxn modelId="{197186A3-4681-4C0A-AE94-D09F804DEF17}" type="presParOf" srcId="{333A1088-737F-45CB-B68E-254E46348037}" destId="{5D1861EB-1465-4B6B-B573-C1854262B277}" srcOrd="16" destOrd="0" presId="urn:microsoft.com/office/officeart/2005/8/layout/target3"/>
    <dgm:cxn modelId="{40AB0FB5-71B0-4DC7-BC6B-2F0AF28AC3CD}" type="presParOf" srcId="{333A1088-737F-45CB-B68E-254E46348037}" destId="{751E9DD6-38DB-49FF-B3BE-A7F1586C8B05}" srcOrd="17" destOrd="0" presId="urn:microsoft.com/office/officeart/2005/8/layout/target3"/>
    <dgm:cxn modelId="{63AB83DB-D593-42F0-8B1F-872C602524CD}" type="presParOf" srcId="{333A1088-737F-45CB-B68E-254E46348037}" destId="{AED2198E-93D5-4001-81B4-73124B309672}" srcOrd="18" destOrd="0" presId="urn:microsoft.com/office/officeart/2005/8/layout/target3"/>
    <dgm:cxn modelId="{4F57A613-C793-47DE-B760-A88A96A02571}" type="presParOf" srcId="{333A1088-737F-45CB-B68E-254E46348037}" destId="{2BE915AB-18AA-4053-B92C-3BFC9ED204BB}" srcOrd="19" destOrd="0" presId="urn:microsoft.com/office/officeart/2005/8/layout/target3"/>
    <dgm:cxn modelId="{B0D5ED1A-12A1-412D-8C53-4AFEA863E587}" type="presParOf" srcId="{333A1088-737F-45CB-B68E-254E46348037}" destId="{6BB5E863-4638-4E1D-BFDE-399D028AC4ED}" srcOrd="20" destOrd="0" presId="urn:microsoft.com/office/officeart/2005/8/layout/target3"/>
    <dgm:cxn modelId="{FC23360B-7774-4838-9E54-CF62559404D9}" type="presParOf" srcId="{333A1088-737F-45CB-B68E-254E46348037}" destId="{5A5FFA88-C948-4069-8E93-59FA12366E83}" srcOrd="21" destOrd="0" presId="urn:microsoft.com/office/officeart/2005/8/layout/target3"/>
    <dgm:cxn modelId="{08B1A1D3-CD6E-4386-9EE3-81D432D92EDE}" type="presParOf" srcId="{333A1088-737F-45CB-B68E-254E46348037}" destId="{522F3148-FA5D-45C0-8223-90D71CEF85DC}" srcOrd="22" destOrd="0" presId="urn:microsoft.com/office/officeart/2005/8/layout/target3"/>
    <dgm:cxn modelId="{9B9DAD62-6B46-4266-BF6F-FD73BBEC140C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VY_52_INOVACE_19_Přírodopis 7.ročník_Výtrusné rostliny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Výtrusné rostliny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prosinec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1AA1-C6B1-4C18-AF35-4F91B8F5EF1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A71581-6D13-4AE7-BE75-69509DDF54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6254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64449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507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38732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32916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87177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2304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24340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73751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12423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50780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29337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29129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3568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22566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A71581-6D13-4AE7-BE75-69509DDF54E4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4012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2024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7618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06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7506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784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0004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7529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6817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9963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8369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319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219746-9823-4F56-BA98-7342EC03757D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C77FC-01AD-4C69-9088-34DD1CAF9A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5603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rostliny/html05/foto_007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hyperlink" Target="http://cs.wikipedia.org/wiki/Soubor:Leucobryum_glaucum.jpg" TargetMode="External"/><Relationship Id="rId7" Type="http://schemas.openxmlformats.org/officeDocument/2006/relationships/hyperlink" Target="http://cs.wikipedia.org/wiki/Soubor:Polytrichum.commune.2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http://cs.wikipedia.org/wiki/Soubor:SphagnumFallax.jpg" TargetMode="External"/><Relationship Id="rId10" Type="http://schemas.openxmlformats.org/officeDocument/2006/relationships/image" Target="../media/image8.jpeg"/><Relationship Id="rId4" Type="http://schemas.openxmlformats.org/officeDocument/2006/relationships/image" Target="../media/image5.jpeg"/><Relationship Id="rId9" Type="http://schemas.openxmlformats.org/officeDocument/2006/relationships/hyperlink" Target="http://cs.wikipedia.org/wiki/Soubor:Plagiomnium_affine_2005.08.22_11.21.37-p8220145.jp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images/search?q=porostnice+mnohotvar%c3%a1&amp;view=detail&amp;id=5D65BB57C95243F4C24AF786F0E2A308D487DE8E&amp;first=0&amp;FORM=IDFRIR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phagnumFallax.jpg" TargetMode="External"/><Relationship Id="rId5" Type="http://schemas.openxmlformats.org/officeDocument/2006/relationships/hyperlink" Target="http://cs.wikipedia.org/wiki/Soubor:Leucobryum_glaucum.jpg" TargetMode="External"/><Relationship Id="rId4" Type="http://schemas.openxmlformats.org/officeDocument/2006/relationships/hyperlink" Target="http://www.guh.cz/edu/bi/biologie_rostliny/html05/foto_006.html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lagiomnium_affine_2005.08.22_11.21.37-p8220145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bing.com/images/search?q=p%c5%99esli%c4%8dka+roln%c3%ad&amp;view=detail&amp;id=D73A3C185B4841C1FD68D8E0CA53A69FA86C172E&amp;first=0&amp;FORM=IDFRIR" TargetMode="External"/><Relationship Id="rId4" Type="http://schemas.openxmlformats.org/officeDocument/2006/relationships/hyperlink" Target="http://www.guh.cz/edu/bi/biologie_rostliny/foto05/foto_0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9188348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3249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60678"/>
            <a:ext cx="8355942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/>
              <a:t>Výtrusné rostliny – opakování</a:t>
            </a:r>
          </a:p>
          <a:p>
            <a:endParaRPr lang="cs-CZ" sz="2800" b="1" u="sng" dirty="0"/>
          </a:p>
          <a:p>
            <a:pPr marL="514350" indent="-514350">
              <a:buAutoNum type="arabicParenR"/>
            </a:pPr>
            <a:r>
              <a:rPr lang="cs-CZ" sz="2800" dirty="0" smtClean="0"/>
              <a:t>Vyber, které z uvedených skupin rostlin, patří mezi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výtrusné rostliny:</a:t>
            </a:r>
          </a:p>
          <a:p>
            <a:endParaRPr lang="cs-CZ" sz="2800" dirty="0"/>
          </a:p>
          <a:p>
            <a:r>
              <a:rPr lang="cs-CZ" sz="2800" b="1" dirty="0">
                <a:solidFill>
                  <a:srgbClr val="00B0F0"/>
                </a:solidFill>
              </a:rPr>
              <a:t>j</a:t>
            </a:r>
            <a:r>
              <a:rPr lang="cs-CZ" sz="2800" b="1" dirty="0" smtClean="0">
                <a:solidFill>
                  <a:srgbClr val="00B0F0"/>
                </a:solidFill>
              </a:rPr>
              <a:t>inany    mechorosty    jehličnany   kapraďorosty      řasy</a:t>
            </a:r>
          </a:p>
          <a:p>
            <a:endParaRPr lang="cs-CZ" sz="2800" b="1" dirty="0">
              <a:solidFill>
                <a:srgbClr val="00B0F0"/>
              </a:solidFill>
            </a:endParaRPr>
          </a:p>
          <a:p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dirty="0" smtClean="0"/>
              <a:t>2)  Čím se rozmnožují výtrusné rostliny?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6031434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            výtrusy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501008"/>
            <a:ext cx="80538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n</a:t>
            </a:r>
            <a:r>
              <a:rPr lang="cs-CZ" sz="2800" b="1" dirty="0" smtClean="0">
                <a:solidFill>
                  <a:srgbClr val="FF0000"/>
                </a:solidFill>
              </a:rPr>
              <a:t>e               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ne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ne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00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073044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3) Jak se dělí mechorosty?</a:t>
            </a:r>
          </a:p>
          <a:p>
            <a:endParaRPr lang="cs-CZ" sz="2800" dirty="0"/>
          </a:p>
          <a:p>
            <a:r>
              <a:rPr lang="cs-CZ" sz="2800" dirty="0" smtClean="0"/>
              <a:t>4) Jak se nazývá tělo rostlin mechů?</a:t>
            </a:r>
          </a:p>
          <a:p>
            <a:endParaRPr lang="cs-CZ" sz="2800" dirty="0"/>
          </a:p>
          <a:p>
            <a:r>
              <a:rPr lang="cs-CZ" sz="2800" dirty="0" smtClean="0"/>
              <a:t>5) Která 2 pletiva oproti ostatním vyšším rostlinám jim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chybí?</a:t>
            </a:r>
          </a:p>
          <a:p>
            <a:endParaRPr lang="cs-CZ" sz="2800" dirty="0"/>
          </a:p>
          <a:p>
            <a:r>
              <a:rPr lang="cs-CZ" sz="2800" dirty="0" smtClean="0"/>
              <a:t>6) Jak se nazývají nápadné útvary játrovek sloužící </a:t>
            </a:r>
            <a:r>
              <a:rPr lang="cs-CZ" sz="2800" dirty="0" smtClean="0"/>
              <a:t>       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    </a:t>
            </a:r>
            <a:r>
              <a:rPr lang="cs-CZ" sz="2800" dirty="0" smtClean="0"/>
              <a:t>k</a:t>
            </a:r>
            <a:r>
              <a:rPr lang="cs-CZ" sz="2800" dirty="0" smtClean="0"/>
              <a:t> </a:t>
            </a:r>
            <a:r>
              <a:rPr lang="cs-CZ" sz="2800" dirty="0" smtClean="0"/>
              <a:t>rozmnožování</a:t>
            </a:r>
            <a:r>
              <a:rPr lang="cs-CZ" sz="2800" dirty="0" smtClean="0"/>
              <a:t>?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869160"/>
            <a:ext cx="2912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3</a:t>
            </a:r>
            <a:r>
              <a:rPr lang="cs-CZ" sz="2800" b="1" dirty="0" smtClean="0">
                <a:solidFill>
                  <a:srgbClr val="FF0000"/>
                </a:solidFill>
              </a:rPr>
              <a:t>) játrovky, mechy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486916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4) stélka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805264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5) podpůrná a vodivá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580526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6) pohárky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3660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4370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7) Doplň jméno této játrovky</a:t>
            </a:r>
            <a:endParaRPr lang="cs-CZ" sz="2800" dirty="0"/>
          </a:p>
        </p:txBody>
      </p:sp>
      <p:pic>
        <p:nvPicPr>
          <p:cNvPr id="3" name="Picture 4" descr="http://ts4.mm.bing.net/images/thumbnail.aspx?q=1446096350519&amp;id=a8a40b0dfb0b53ac668675518e1a33f1&amp;url=http%3a%2f%2fwww.nahuby.sk%2fimages%2ffotosutaz%2f2009%2f08%2f17%2fMarchantia-polymorpha%2fanton_petrov_16704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156" y="1268760"/>
            <a:ext cx="3168352" cy="227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4156" y="2204864"/>
            <a:ext cx="80602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365104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8) Co (jakou podmínku)  potřebují mechy pro pohlavní</a:t>
            </a:r>
          </a:p>
          <a:p>
            <a:r>
              <a:rPr lang="cs-CZ" sz="2800" dirty="0" smtClean="0"/>
              <a:t>  rozmnožování?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2204864"/>
            <a:ext cx="3670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orostnice mnohotvará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5589240"/>
            <a:ext cx="9283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vodu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6584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575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9) Popiš stavbu těla mechové rostliny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0" y="4581128"/>
            <a:ext cx="2808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říchytná vlákna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1999" y="3573611"/>
            <a:ext cx="2808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l</a:t>
            </a:r>
            <a:r>
              <a:rPr lang="cs-CZ" sz="2800" b="1" dirty="0" smtClean="0">
                <a:solidFill>
                  <a:srgbClr val="FF0000"/>
                </a:solidFill>
              </a:rPr>
              <a:t>odyžka s lístky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99695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štět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1999" y="1700808"/>
            <a:ext cx="39604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tobolka krytá čepičkou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Mechorosty - Ploník obecný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88840"/>
            <a:ext cx="1246078" cy="3174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76374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43713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10) </a:t>
            </a:r>
            <a:r>
              <a:rPr lang="cs-CZ" sz="2800" dirty="0" smtClean="0">
                <a:solidFill>
                  <a:srgbClr val="00B0F0"/>
                </a:solidFill>
              </a:rPr>
              <a:t>Doplň chybějící slova z životního cyklu mechorostů</a:t>
            </a:r>
            <a:r>
              <a:rPr lang="cs-CZ" sz="2800" dirty="0" smtClean="0"/>
              <a:t>:</a:t>
            </a:r>
          </a:p>
          <a:p>
            <a:r>
              <a:rPr lang="cs-CZ" sz="2800" dirty="0" smtClean="0"/>
              <a:t>- z  výtrusu vyklíčí ………………………………, na kterém vyrůstá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ová ………………………………</a:t>
            </a:r>
          </a:p>
          <a:p>
            <a:r>
              <a:rPr lang="cs-CZ" sz="2800" dirty="0" smtClean="0"/>
              <a:t>- po určité době se vytvoří pohlavní orgány: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amičí ……………………………… a samčí …………………………………</a:t>
            </a:r>
          </a:p>
          <a:p>
            <a:endParaRPr lang="cs-CZ" sz="2800" dirty="0"/>
          </a:p>
          <a:p>
            <a:r>
              <a:rPr lang="cs-CZ" sz="2800" dirty="0" smtClean="0"/>
              <a:t>- ke splynutí samčí a samičí pohlavní buňky dochází jen</a:t>
            </a:r>
          </a:p>
          <a:p>
            <a:r>
              <a:rPr lang="cs-CZ" sz="2800" dirty="0" smtClean="0"/>
              <a:t>…………………………………….</a:t>
            </a:r>
          </a:p>
          <a:p>
            <a:r>
              <a:rPr lang="cs-CZ" sz="2800" dirty="0" smtClean="0"/>
              <a:t>- z oplozeného vajíčka vznikne ……………………………………….,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e které dozrávají ………………………… 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301208"/>
            <a:ext cx="1721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prvoklíček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5301208"/>
            <a:ext cx="1479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rostlinka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5301208"/>
            <a:ext cx="1289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pelatky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6093296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zárodečníky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602128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e vodě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609329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š</a:t>
            </a:r>
            <a:r>
              <a:rPr lang="cs-CZ" sz="2800" b="1" dirty="0" smtClean="0">
                <a:solidFill>
                  <a:srgbClr val="FF0000"/>
                </a:solidFill>
              </a:rPr>
              <a:t>tět s tobolkou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5301208"/>
            <a:ext cx="12816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výtrusy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817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81481E-6 C 0.01442 -0.0338 0.03664 -0.05903 0.05366 -0.09005 C 0.06407 -0.10949 0.07223 -0.13218 0.08369 -0.15 C 0.08872 -0.18473 0.10279 -0.21621 0.11372 -0.24838 C 0.11841 -0.26204 0.1257 -0.27801 0.13247 -0.29005 C 0.13491 -0.29445 0.13543 -0.29676 0.13751 -0.30162 C 0.1382 -0.30348 0.13994 -0.30672 0.13994 -0.30672 L 0.34237 -0.63496 " pathEditMode="relative" ptsTypes="ffffffAA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46 L -0.12187 -0.56944 " pathEditMode="relative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79186E-6 L 0.13594 -0.56476 " pathEditMode="relative" ptsTypes="AA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25717E-6 L 0.16267 -0.44334 " pathEditMode="relative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835 -0.37766 " pathEditMode="relative" ptsTypes="AA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43 -0.03724 0.0059 -0.07308 0.01198 -0.10939 C 0.01302 -0.12373 0.01424 -0.13737 0.01649 -0.15125 C 0.01823 -0.17831 0.02188 -0.20699 0.02847 -0.23266 C 0.03038 -0.25393 0.03368 -0.28053 0.05087 -0.28839 C 0.05139 -0.29047 0.05156 -0.29255 0.05226 -0.2944 C 0.05295 -0.29649 0.05521 -0.30019 0.05521 -0.30019 L 0.05833 -0.31429 " pathEditMode="relative" ptsTypes="ffffffAA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4618 -0.13321 " pathEditMode="relative" ptsTypes="AA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63080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11) Jaký význam mají mechy?</a:t>
            </a:r>
          </a:p>
          <a:p>
            <a:endParaRPr lang="cs-CZ" sz="2800" dirty="0"/>
          </a:p>
          <a:p>
            <a:r>
              <a:rPr lang="cs-CZ" sz="2800" dirty="0" smtClean="0"/>
              <a:t>12) Který z mechů dokáže přijmout nejvíce vody?</a:t>
            </a:r>
          </a:p>
          <a:p>
            <a:r>
              <a:rPr lang="cs-CZ" sz="2800" dirty="0" smtClean="0"/>
              <a:t>……………………………………….</a:t>
            </a:r>
          </a:p>
          <a:p>
            <a:endParaRPr lang="cs-CZ" sz="2800" dirty="0"/>
          </a:p>
          <a:p>
            <a:r>
              <a:rPr lang="cs-CZ" sz="2800" dirty="0" smtClean="0"/>
              <a:t>13) Jaké buňky tohoto mechu slouží jako zásobárna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vody?  ………………………………..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365104"/>
            <a:ext cx="27190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11) </a:t>
            </a:r>
            <a:r>
              <a:rPr lang="cs-CZ" sz="2800" b="1" dirty="0">
                <a:solidFill>
                  <a:srgbClr val="FF0000"/>
                </a:solidFill>
              </a:rPr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adržují vodu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508518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12) rašeliník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733256"/>
            <a:ext cx="27190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13) </a:t>
            </a:r>
            <a:r>
              <a:rPr lang="cs-CZ" sz="2800" b="1" dirty="0" err="1" smtClean="0">
                <a:solidFill>
                  <a:srgbClr val="FF0000"/>
                </a:solidFill>
              </a:rPr>
              <a:t>hyalocysty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1641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059832" y="332656"/>
            <a:ext cx="5104154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Spoj obrázky se správnými jmény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>
                <a:solidFill>
                  <a:srgbClr val="002060"/>
                </a:solidFill>
              </a:rPr>
              <a:t>r</a:t>
            </a:r>
            <a:r>
              <a:rPr lang="cs-CZ" sz="2800" b="1" dirty="0" smtClean="0">
                <a:solidFill>
                  <a:srgbClr val="002060"/>
                </a:solidFill>
              </a:rPr>
              <a:t>ašeliník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>
                <a:solidFill>
                  <a:srgbClr val="002060"/>
                </a:solidFill>
              </a:rPr>
              <a:t>p</a:t>
            </a:r>
            <a:r>
              <a:rPr lang="cs-CZ" sz="2800" b="1" dirty="0" smtClean="0">
                <a:solidFill>
                  <a:srgbClr val="002060"/>
                </a:solidFill>
              </a:rPr>
              <a:t>loník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>
                <a:solidFill>
                  <a:srgbClr val="002060"/>
                </a:solidFill>
              </a:rPr>
              <a:t>b</a:t>
            </a:r>
            <a:r>
              <a:rPr lang="cs-CZ" sz="2800" b="1" dirty="0" smtClean="0">
                <a:solidFill>
                  <a:srgbClr val="002060"/>
                </a:solidFill>
              </a:rPr>
              <a:t>ělomech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měřík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04181" y="831007"/>
            <a:ext cx="1654620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ělomech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r</a:t>
            </a:r>
            <a:r>
              <a:rPr lang="cs-CZ" sz="2800" b="1" dirty="0" smtClean="0">
                <a:solidFill>
                  <a:srgbClr val="FF0000"/>
                </a:solidFill>
              </a:rPr>
              <a:t>ašeliník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ploník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měřík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Leucobryum glacum">
            <a:hlinkClick r:id="rId3" tooltip="Leucobryum glacum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995" y="116632"/>
            <a:ext cx="1905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Popis obrázku chybí">
            <a:hlinkClick r:id="rId5" tooltip="Popis obrázku chybí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148" y="1700808"/>
            <a:ext cx="2182695" cy="1455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upload.wikimedia.org/wikipedia/commons/thumb/a/ae/Polytrichum.commune.2.jpg/290px-Polytrichum.commune.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390" y="3395033"/>
            <a:ext cx="2472209" cy="1645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Měřík příbuzný">
            <a:hlinkClick r:id="rId9" tooltip="Měřík příbuzný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979" y="5126195"/>
            <a:ext cx="2206864" cy="165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76933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404664"/>
            <a:ext cx="856895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Kapraďorosty</a:t>
            </a:r>
          </a:p>
          <a:p>
            <a:endParaRPr lang="cs-CZ" sz="2800" b="1" dirty="0"/>
          </a:p>
          <a:p>
            <a:pPr marL="514350" indent="-514350">
              <a:buAutoNum type="arabicParenR"/>
            </a:pPr>
            <a:r>
              <a:rPr lang="cs-CZ" sz="2800" dirty="0" smtClean="0"/>
              <a:t>Které rostliny patří do kapraďorostů?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>
                <a:solidFill>
                  <a:srgbClr val="00B0F0"/>
                </a:solidFill>
              </a:rPr>
              <a:t>Doplň chybějící slova z životního cyklu kapraďorostů</a:t>
            </a:r>
            <a:r>
              <a:rPr lang="cs-CZ" sz="2800" dirty="0"/>
              <a:t>: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- výtrusy ve vlhku vyklíčí v ………………………, na kterém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e vytvoří samčí pohlavní orgány ……………………………..</a:t>
            </a:r>
          </a:p>
          <a:p>
            <a:r>
              <a:rPr lang="cs-CZ" sz="2800" dirty="0"/>
              <a:t>a</a:t>
            </a:r>
            <a:r>
              <a:rPr lang="cs-CZ" sz="2800" dirty="0" smtClean="0"/>
              <a:t> samičí pohlavní orgány …………………………………</a:t>
            </a:r>
          </a:p>
          <a:p>
            <a:r>
              <a:rPr lang="cs-CZ" sz="2800" dirty="0" smtClean="0"/>
              <a:t>- samčí pohlavní buňky se pohybují ve ………………………,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plodní ……………………….. pohlavní buňku, vznikne 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ová rostlina, na které se vytvoří ……………………………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6098530"/>
            <a:ext cx="5688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1) plavuně, přesličky, kapradiny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456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4896544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Životní cyklus kapraďorostů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208197"/>
            <a:ext cx="2070972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11720"/>
            <a:ext cx="1757412" cy="3971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1907" y="1211655"/>
            <a:ext cx="1734201" cy="972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151852"/>
            <a:ext cx="1273100" cy="2403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0044" y="2924944"/>
            <a:ext cx="1152128" cy="1628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62881"/>
            <a:ext cx="2432240" cy="1040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0" y="2184594"/>
            <a:ext cx="2524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</a:rPr>
              <a:t>podní strana listů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96136" y="218459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výtrusnice s výtrusy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4553815"/>
            <a:ext cx="14725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prokel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95318" y="6093296"/>
            <a:ext cx="3770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   pelatky     zárodečníky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2982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7768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Ve kterém geologickém období byly plavuně,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řesličky a kapradiny hlavními rostlinami?</a:t>
            </a:r>
          </a:p>
          <a:p>
            <a:r>
              <a:rPr lang="cs-CZ" sz="2800" dirty="0" smtClean="0"/>
              <a:t>…………………………………</a:t>
            </a:r>
          </a:p>
          <a:p>
            <a:endParaRPr lang="cs-CZ" sz="2800" dirty="0"/>
          </a:p>
          <a:p>
            <a:r>
              <a:rPr lang="cs-CZ" sz="2800" dirty="0" smtClean="0"/>
              <a:t>4) Jakého vzrůstu byly tyto rostliny?  </a:t>
            </a:r>
          </a:p>
          <a:p>
            <a:r>
              <a:rPr lang="cs-CZ" sz="2800" dirty="0" smtClean="0"/>
              <a:t>…………………………………….</a:t>
            </a:r>
          </a:p>
          <a:p>
            <a:endParaRPr lang="cs-CZ" sz="2800" dirty="0"/>
          </a:p>
          <a:p>
            <a:r>
              <a:rPr lang="cs-CZ" sz="2800" dirty="0" smtClean="0"/>
              <a:t>5) Co z těchto rostlin vzniklo a jakým způsobem?</a:t>
            </a:r>
          </a:p>
          <a:p>
            <a:endParaRPr lang="cs-CZ" sz="2800" dirty="0"/>
          </a:p>
          <a:p>
            <a:r>
              <a:rPr lang="cs-CZ" sz="2800" dirty="0" smtClean="0"/>
              <a:t>………………………………………………………………………………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9715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 prvohorách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4941168"/>
            <a:ext cx="19800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stromového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5949280"/>
            <a:ext cx="54349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u</a:t>
            </a:r>
            <a:r>
              <a:rPr lang="cs-CZ" sz="2800" b="1" dirty="0" smtClean="0">
                <a:solidFill>
                  <a:srgbClr val="FF0000"/>
                </a:solidFill>
              </a:rPr>
              <a:t>hlí, zapadly do bahna, zuhelnatěly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9213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6.61425E-6 L 0.05521 -0.54279 " pathEditMode="relative" ptsTypes="AA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2858E-6 L -0.31632 -0.37766 " pathEditMode="relative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4.49584E-6 L 0.10747 -0.28238 " pathEditMode="relative" ptsTypes="AA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5" grpId="0"/>
      <p:bldP spid="5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96186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6) Pojmenuj tuto rostlinu. Podle čeho je odvozeno její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ruhové jméno.        </a:t>
            </a:r>
            <a:endParaRPr lang="cs-CZ" sz="2800" dirty="0"/>
          </a:p>
        </p:txBody>
      </p:sp>
      <p:pic>
        <p:nvPicPr>
          <p:cNvPr id="3" name="Picture 2" descr="http://ts3.mm.bing.net/images/thumbnail.aspx?q=1536415367638&amp;id=140aa952f4bcf718234751c4b7741c13&amp;url=http%3a%2f%2fwww.guh.cz%2fedu%2fbi%2fbiologie_rostliny%2ffoto05%2ffoto_01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0273" y="2348880"/>
            <a:ext cx="17526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4005064"/>
            <a:ext cx="4642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229200"/>
            <a:ext cx="5491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lavuň vidlačka – větví se vidličnatě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14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72008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7) Urči jméno této rostliny. </a:t>
            </a:r>
          </a:p>
          <a:p>
            <a:r>
              <a:rPr lang="cs-CZ" sz="2800" dirty="0" smtClean="0"/>
              <a:t>Čím přezimuje? ……………………………………… </a:t>
            </a:r>
          </a:p>
          <a:p>
            <a:endParaRPr lang="cs-CZ" sz="2800" dirty="0" smtClean="0"/>
          </a:p>
          <a:p>
            <a:r>
              <a:rPr lang="cs-CZ" sz="2800" dirty="0" smtClean="0"/>
              <a:t>Jaké 2 lodyhy má a jakou mají funkci?</a:t>
            </a:r>
          </a:p>
          <a:p>
            <a:endParaRPr lang="cs-CZ" sz="2800" dirty="0"/>
          </a:p>
          <a:p>
            <a:r>
              <a:rPr lang="cs-CZ" sz="2800" dirty="0" smtClean="0"/>
              <a:t>Jméno rostliny:   ………………………………………..</a:t>
            </a:r>
            <a:endParaRPr lang="cs-CZ" sz="2800" dirty="0"/>
          </a:p>
        </p:txBody>
      </p:sp>
      <p:pic>
        <p:nvPicPr>
          <p:cNvPr id="5122" name="Picture 2" descr="http://www.guh.cz/edu/bi/biologie_rostliny/foto05/foto_01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96952"/>
            <a:ext cx="2232248" cy="334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3068960"/>
            <a:ext cx="619268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o</a:t>
            </a:r>
            <a:r>
              <a:rPr lang="cs-CZ" sz="2800" b="1" dirty="0" smtClean="0">
                <a:solidFill>
                  <a:srgbClr val="FF0000"/>
                </a:solidFill>
              </a:rPr>
              <a:t>ddenkem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1) jarní – hnědá lodyha – rozmnožování</a:t>
            </a:r>
          </a:p>
          <a:p>
            <a:pPr marL="514350" indent="-514350">
              <a:buAutoNum type="arabicParenR"/>
            </a:pPr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2) letní – zelená lodyha – vytvořit zásobní látky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řeslička rolní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8203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55599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8</a:t>
            </a:r>
            <a:r>
              <a:rPr lang="cs-CZ" sz="2800" dirty="0" smtClean="0"/>
              <a:t>) Jak jsou uspořádány listy kapradin?  ……………………………</a:t>
            </a:r>
          </a:p>
          <a:p>
            <a:endParaRPr lang="cs-CZ" sz="2800" dirty="0"/>
          </a:p>
          <a:p>
            <a:r>
              <a:rPr lang="cs-CZ" sz="2800" dirty="0"/>
              <a:t>9</a:t>
            </a:r>
            <a:r>
              <a:rPr lang="cs-CZ" sz="2800" dirty="0" smtClean="0"/>
              <a:t>) Jaké pletivo je chráněno při růstu listů, které jsou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pirálovitě stočené?    ………………………………</a:t>
            </a:r>
          </a:p>
          <a:p>
            <a:endParaRPr lang="cs-CZ" sz="2800" dirty="0"/>
          </a:p>
          <a:p>
            <a:r>
              <a:rPr lang="cs-CZ" sz="2800" dirty="0" smtClean="0"/>
              <a:t>10) Kde jsou výtrusy?   …………………………………………………</a:t>
            </a:r>
          </a:p>
          <a:p>
            <a:endParaRPr lang="cs-CZ" sz="2800" dirty="0"/>
          </a:p>
          <a:p>
            <a:r>
              <a:rPr lang="cs-CZ" sz="2800" dirty="0" smtClean="0"/>
              <a:t>11) Jak se nazývá blána na povrchu výtrusných kupek?</a:t>
            </a:r>
          </a:p>
          <a:p>
            <a:r>
              <a:rPr lang="cs-CZ" sz="2800" dirty="0" smtClean="0"/>
              <a:t>………………………….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1" y="4446990"/>
            <a:ext cx="784887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8)  do nálevky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9)  dělivé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10) na spodní straně listů ve výtrusných kupkách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11) ostěra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794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2493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zdroje</a:t>
            </a:r>
          </a:p>
          <a:p>
            <a:endParaRPr lang="cs-CZ" sz="2400" dirty="0"/>
          </a:p>
          <a:p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www.bing.com/images/search?q=porostnice+mnohotvar%c3%a1&amp;view=detail&amp;id=5D65BB57C95243F4C24AF786F0E2A308D487DE8E&amp;first=0&amp;FORM=IDFRIR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www.guh.cz/edu/bi/biologie_rostliny/html05/foto_006.html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cs.wikipedia.org/wiki/Soubor:Leucobryum_glaucum.jpg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cs.wikipedia.org/wiki/Soubor:SphagnumFallax.jpg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/>
              <a:t>http://cs.wikipedia.org/wiki/Soubor:Polytrichum.commune.2.jpg</a:t>
            </a:r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383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7"/>
            <a:ext cx="806489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cs.wikipedia.org/wiki/Soubor:Plagiomnium_affine_2005.08.22_11.21.37-p8220145.jpg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www.guh.cz/edu/bi/biologie_rostliny/foto05/foto_012.jpg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www.bing.com/images/search?q=p%c5%99esli%c4%8dka+roln%c3%ad&amp;view=detail&amp;id=D73A3C185B4841C1FD68D8E0CA53A69FA86C172E&amp;first=0&amp;FORM=IDFRIR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Obr. Životní cyklus </a:t>
            </a:r>
            <a:r>
              <a:rPr lang="cs-CZ" smtClean="0"/>
              <a:t>kapraďorostů –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117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581</Words>
  <Application>Microsoft Office PowerPoint</Application>
  <PresentationFormat>Předvádění na obrazovce (4:3)</PresentationFormat>
  <Paragraphs>197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Dum</cp:lastModifiedBy>
  <cp:revision>29</cp:revision>
  <dcterms:created xsi:type="dcterms:W3CDTF">2012-01-28T16:03:33Z</dcterms:created>
  <dcterms:modified xsi:type="dcterms:W3CDTF">2012-05-05T10:55:54Z</dcterms:modified>
</cp:coreProperties>
</file>