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651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98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359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839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10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33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054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255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10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99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21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FDAFA-1275-427E-91FE-BE8B557B541D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65CB5-4E76-4232-BB76-97F615A62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852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 smtClean="0"/>
              <a:t>VY_32_INOVACE_5O_V </a:t>
            </a:r>
            <a:r>
              <a:rPr lang="cs-CZ" sz="3200" b="1" dirty="0"/>
              <a:t>pracovním </a:t>
            </a:r>
            <a:r>
              <a:rPr lang="cs-CZ" sz="3200" b="1" dirty="0" smtClean="0"/>
              <a:t>poměru II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64453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/>
              <a:t>V pracovním poměru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 zaměstnání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63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V zaměstnání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Nástup do zaměstnání začíná uzavřením pracovní smlouvy. Zároveň se seznamuje s pracovním řádem svého pracoviště.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Pracovní smlouva </a:t>
            </a:r>
            <a:r>
              <a:rPr lang="cs-CZ" dirty="0" smtClean="0"/>
              <a:t>musí obsahovat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den nástupu do práce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druh práce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místo výkonu práce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Bez nich je smlouva neplatná !</a:t>
            </a:r>
            <a:endParaRPr lang="cs-CZ" dirty="0"/>
          </a:p>
        </p:txBody>
      </p:sp>
      <p:pic>
        <p:nvPicPr>
          <p:cNvPr id="1026" name="Picture 2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113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Další možná ujednání v pracovní smlouvě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Není-li v pracovní smlouvě žádné ujednání o ukončení </a:t>
            </a:r>
            <a:r>
              <a:rPr lang="cs-CZ" dirty="0" err="1" smtClean="0"/>
              <a:t>pracov</a:t>
            </a:r>
            <a:r>
              <a:rPr lang="cs-CZ" dirty="0" smtClean="0"/>
              <a:t>. poměru, o délce </a:t>
            </a:r>
            <a:r>
              <a:rPr lang="cs-CZ" dirty="0" err="1" smtClean="0"/>
              <a:t>prac</a:t>
            </a:r>
            <a:r>
              <a:rPr lang="cs-CZ" dirty="0" smtClean="0"/>
              <a:t>. doby a o zkušební lhůtě, </a:t>
            </a:r>
            <a:r>
              <a:rPr lang="cs-CZ" u="sng" dirty="0" smtClean="0"/>
              <a:t>je pracovní poměr uzavřen</a:t>
            </a:r>
            <a:r>
              <a:rPr lang="cs-CZ" dirty="0" smtClean="0"/>
              <a:t>:</a:t>
            </a:r>
          </a:p>
          <a:p>
            <a:r>
              <a:rPr lang="cs-CZ" dirty="0" smtClean="0"/>
              <a:t>Na dobu neurčitou</a:t>
            </a:r>
          </a:p>
          <a:p>
            <a:r>
              <a:rPr lang="cs-CZ" dirty="0" smtClean="0"/>
              <a:t>Na plnou pracovní dobu ( 8 hodin denně)</a:t>
            </a:r>
          </a:p>
          <a:p>
            <a:r>
              <a:rPr lang="cs-CZ" dirty="0" smtClean="0"/>
              <a:t>Bez zkušební doby</a:t>
            </a:r>
          </a:p>
          <a:p>
            <a:r>
              <a:rPr lang="cs-CZ" dirty="0" smtClean="0"/>
              <a:t>Pracovní </a:t>
            </a:r>
            <a:r>
              <a:rPr lang="cs-CZ" dirty="0"/>
              <a:t>s</a:t>
            </a:r>
            <a:r>
              <a:rPr lang="cs-CZ" dirty="0" smtClean="0"/>
              <a:t>mlouva může navíc obsahovat např. ujednání o mzdě, vysílání na služební cesty, rozvržení pracovní doby…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879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Zaměstnávání mladistvých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Podmínky pro zaměstnávání mladistvých </a:t>
            </a:r>
            <a:r>
              <a:rPr lang="cs-CZ" dirty="0" smtClean="0"/>
              <a:t>:</a:t>
            </a:r>
          </a:p>
          <a:p>
            <a:r>
              <a:rPr lang="cs-CZ" dirty="0" smtClean="0"/>
              <a:t>Dosažení 15 let a ukončení povinné školní docházky</a:t>
            </a:r>
          </a:p>
          <a:p>
            <a:r>
              <a:rPr lang="cs-CZ" dirty="0" smtClean="0"/>
              <a:t>Sjednání pracovního poměru na dobu neurčitou</a:t>
            </a:r>
          </a:p>
          <a:p>
            <a:r>
              <a:rPr lang="cs-CZ" dirty="0" smtClean="0"/>
              <a:t>Přítomnost zákonného zástupce při uzavírání smlouvy o pracovním poměru i jeho ukončení</a:t>
            </a:r>
          </a:p>
          <a:p>
            <a:r>
              <a:rPr lang="cs-CZ" dirty="0" smtClean="0"/>
              <a:t>Jen práce přiměřená fyzickému a rozumovému vývoji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632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Zákaz výkonu práce přesčas a v noci</a:t>
            </a:r>
          </a:p>
          <a:p>
            <a:r>
              <a:rPr lang="cs-CZ" dirty="0" smtClean="0"/>
              <a:t>Nelze uzavřít dohodu o hmotné zodpovědnosti</a:t>
            </a:r>
            <a:endParaRPr lang="cs-CZ" dirty="0"/>
          </a:p>
        </p:txBody>
      </p:sp>
      <p:pic>
        <p:nvPicPr>
          <p:cNvPr id="2050" name="Picture 2" descr="C:\Program Files\Microsoft Office\MEDIA\CAGCAT10\j024069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05064"/>
            <a:ext cx="1826057" cy="14621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983" y="3822641"/>
            <a:ext cx="1164031" cy="182697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9714" cy="15654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5195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Zákoník práce </a:t>
            </a:r>
            <a:r>
              <a:rPr lang="cs-CZ" dirty="0" smtClean="0"/>
              <a:t>– upravuje právní vztah mezi zaměstnancem a zaměstnavatelem. Obsahuje zákon upravující vznik a ukončení pracovního poměru a všechny náležitosti vyplývající z právního vztahu mezi zaměstnavatelem a zaměstnancem</a:t>
            </a:r>
            <a:endParaRPr lang="cs-CZ" dirty="0"/>
          </a:p>
        </p:txBody>
      </p:sp>
      <p:pic>
        <p:nvPicPr>
          <p:cNvPr id="3074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87766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25" y="4168775"/>
            <a:ext cx="1747838" cy="169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40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Vyjmenuj některá práva a povinnosti zaměstnance a zaměstnavatele</a:t>
            </a:r>
          </a:p>
          <a:p>
            <a:pPr marL="0" indent="0">
              <a:buNone/>
            </a:pPr>
            <a:r>
              <a:rPr lang="cs-CZ" dirty="0" smtClean="0"/>
              <a:t>2. Co to je zkušební lhůta, jak dlouho trvá</a:t>
            </a:r>
          </a:p>
          <a:p>
            <a:pPr marL="0" indent="0">
              <a:buNone/>
            </a:pPr>
            <a:r>
              <a:rPr lang="cs-CZ" dirty="0" smtClean="0"/>
              <a:t>3. Jak dlouhá je pracovní doba ze zákona</a:t>
            </a:r>
          </a:p>
          <a:p>
            <a:pPr marL="0" indent="0">
              <a:buNone/>
            </a:pPr>
            <a:r>
              <a:rPr lang="cs-CZ" dirty="0" smtClean="0"/>
              <a:t>4. Jak dlouho trvá dovolená</a:t>
            </a:r>
          </a:p>
          <a:p>
            <a:pPr marL="0" indent="0">
              <a:buNone/>
            </a:pPr>
            <a:r>
              <a:rPr lang="cs-CZ" dirty="0" smtClean="0"/>
              <a:t>5. Vysvětli rozdíl – pracovní smlouva na dobu určitou a dobu neurčitou</a:t>
            </a:r>
          </a:p>
          <a:p>
            <a:pPr marL="0" indent="0">
              <a:buNone/>
            </a:pPr>
            <a:r>
              <a:rPr lang="cs-CZ" dirty="0" smtClean="0"/>
              <a:t>6. Co znamená zkratka BOZP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303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u="sng" dirty="0" smtClean="0"/>
              <a:t>Zaměstnanci musí </a:t>
            </a:r>
            <a:r>
              <a:rPr lang="cs-CZ" dirty="0" smtClean="0"/>
              <a:t>: pracovat svědomitě, plně využívat pracovní dobu, dodržovat předpisy…</a:t>
            </a:r>
          </a:p>
          <a:p>
            <a:r>
              <a:rPr lang="cs-CZ" u="sng" dirty="0" smtClean="0"/>
              <a:t>  Zaměstnavatel musí </a:t>
            </a:r>
            <a:r>
              <a:rPr lang="cs-CZ" dirty="0" smtClean="0"/>
              <a:t>: dodržet sjednané      podmínky, poskytnout zaměstnanci dovolenou,  platit mzdu, vytvořit bezpečné podmínky pro práci…</a:t>
            </a:r>
          </a:p>
          <a:p>
            <a:pPr marL="0" indent="0">
              <a:buNone/>
            </a:pPr>
            <a:r>
              <a:rPr lang="cs-CZ" dirty="0" smtClean="0"/>
              <a:t>2. Maximálně 3 měsíce, pracovní poměr může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být ukončen bez udání důvodů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252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u="sng" dirty="0" smtClean="0"/>
              <a:t>Pracovní doba </a:t>
            </a:r>
            <a:r>
              <a:rPr lang="cs-CZ" dirty="0" smtClean="0"/>
              <a:t>trvá nejdéle 4O hodin týdně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u="sng" dirty="0" smtClean="0"/>
              <a:t>Dovolená</a:t>
            </a:r>
            <a:r>
              <a:rPr lang="cs-CZ" dirty="0" smtClean="0"/>
              <a:t> – základní délka je 4 týdny</a:t>
            </a:r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u="sng" dirty="0" smtClean="0"/>
              <a:t>Na dobu určitou </a:t>
            </a:r>
            <a:r>
              <a:rPr lang="cs-CZ" dirty="0" smtClean="0"/>
              <a:t>– konkrétně je stanoveno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datum ukončení</a:t>
            </a:r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u="sng" dirty="0" smtClean="0"/>
              <a:t>BOZP</a:t>
            </a:r>
            <a:r>
              <a:rPr lang="cs-CZ" dirty="0" smtClean="0"/>
              <a:t> – Bezpečnost a ochrana zdraví při práci</a:t>
            </a:r>
            <a:endParaRPr lang="cs-CZ" dirty="0"/>
          </a:p>
        </p:txBody>
      </p:sp>
      <p:pic>
        <p:nvPicPr>
          <p:cNvPr id="4098" name="Picture 2" descr="C:\Program Files\Microsoft Office\MEDIA\CAGCAT10\j01995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549" y="4437112"/>
            <a:ext cx="1670609" cy="17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7206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9, Rodinná výchova 9, učebnice pro základní školy a víceletá gymnázia, nakladatelství FRAUS 2006, s. </a:t>
            </a:r>
            <a:r>
              <a:rPr lang="cs-CZ" dirty="0" smtClean="0"/>
              <a:t>44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232573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393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VY_32_INOVACE_5O_V pracovním poměru II</vt:lpstr>
      <vt:lpstr>V pracovním poměru II</vt:lpstr>
      <vt:lpstr>V zaměstnání</vt:lpstr>
      <vt:lpstr>Další možná ujednání v pracovní smlouvě</vt:lpstr>
      <vt:lpstr>Zaměstnávání mladistvých</vt:lpstr>
      <vt:lpstr>Prezentace aplikace PowerPoint</vt:lpstr>
      <vt:lpstr>Zákoník práce</vt:lpstr>
      <vt:lpstr>Úkoly</vt:lpstr>
      <vt:lpstr>Odpovědi</vt:lpstr>
      <vt:lpstr>Prezentace aplikace PowerPoint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16</cp:revision>
  <dcterms:created xsi:type="dcterms:W3CDTF">2011-04-10T12:08:03Z</dcterms:created>
  <dcterms:modified xsi:type="dcterms:W3CDTF">2011-04-10T13:43:42Z</dcterms:modified>
</cp:coreProperties>
</file>