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57" r:id="rId4"/>
    <p:sldId id="258" r:id="rId5"/>
    <p:sldId id="259" r:id="rId6"/>
    <p:sldId id="260" r:id="rId7"/>
    <p:sldId id="265" r:id="rId8"/>
    <p:sldId id="261" r:id="rId9"/>
    <p:sldId id="266" r:id="rId10"/>
    <p:sldId id="262" r:id="rId11"/>
    <p:sldId id="263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E0D63-35E4-46F6-B713-40E85293E53D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ED3EB-44BF-433E-8376-74B5685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687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8ED3EB-44BF-433E-8376-74B56851FB4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180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729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482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03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995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667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313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76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82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46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504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081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59354-E146-40CB-A142-3E9522FA6C27}" type="datetimeFigureOut">
              <a:rPr lang="cs-CZ" smtClean="0"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8B07F-F644-43DD-9643-5491E88C8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76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c/cb/Flag_of_the_Czech_Republic.sv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f/fc/Flag_of_the_president_of_the_Czech_Republic.sv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2/20/Small_coat_of_arms_of_the_Czech_Republic.sv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s.wikipedia.org/wiki/Soubor:Tricolour_of_the_Czech_Republic.sv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/>
              <a:t>VY_32_INOVACE_52_Státní symboly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Využití ICT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155664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STÁTNÍ SYMBOLY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Každý stát má své symboly. Jsou vyjádřením samostatnosti a svrchovanosti ( suverenity ) státu.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Státní suverenita = podřízenost státu jen svým vlastním zákonům a nařízením.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52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Ústava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Státní symboly jsou zakotveny v Ústavě České republiky</a:t>
            </a:r>
          </a:p>
          <a:p>
            <a:r>
              <a:rPr lang="cs-CZ" dirty="0" smtClean="0"/>
              <a:t>Ústava ČR je nejvyšší zákon státu</a:t>
            </a:r>
          </a:p>
          <a:p>
            <a:r>
              <a:rPr lang="cs-CZ" u="sng" dirty="0" smtClean="0"/>
              <a:t>Státní symboly ČR jsou:</a:t>
            </a:r>
          </a:p>
          <a:p>
            <a:r>
              <a:rPr lang="cs-CZ" dirty="0" smtClean="0"/>
              <a:t>Velký a malý státní znak</a:t>
            </a:r>
          </a:p>
          <a:p>
            <a:r>
              <a:rPr lang="cs-CZ" dirty="0" smtClean="0"/>
              <a:t>Státní barvy</a:t>
            </a:r>
          </a:p>
          <a:p>
            <a:r>
              <a:rPr lang="cs-CZ" dirty="0" smtClean="0"/>
              <a:t>Státní vlajka</a:t>
            </a:r>
          </a:p>
          <a:p>
            <a:r>
              <a:rPr lang="cs-CZ" dirty="0" smtClean="0"/>
              <a:t>Vlajka prezidenta republiky</a:t>
            </a:r>
          </a:p>
          <a:p>
            <a:r>
              <a:rPr lang="cs-CZ" dirty="0" smtClean="0"/>
              <a:t>Státní pečeť</a:t>
            </a:r>
          </a:p>
          <a:p>
            <a:r>
              <a:rPr lang="cs-CZ" dirty="0" smtClean="0"/>
              <a:t>Státní hymna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620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Státní vlajka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r>
              <a:rPr lang="cs-CZ" dirty="0" smtClean="0"/>
              <a:t>Je nejčastěji užívaný státní symbol</a:t>
            </a:r>
          </a:p>
          <a:p>
            <a:r>
              <a:rPr lang="cs-CZ" dirty="0" smtClean="0"/>
              <a:t>Vyjadřuje svobodu a samostatnost našeho státu</a:t>
            </a:r>
          </a:p>
          <a:p>
            <a:r>
              <a:rPr lang="cs-CZ" dirty="0" smtClean="0"/>
              <a:t>Tradiční české barvy červená a bílá jsou doplněny modrým klínem</a:t>
            </a:r>
          </a:p>
          <a:p>
            <a:r>
              <a:rPr lang="cs-CZ" u="sng" dirty="0" smtClean="0"/>
              <a:t>Vysvětli</a:t>
            </a:r>
            <a:r>
              <a:rPr lang="cs-CZ" dirty="0" smtClean="0"/>
              <a:t>: vlajka na půl žerdi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kdy a kde se vlajka</a:t>
            </a:r>
          </a:p>
          <a:p>
            <a:pPr marL="0" indent="0">
              <a:buNone/>
            </a:pPr>
            <a:r>
              <a:rPr lang="cs-CZ" dirty="0" smtClean="0"/>
              <a:t>                   vztyčuje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- prapor</a:t>
            </a:r>
            <a:endParaRPr lang="cs-CZ" dirty="0"/>
          </a:p>
        </p:txBody>
      </p:sp>
      <p:pic>
        <p:nvPicPr>
          <p:cNvPr id="3074" name="Picture 2" descr="Soubor:Flag of the Czech Republic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3000301" cy="199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86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Vlajka prezidenta republiky -  standarta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3228" y="1556792"/>
            <a:ext cx="8229600" cy="4525963"/>
          </a:xfrm>
          <a:solidFill>
            <a:srgbClr val="FFC0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Velký státní znak</a:t>
            </a:r>
          </a:p>
          <a:p>
            <a:r>
              <a:rPr lang="cs-CZ" dirty="0" smtClean="0"/>
              <a:t>Lipové ratolesti</a:t>
            </a:r>
          </a:p>
          <a:p>
            <a:r>
              <a:rPr lang="cs-CZ" dirty="0" smtClean="0"/>
              <a:t>Heslo „</a:t>
            </a:r>
            <a:r>
              <a:rPr lang="cs-CZ" dirty="0"/>
              <a:t>P</a:t>
            </a:r>
            <a:r>
              <a:rPr lang="cs-CZ" dirty="0" smtClean="0"/>
              <a:t>ravda vítězí“</a:t>
            </a:r>
          </a:p>
          <a:p>
            <a:r>
              <a:rPr lang="cs-CZ" dirty="0" smtClean="0"/>
              <a:t>Červenomodrobílé lemování</a:t>
            </a:r>
          </a:p>
          <a:p>
            <a:r>
              <a:rPr lang="cs-CZ" u="sng" dirty="0" smtClean="0"/>
              <a:t>Vysvětli</a:t>
            </a:r>
            <a:r>
              <a:rPr lang="cs-CZ" dirty="0" smtClean="0"/>
              <a:t>: kdy vlaje standarta </a:t>
            </a:r>
          </a:p>
          <a:p>
            <a:pPr marL="0" indent="0">
              <a:buNone/>
            </a:pPr>
            <a:r>
              <a:rPr lang="cs-CZ" dirty="0" smtClean="0"/>
              <a:t>                nad Pražským hradem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: co je to ratolest</a:t>
            </a:r>
            <a:endParaRPr lang="cs-CZ" dirty="0"/>
          </a:p>
        </p:txBody>
      </p:sp>
      <p:pic>
        <p:nvPicPr>
          <p:cNvPr id="2050" name="Picture 2" descr="Soubor:Flag of the president of the Czech Republic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40015"/>
            <a:ext cx="288032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52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Velký státní znak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Znaky historických zemí českého království</a:t>
            </a:r>
          </a:p>
          <a:p>
            <a:r>
              <a:rPr lang="cs-CZ" dirty="0" smtClean="0"/>
              <a:t>1. a 4. pole – český lev</a:t>
            </a:r>
          </a:p>
          <a:p>
            <a:r>
              <a:rPr lang="cs-CZ" dirty="0" smtClean="0"/>
              <a:t>2. pole – moravská orlice</a:t>
            </a:r>
          </a:p>
          <a:p>
            <a:r>
              <a:rPr lang="cs-CZ" dirty="0" smtClean="0"/>
              <a:t>3. pole – slezská orlice                   </a:t>
            </a:r>
          </a:p>
          <a:p>
            <a:r>
              <a:rPr lang="cs-CZ" dirty="0" smtClean="0"/>
              <a:t>Vysvětli : jak se lev dostal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do našeho znaku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24944"/>
            <a:ext cx="252028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8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 smtClean="0"/>
              <a:t>Malý státní znak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Český lev</a:t>
            </a:r>
            <a:endParaRPr lang="cs-CZ" dirty="0"/>
          </a:p>
        </p:txBody>
      </p:sp>
      <p:pic>
        <p:nvPicPr>
          <p:cNvPr id="1026" name="Picture 2" descr="Soubor:Small coat of arms of the Czech Republic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4686300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30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  <a:ln>
            <a:solidFill>
              <a:srgbClr val="7030A0"/>
            </a:solidFill>
          </a:ln>
        </p:spPr>
        <p:txBody>
          <a:bodyPr/>
          <a:lstStyle/>
          <a:p>
            <a:r>
              <a:rPr lang="cs-CZ" dirty="0" smtClean="0"/>
              <a:t>Hymna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/>
          <a:lstStyle/>
          <a:p>
            <a:r>
              <a:rPr lang="cs-CZ" u="sng" dirty="0" smtClean="0"/>
              <a:t>Slova</a:t>
            </a:r>
            <a:r>
              <a:rPr lang="cs-CZ" dirty="0" smtClean="0"/>
              <a:t> : Josef Kajetán Tyl</a:t>
            </a:r>
          </a:p>
          <a:p>
            <a:r>
              <a:rPr lang="cs-CZ" u="sng" dirty="0" smtClean="0"/>
              <a:t>Hudba</a:t>
            </a:r>
            <a:r>
              <a:rPr lang="cs-CZ" dirty="0" smtClean="0"/>
              <a:t> : František Škroup</a:t>
            </a:r>
          </a:p>
          <a:p>
            <a:r>
              <a:rPr lang="cs-CZ" u="sng" dirty="0" smtClean="0"/>
              <a:t>Poprvé zazněla</a:t>
            </a:r>
            <a:r>
              <a:rPr lang="cs-CZ" dirty="0" smtClean="0"/>
              <a:t> v divadelní hře : Fidlovačka aneb žádný hněv a žádná rvačka</a:t>
            </a:r>
          </a:p>
          <a:p>
            <a:r>
              <a:rPr lang="cs-CZ" u="sng" dirty="0" smtClean="0"/>
              <a:t>Píseň zpíval </a:t>
            </a:r>
            <a:r>
              <a:rPr lang="cs-CZ" dirty="0" smtClean="0"/>
              <a:t>slepý houslista Mareš</a:t>
            </a:r>
          </a:p>
          <a:p>
            <a:r>
              <a:rPr lang="cs-CZ" u="sng" dirty="0" smtClean="0"/>
              <a:t>Vysvětli</a:t>
            </a:r>
            <a:r>
              <a:rPr lang="cs-CZ" dirty="0" smtClean="0"/>
              <a:t> : jak se chováme při státní hymně</a:t>
            </a:r>
          </a:p>
          <a:p>
            <a:pPr marL="0" indent="0">
              <a:buNone/>
            </a:pPr>
            <a:r>
              <a:rPr lang="cs-CZ" dirty="0" smtClean="0"/>
              <a:t>                  : při jakých příležitostech se pouští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29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upload.wikimedia.org/wikipedia/commons/a/ad/Skroup-Anthe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836712"/>
            <a:ext cx="810166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37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dirty="0" smtClean="0"/>
              <a:t>Státní pečeť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03014"/>
            <a:ext cx="8229600" cy="4525963"/>
          </a:xfr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Velký státní znak</a:t>
            </a:r>
          </a:p>
          <a:p>
            <a:r>
              <a:rPr lang="cs-CZ" dirty="0" smtClean="0"/>
              <a:t>Název republiky</a:t>
            </a:r>
          </a:p>
          <a:p>
            <a:r>
              <a:rPr lang="cs-CZ" dirty="0" smtClean="0"/>
              <a:t>Slouží k pečetění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státních listin                     </a:t>
            </a:r>
            <a:endParaRPr lang="cs-CZ" dirty="0"/>
          </a:p>
        </p:txBody>
      </p:sp>
      <p:pic>
        <p:nvPicPr>
          <p:cNvPr id="1026" name="Picture 2" descr="http://upload.wikimedia.org/wikipedia/commons/b/bf/Seal_of_the_Czech_Republi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66882"/>
            <a:ext cx="4294262" cy="426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26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4F81BD"/>
          </a:solidFill>
          <a:ln>
            <a:solidFill>
              <a:srgbClr val="002060"/>
            </a:solidFill>
          </a:ln>
        </p:spPr>
        <p:txBody>
          <a:bodyPr/>
          <a:lstStyle/>
          <a:p>
            <a:r>
              <a:rPr lang="cs-CZ" dirty="0" smtClean="0"/>
              <a:t>Státní barvy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Bílá – symbolizuje pravdu</a:t>
            </a:r>
          </a:p>
          <a:p>
            <a:r>
              <a:rPr lang="cs-CZ" dirty="0" smtClean="0"/>
              <a:t>Červená – symbolizuje krev</a:t>
            </a:r>
          </a:p>
          <a:p>
            <a:r>
              <a:rPr lang="cs-CZ" dirty="0" smtClean="0"/>
              <a:t>Modrá – symbolizuje přátelství</a:t>
            </a:r>
          </a:p>
          <a:p>
            <a:r>
              <a:rPr lang="cs-CZ" dirty="0" smtClean="0"/>
              <a:t>Barvy se uvádějí v tomto pořadí</a:t>
            </a:r>
          </a:p>
          <a:p>
            <a:endParaRPr lang="cs-CZ" dirty="0"/>
          </a:p>
        </p:txBody>
      </p:sp>
      <p:pic>
        <p:nvPicPr>
          <p:cNvPr id="2050" name="Picture 2" descr="Státní barvy">
            <a:hlinkClick r:id="rId2" tooltip="Státní barvy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49080"/>
            <a:ext cx="590465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09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Učebnice Občanská výchova s blokem Rodinná výchova pro 6.ročník, nakladatel. FRAUS</a:t>
            </a:r>
          </a:p>
          <a:p>
            <a:r>
              <a:rPr lang="cs-CZ" dirty="0"/>
              <a:t>http://cs.wikipedia.org/wiki/St%C3%A1tn%C3%AD_symboly_%C4%8Cesk%C3%A9_republiky</a:t>
            </a:r>
          </a:p>
        </p:txBody>
      </p:sp>
    </p:spTree>
    <p:extLst>
      <p:ext uri="{BB962C8B-B14F-4D97-AF65-F5344CB8AC3E}">
        <p14:creationId xmlns:p14="http://schemas.microsoft.com/office/powerpoint/2010/main" val="321309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24961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293</Words>
  <Application>Microsoft Office PowerPoint</Application>
  <PresentationFormat>Předvádění na obrazovce (4:3)</PresentationFormat>
  <Paragraphs>62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VY_32_INOVACE_52_Státní symboly </vt:lpstr>
      <vt:lpstr>STÁTNÍ SYMBOLY</vt:lpstr>
      <vt:lpstr>Ústava České republiky</vt:lpstr>
      <vt:lpstr>Státní vlajka</vt:lpstr>
      <vt:lpstr>Vlajka prezidenta republiky -  standarta</vt:lpstr>
      <vt:lpstr>Velký státní znak</vt:lpstr>
      <vt:lpstr>Malý státní znak</vt:lpstr>
      <vt:lpstr>Hymna České republiky</vt:lpstr>
      <vt:lpstr>Prezentace aplikace PowerPoint</vt:lpstr>
      <vt:lpstr>Státní pečeť</vt:lpstr>
      <vt:lpstr>Státní barvy</vt:lpstr>
      <vt:lpstr>Pramen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SYMBOLY</dc:title>
  <dc:creator>Zykmundová Ema</dc:creator>
  <cp:lastModifiedBy>Zykmundová Ema</cp:lastModifiedBy>
  <cp:revision>26</cp:revision>
  <dcterms:created xsi:type="dcterms:W3CDTF">2011-01-29T13:11:18Z</dcterms:created>
  <dcterms:modified xsi:type="dcterms:W3CDTF">2011-04-10T14:23:19Z</dcterms:modified>
</cp:coreProperties>
</file>