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8F54702-614B-49C4-8FD9-D77067F69AD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A3DBAE-7A54-4E4E-9F2D-07D075569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972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556275B-4082-4094-B71A-4921820CB11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1ADAF-D766-4CE6-A379-F5A876E89A73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31F49-31CC-4966-AE9F-62EA96E96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32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1FC52-72A4-4EB1-AF71-62A2443716B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AC765-0308-4CC2-9C86-63CD1DD2C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61855-D2CB-4648-8D29-4CB0F57C784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6C390-7825-41F7-8658-02EEA75A8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20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F9761-AA35-456D-9AD6-CAF39751B0C2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3886-AE11-4E0B-B213-EDF3D6461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54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F312E-9487-4544-89E4-A8A5099414B4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D14D5-62C1-4FC4-A048-04A814A3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561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8C0AF-2C20-41BA-A019-7FBD4C9028B9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346F5-27CA-404E-B370-CB359D82C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050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3A274-F3AF-4095-9A11-9E7E11F506B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D72B10-01A2-4070-B191-B51145EF8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7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9C3F6-6415-46B3-AF57-6E8818AC77FF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50A0-3248-4FB1-83E6-3B9BAF59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31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E0B21-4807-4219-B05A-592CC9E4EF7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3E7CE-50D9-4E11-A3A6-E5511D9A9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331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988A3-CD1E-4AA7-8EA8-842C9A7A44CC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0EBC6-CC8B-4CE9-B048-F442A0A771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97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E8AD4-F1D2-47EE-92FE-4A5B3365C1DD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F01912-8A8D-4E12-9ADD-3E2E7582B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872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1ECD17-6DD2-427B-BF6B-961FA8A1B387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CA6379-AB7D-420B-9262-10EDA9E34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482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CAA4B25-B14F-49FC-9380-5812A251331A}" type="datetimeFigureOut">
              <a:rPr lang="cs-CZ"/>
              <a:pPr>
                <a:defRPr/>
              </a:pPr>
              <a:t>22.7.2011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9AD54E-F300-4B64-8549-E23CF74E99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png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7"/>
          <p:cNvSpPr>
            <a:spLocks noChangeArrowheads="1"/>
          </p:cNvSpPr>
          <p:nvPr/>
        </p:nvSpPr>
        <p:spPr bwMode="auto">
          <a:xfrm>
            <a:off x="2195736" y="2420938"/>
            <a:ext cx="445884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VY_32_INOVACE_05_SLOVNI DRUHY_17</a:t>
            </a:r>
            <a:endParaRPr lang="cs-CZ" sz="2000" b="1" dirty="0">
              <a:solidFill>
                <a:srgbClr val="FE2710"/>
              </a:solidFill>
              <a:latin typeface="Calibri" pitchFamily="34" charset="0"/>
            </a:endParaRPr>
          </a:p>
        </p:txBody>
      </p:sp>
      <p:sp>
        <p:nvSpPr>
          <p:cNvPr id="14340" name="Nadpis 1"/>
          <p:cNvSpPr>
            <a:spLocks noGrp="1"/>
          </p:cNvSpPr>
          <p:nvPr>
            <p:ph type="ctrTitle"/>
          </p:nvPr>
        </p:nvSpPr>
        <p:spPr>
          <a:xfrm>
            <a:off x="684213" y="1125538"/>
            <a:ext cx="7772400" cy="1082675"/>
          </a:xfrm>
        </p:spPr>
        <p:txBody>
          <a:bodyPr/>
          <a:lstStyle/>
          <a:p>
            <a:r>
              <a:rPr lang="cs-CZ" sz="3200" dirty="0" smtClean="0">
                <a:solidFill>
                  <a:srgbClr val="FE2710"/>
                </a:solidFill>
              </a:rPr>
              <a:t>Přídavná jména - přivlastňovací</a:t>
            </a:r>
          </a:p>
        </p:txBody>
      </p:sp>
      <p:pic>
        <p:nvPicPr>
          <p:cNvPr id="1434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343" name="Object 7"/>
          <p:cNvGraphicFramePr>
            <a:graphicFrameLocks noChangeAspect="1"/>
          </p:cNvGraphicFramePr>
          <p:nvPr/>
        </p:nvGraphicFramePr>
        <p:xfrm>
          <a:off x="3779838" y="4292600"/>
          <a:ext cx="982662" cy="979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57" name="Rastrový obrázek" r:id="rId5" imgW="3000000" imgH="2980952" progId="Paint.Picture">
                  <p:embed/>
                </p:oleObj>
              </mc:Choice>
              <mc:Fallback>
                <p:oleObj name="Rastrový obrázek" r:id="rId5" imgW="3000000" imgH="2980952" progId="Paint.Picture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838" y="4292600"/>
                        <a:ext cx="982662" cy="979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ovéPole 2"/>
          <p:cNvSpPr txBox="1">
            <a:spLocks noChangeArrowheads="1"/>
          </p:cNvSpPr>
          <p:nvPr/>
        </p:nvSpPr>
        <p:spPr bwMode="auto">
          <a:xfrm>
            <a:off x="684213" y="3213100"/>
            <a:ext cx="7777162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1600" b="1" dirty="0">
                <a:latin typeface="Times New Roman" pitchFamily="18" charset="0"/>
              </a:rPr>
              <a:t>Název projektu:	OP VK 1.4 42937515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Číslo projektu:	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CZ.1.07/1.4.00/21.1253</a:t>
            </a:r>
          </a:p>
          <a:p>
            <a:r>
              <a:rPr lang="cs-CZ" sz="1600" b="1" dirty="0" smtClean="0">
                <a:solidFill>
                  <a:srgbClr val="000000"/>
                </a:solidFill>
                <a:latin typeface="Times New Roman" pitchFamily="18" charset="0"/>
              </a:rPr>
              <a:t>Název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šablony:	</a:t>
            </a:r>
            <a:r>
              <a:rPr lang="cs-CZ" sz="1600" b="1" dirty="0">
                <a:latin typeface="Times New Roman" pitchFamily="18" charset="0"/>
                <a:cs typeface="Arial" charset="0"/>
              </a:rPr>
              <a:t>III/2 </a:t>
            </a:r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Inovace a zkvalitnění výuky prostřednictvím ICT</a:t>
            </a:r>
          </a:p>
          <a:p>
            <a:r>
              <a:rPr lang="cs-CZ" sz="1600" b="1" dirty="0">
                <a:solidFill>
                  <a:srgbClr val="000000"/>
                </a:solidFill>
                <a:latin typeface="Times New Roman" pitchFamily="18" charset="0"/>
              </a:rPr>
              <a:t>Název školy:	</a:t>
            </a:r>
            <a:r>
              <a:rPr lang="cs-CZ" sz="1600" b="1" dirty="0">
                <a:latin typeface="Times New Roman" pitchFamily="18" charset="0"/>
              </a:rPr>
              <a:t>Základní škola Dašice, okres Pardubice</a:t>
            </a:r>
            <a:endParaRPr lang="cs-CZ" sz="1600" b="1" dirty="0">
              <a:solidFill>
                <a:srgbClr val="000000"/>
              </a:solidFill>
              <a:latin typeface="Times New Roman" pitchFamily="18" charset="0"/>
            </a:endParaRPr>
          </a:p>
          <a:p>
            <a:endParaRPr lang="cs-CZ" sz="16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547" name="Group 16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223676365"/>
              </p:ext>
            </p:extLst>
          </p:nvPr>
        </p:nvGraphicFramePr>
        <p:xfrm>
          <a:off x="457200" y="274638"/>
          <a:ext cx="8362950" cy="6117283"/>
        </p:xfrm>
        <a:graphic>
          <a:graphicData uri="http://schemas.openxmlformats.org/drawingml/2006/table">
            <a:tbl>
              <a:tblPr/>
              <a:tblGrid>
                <a:gridCol w="2459038"/>
                <a:gridCol w="803275"/>
                <a:gridCol w="1068387"/>
                <a:gridCol w="1871663"/>
                <a:gridCol w="2160587"/>
              </a:tblGrid>
              <a:tr h="355600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výstupu: Mgr. Kovářová Martina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výstupu: 27.5.2011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60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  ČJ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druhy v 5. ročníku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71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da: 5.B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642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celkový počet podpořených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chlapců: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vek: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 toho ž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ků se spec. vzděl. potřebami: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2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15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988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výstupu: prezentace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48013">
                <a:tc gridSpan="5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 výstupu: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učiva, procvičení učiva.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Přídavná jména přivlastňovací: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Přídavná jména přivlastňovací se tvoří od 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07504" y="2132856"/>
            <a:ext cx="3456384" cy="18722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odstatných jmen označujících osoby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2515183" y="3970451"/>
            <a:ext cx="3024336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</a:t>
            </a:r>
            <a:r>
              <a:rPr lang="cs-CZ" sz="2800" dirty="0" smtClean="0"/>
              <a:t>lastních jmen osob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5292080" y="4941168"/>
            <a:ext cx="3449621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v</a:t>
            </a:r>
            <a:r>
              <a:rPr lang="cs-CZ" sz="2800" dirty="0" smtClean="0"/>
              <a:t>lastních</a:t>
            </a:r>
            <a:r>
              <a:rPr lang="cs-CZ" dirty="0" smtClean="0"/>
              <a:t> </a:t>
            </a:r>
            <a:r>
              <a:rPr lang="cs-CZ" sz="2800" dirty="0" smtClean="0"/>
              <a:t>jmen</a:t>
            </a:r>
            <a:r>
              <a:rPr lang="cs-CZ" dirty="0" smtClean="0"/>
              <a:t> </a:t>
            </a:r>
            <a:r>
              <a:rPr lang="cs-CZ" sz="2800" dirty="0" smtClean="0"/>
              <a:t>zvířat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563888" y="2276872"/>
            <a:ext cx="158417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932040" y="2276872"/>
            <a:ext cx="607479" cy="16935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084168" y="2276872"/>
            <a:ext cx="932722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03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Přídavná jména přivlastňovací: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187624" y="1700808"/>
            <a:ext cx="3096344" cy="8640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Jednotné číslo: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004048" y="1700808"/>
            <a:ext cx="3096344" cy="86409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Množné číslo: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94520" y="3356992"/>
            <a:ext cx="3240360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/>
              <a:t>Koncovky: </a:t>
            </a:r>
          </a:p>
          <a:p>
            <a:pPr algn="ctr"/>
            <a:endParaRPr lang="cs-CZ" sz="2800" b="1" u="sng" dirty="0"/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-</a:t>
            </a:r>
            <a:r>
              <a:rPr lang="cs-CZ" sz="2400" b="1" dirty="0" err="1" smtClean="0">
                <a:solidFill>
                  <a:srgbClr val="002060"/>
                </a:solidFill>
              </a:rPr>
              <a:t>ův</a:t>
            </a:r>
            <a:r>
              <a:rPr lang="cs-CZ" sz="2400" b="1" dirty="0" smtClean="0">
                <a:solidFill>
                  <a:srgbClr val="002060"/>
                </a:solidFill>
              </a:rPr>
              <a:t>, -ova, -</a:t>
            </a:r>
            <a:r>
              <a:rPr lang="cs-CZ" sz="2400" b="1" dirty="0" err="1" smtClean="0">
                <a:solidFill>
                  <a:srgbClr val="002060"/>
                </a:solidFill>
              </a:rPr>
              <a:t>ovo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-in, -</a:t>
            </a:r>
            <a:r>
              <a:rPr lang="cs-CZ" sz="2400" b="1" dirty="0" err="1" smtClean="0">
                <a:solidFill>
                  <a:srgbClr val="002060"/>
                </a:solidFill>
              </a:rPr>
              <a:t>ina</a:t>
            </a:r>
            <a:r>
              <a:rPr lang="cs-CZ" sz="2400" b="1" dirty="0" smtClean="0">
                <a:solidFill>
                  <a:srgbClr val="002060"/>
                </a:solidFill>
              </a:rPr>
              <a:t>, -</a:t>
            </a:r>
            <a:r>
              <a:rPr lang="cs-CZ" sz="2400" b="1" dirty="0" err="1" smtClean="0">
                <a:solidFill>
                  <a:srgbClr val="002060"/>
                </a:solidFill>
              </a:rPr>
              <a:t>ino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8064" y="3344083"/>
            <a:ext cx="3096344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/>
              <a:t>Koncovky:</a:t>
            </a:r>
          </a:p>
          <a:p>
            <a:pPr algn="ctr"/>
            <a:r>
              <a:rPr lang="cs-CZ" sz="2400" b="1" dirty="0" smtClean="0"/>
              <a:t>V 1.p.,5.p. RMŽ </a:t>
            </a:r>
            <a:r>
              <a:rPr lang="cs-CZ" sz="2400" b="1" dirty="0" smtClean="0">
                <a:solidFill>
                  <a:srgbClr val="002060"/>
                </a:solidFill>
              </a:rPr>
              <a:t>–i</a:t>
            </a:r>
          </a:p>
          <a:p>
            <a:pPr algn="ctr"/>
            <a:r>
              <a:rPr lang="cs-CZ" sz="2400" b="1" dirty="0" smtClean="0"/>
              <a:t>7.p</a:t>
            </a:r>
            <a:r>
              <a:rPr lang="cs-CZ" sz="2400" b="1" dirty="0" smtClean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rgbClr val="002060"/>
                </a:solidFill>
              </a:rPr>
              <a:t> –</a:t>
            </a:r>
            <a:r>
              <a:rPr lang="cs-CZ" sz="2400" b="1" dirty="0" err="1" smtClean="0">
                <a:solidFill>
                  <a:srgbClr val="002060"/>
                </a:solidFill>
              </a:rPr>
              <a:t>ými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2400" b="1" dirty="0" smtClean="0"/>
              <a:t>V ostatních pádech </a:t>
            </a:r>
            <a:r>
              <a:rPr lang="cs-CZ" sz="2400" b="1" dirty="0" smtClean="0">
                <a:solidFill>
                  <a:srgbClr val="002060"/>
                </a:solidFill>
              </a:rPr>
              <a:t>-ý</a:t>
            </a:r>
          </a:p>
          <a:p>
            <a:pPr algn="ctr"/>
            <a:endParaRPr lang="cs-CZ" sz="24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07804" y="263691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835696" y="2636912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203848" y="2564904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552220" y="2564904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724128" y="2636912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948264" y="2564904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770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Vzory: otcův, matčin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Jednotné číslo: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             TEN                     TA                      TO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RM:     </a:t>
            </a:r>
            <a:r>
              <a:rPr lang="cs-CZ" sz="2800" dirty="0" smtClean="0">
                <a:solidFill>
                  <a:srgbClr val="0070C0"/>
                </a:solidFill>
              </a:rPr>
              <a:t>otc</a:t>
            </a:r>
            <a:r>
              <a:rPr lang="cs-CZ" sz="2800" b="1" dirty="0" smtClean="0"/>
              <a:t>ův</a:t>
            </a:r>
            <a:r>
              <a:rPr lang="cs-CZ" sz="2800" dirty="0" smtClean="0">
                <a:solidFill>
                  <a:srgbClr val="0070C0"/>
                </a:solidFill>
              </a:rPr>
              <a:t> kabát  -  otc</a:t>
            </a:r>
            <a:r>
              <a:rPr lang="cs-CZ" sz="2800" b="1" dirty="0" smtClean="0"/>
              <a:t>ova</a:t>
            </a:r>
            <a:r>
              <a:rPr lang="cs-CZ" sz="2800" dirty="0" smtClean="0">
                <a:solidFill>
                  <a:srgbClr val="0070C0"/>
                </a:solidFill>
              </a:rPr>
              <a:t> košile   –  otc</a:t>
            </a:r>
            <a:r>
              <a:rPr lang="cs-CZ" sz="2800" b="1" dirty="0" smtClean="0"/>
              <a:t>ovo</a:t>
            </a:r>
            <a:r>
              <a:rPr lang="cs-CZ" sz="2800" dirty="0" smtClean="0">
                <a:solidFill>
                  <a:srgbClr val="0070C0"/>
                </a:solidFill>
              </a:rPr>
              <a:t> štěstí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       Petr</a:t>
            </a:r>
            <a:r>
              <a:rPr lang="cs-CZ" sz="2800" b="1" dirty="0" smtClean="0"/>
              <a:t>ův</a:t>
            </a:r>
            <a:r>
              <a:rPr lang="cs-CZ" sz="2800" dirty="0" smtClean="0">
                <a:solidFill>
                  <a:srgbClr val="0070C0"/>
                </a:solidFill>
              </a:rPr>
              <a:t> sešit  -   Petr</a:t>
            </a:r>
            <a:r>
              <a:rPr lang="cs-CZ" sz="2800" b="1" dirty="0" smtClean="0"/>
              <a:t>ova</a:t>
            </a:r>
            <a:r>
              <a:rPr lang="cs-CZ" sz="2800" dirty="0" smtClean="0">
                <a:solidFill>
                  <a:srgbClr val="0070C0"/>
                </a:solidFill>
              </a:rPr>
              <a:t> taška  –  Petr</a:t>
            </a:r>
            <a:r>
              <a:rPr lang="cs-CZ" sz="2800" b="1" dirty="0" smtClean="0"/>
              <a:t>ovo</a:t>
            </a:r>
            <a:r>
              <a:rPr lang="cs-CZ" sz="2800" dirty="0" smtClean="0">
                <a:solidFill>
                  <a:srgbClr val="0070C0"/>
                </a:solidFill>
              </a:rPr>
              <a:t> kolo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RŽ: </a:t>
            </a:r>
            <a:r>
              <a:rPr lang="cs-CZ" sz="2800" dirty="0" smtClean="0">
                <a:solidFill>
                  <a:srgbClr val="0070C0"/>
                </a:solidFill>
              </a:rPr>
              <a:t>matč</a:t>
            </a:r>
            <a:r>
              <a:rPr lang="cs-CZ" sz="2800" b="1" dirty="0" smtClean="0"/>
              <a:t>in</a:t>
            </a:r>
            <a:r>
              <a:rPr lang="cs-CZ" sz="2800" dirty="0" smtClean="0">
                <a:solidFill>
                  <a:srgbClr val="0070C0"/>
                </a:solidFill>
              </a:rPr>
              <a:t> nápad  –  matč</a:t>
            </a:r>
            <a:r>
              <a:rPr lang="cs-CZ" sz="2800" b="1" dirty="0" smtClean="0"/>
              <a:t>ina</a:t>
            </a:r>
            <a:r>
              <a:rPr lang="cs-CZ" sz="2800" dirty="0" smtClean="0">
                <a:solidFill>
                  <a:srgbClr val="0070C0"/>
                </a:solidFill>
              </a:rPr>
              <a:t> halenka  –  matč</a:t>
            </a:r>
            <a:r>
              <a:rPr lang="cs-CZ" sz="2800" b="1" dirty="0" smtClean="0"/>
              <a:t>ino</a:t>
            </a:r>
            <a:r>
              <a:rPr lang="cs-CZ" sz="2800" dirty="0" smtClean="0">
                <a:solidFill>
                  <a:srgbClr val="0070C0"/>
                </a:solidFill>
              </a:rPr>
              <a:t> koště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      Jan</a:t>
            </a:r>
            <a:r>
              <a:rPr lang="cs-CZ" sz="2800" b="1" dirty="0" smtClean="0"/>
              <a:t>in</a:t>
            </a:r>
            <a:r>
              <a:rPr lang="cs-CZ" sz="2800" dirty="0" smtClean="0">
                <a:solidFill>
                  <a:srgbClr val="0070C0"/>
                </a:solidFill>
              </a:rPr>
              <a:t> svetr    -   Jan</a:t>
            </a:r>
            <a:r>
              <a:rPr lang="cs-CZ" sz="2800" b="1" dirty="0" smtClean="0"/>
              <a:t>ina</a:t>
            </a:r>
            <a:r>
              <a:rPr lang="cs-CZ" sz="2800" dirty="0" smtClean="0">
                <a:solidFill>
                  <a:srgbClr val="0070C0"/>
                </a:solidFill>
              </a:rPr>
              <a:t> učebnice   -   Jan</a:t>
            </a:r>
            <a:r>
              <a:rPr lang="cs-CZ" sz="2800" b="1" dirty="0" smtClean="0"/>
              <a:t>ino</a:t>
            </a:r>
            <a:r>
              <a:rPr lang="cs-CZ" sz="2800" dirty="0" smtClean="0">
                <a:solidFill>
                  <a:srgbClr val="0070C0"/>
                </a:solidFill>
              </a:rPr>
              <a:t> žalování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3953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Vzory: otcův, matčin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Množné číslo: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            1.p.                         4.p.                    7.p.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RMŽ: </a:t>
            </a:r>
            <a:r>
              <a:rPr lang="cs-CZ" sz="2400" dirty="0" smtClean="0">
                <a:solidFill>
                  <a:srgbClr val="0070C0"/>
                </a:solidFill>
              </a:rPr>
              <a:t>otcov</a:t>
            </a:r>
            <a:r>
              <a:rPr lang="cs-CZ" sz="2400" b="1" dirty="0" smtClean="0"/>
              <a:t>i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ps</a:t>
            </a:r>
            <a:r>
              <a:rPr lang="cs-CZ" sz="2400" b="1" dirty="0" smtClean="0"/>
              <a:t>i</a:t>
            </a:r>
            <a:r>
              <a:rPr lang="cs-CZ" sz="2400" dirty="0" smtClean="0">
                <a:solidFill>
                  <a:srgbClr val="0070C0"/>
                </a:solidFill>
              </a:rPr>
              <a:t>     –       ty otcov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ps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     –      s otcov</a:t>
            </a:r>
            <a:r>
              <a:rPr lang="cs-CZ" sz="2400" b="1" dirty="0" smtClean="0"/>
              <a:t>ými</a:t>
            </a:r>
            <a:r>
              <a:rPr lang="cs-CZ" sz="2400" dirty="0" smtClean="0">
                <a:solidFill>
                  <a:srgbClr val="0070C0"/>
                </a:solidFill>
              </a:rPr>
              <a:t> ps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Benov</a:t>
            </a:r>
            <a:r>
              <a:rPr lang="cs-CZ" sz="2400" b="1" dirty="0" smtClean="0"/>
              <a:t>i</a:t>
            </a:r>
            <a:r>
              <a:rPr lang="cs-CZ" sz="2400" dirty="0" smtClean="0">
                <a:solidFill>
                  <a:srgbClr val="0070C0"/>
                </a:solidFill>
              </a:rPr>
              <a:t> spolužác</a:t>
            </a:r>
            <a:r>
              <a:rPr lang="cs-CZ" sz="2400" b="1" dirty="0" smtClean="0"/>
              <a:t>i </a:t>
            </a:r>
            <a:r>
              <a:rPr lang="cs-CZ" sz="2400" dirty="0" smtClean="0">
                <a:solidFill>
                  <a:srgbClr val="0070C0"/>
                </a:solidFill>
              </a:rPr>
              <a:t>– ty Benov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spolužák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– s </a:t>
            </a:r>
            <a:r>
              <a:rPr lang="cs-CZ" sz="2400" dirty="0">
                <a:solidFill>
                  <a:srgbClr val="0070C0"/>
                </a:solidFill>
              </a:rPr>
              <a:t>B</a:t>
            </a:r>
            <a:r>
              <a:rPr lang="cs-CZ" sz="2400" dirty="0" smtClean="0">
                <a:solidFill>
                  <a:srgbClr val="0070C0"/>
                </a:solidFill>
              </a:rPr>
              <a:t>enov</a:t>
            </a:r>
            <a:r>
              <a:rPr lang="cs-CZ" sz="2400" b="1" dirty="0" smtClean="0"/>
              <a:t>ými </a:t>
            </a:r>
            <a:r>
              <a:rPr lang="cs-CZ" sz="2400" dirty="0" smtClean="0">
                <a:solidFill>
                  <a:srgbClr val="0070C0"/>
                </a:solidFill>
              </a:rPr>
              <a:t>spolužáky</a:t>
            </a:r>
          </a:p>
          <a:p>
            <a:pPr marL="0" indent="0"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RMN:</a:t>
            </a:r>
            <a:r>
              <a:rPr lang="cs-CZ" sz="2400" dirty="0" smtClean="0">
                <a:solidFill>
                  <a:srgbClr val="0070C0"/>
                </a:solidFill>
              </a:rPr>
              <a:t> otcov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doklad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– otcov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doklad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– s otcov</a:t>
            </a:r>
            <a:r>
              <a:rPr lang="cs-CZ" sz="2400" b="1" dirty="0" smtClean="0"/>
              <a:t>ými</a:t>
            </a:r>
            <a:r>
              <a:rPr lang="cs-CZ" sz="2400" dirty="0" smtClean="0">
                <a:solidFill>
                  <a:srgbClr val="0070C0"/>
                </a:solidFill>
              </a:rPr>
              <a:t> doklad</a:t>
            </a:r>
            <a:r>
              <a:rPr lang="cs-CZ" sz="2400" b="1" dirty="0" smtClean="0"/>
              <a:t>y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             Pavlov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kufr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  -   Pavlov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kufr</a:t>
            </a:r>
            <a:r>
              <a:rPr lang="cs-CZ" sz="2400" b="1" dirty="0" smtClean="0"/>
              <a:t>y  </a:t>
            </a:r>
            <a:r>
              <a:rPr lang="cs-CZ" sz="2400" dirty="0" smtClean="0">
                <a:solidFill>
                  <a:srgbClr val="0070C0"/>
                </a:solidFill>
              </a:rPr>
              <a:t> -   s Pavlov</a:t>
            </a:r>
            <a:r>
              <a:rPr lang="cs-CZ" sz="2400" b="1" dirty="0" smtClean="0"/>
              <a:t>ými</a:t>
            </a:r>
            <a:r>
              <a:rPr lang="cs-CZ" sz="2400" dirty="0" smtClean="0">
                <a:solidFill>
                  <a:srgbClr val="0070C0"/>
                </a:solidFill>
              </a:rPr>
              <a:t> kufry</a:t>
            </a:r>
          </a:p>
          <a:p>
            <a:pPr marL="0" indent="0">
              <a:buNone/>
            </a:pPr>
            <a:endParaRPr lang="cs-CZ" sz="24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0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Jednotné</a:t>
            </a:r>
            <a:r>
              <a:rPr lang="cs-CZ" u="sng" dirty="0" smtClean="0">
                <a:solidFill>
                  <a:srgbClr val="0070C0"/>
                </a:solidFill>
              </a:rPr>
              <a:t> </a:t>
            </a:r>
            <a:r>
              <a:rPr lang="cs-CZ" b="1" u="sng" dirty="0" smtClean="0">
                <a:solidFill>
                  <a:srgbClr val="0070C0"/>
                </a:solidFill>
              </a:rPr>
              <a:t>číslo</a:t>
            </a:r>
            <a:r>
              <a:rPr lang="cs-CZ" u="sng" dirty="0" smtClean="0">
                <a:solidFill>
                  <a:srgbClr val="0070C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0070C0"/>
                </a:solidFill>
              </a:rPr>
              <a:t>1.p</a:t>
            </a:r>
            <a:r>
              <a:rPr lang="cs-CZ" dirty="0" smtClean="0">
                <a:solidFill>
                  <a:srgbClr val="0070C0"/>
                </a:solidFill>
              </a:rPr>
              <a:t>.                       </a:t>
            </a:r>
            <a:r>
              <a:rPr lang="cs-CZ" b="1" dirty="0" smtClean="0">
                <a:solidFill>
                  <a:srgbClr val="0070C0"/>
                </a:solidFill>
              </a:rPr>
              <a:t>4.p</a:t>
            </a:r>
            <a:r>
              <a:rPr lang="cs-CZ" dirty="0" smtClean="0">
                <a:solidFill>
                  <a:srgbClr val="0070C0"/>
                </a:solidFill>
              </a:rPr>
              <a:t>.                        </a:t>
            </a:r>
            <a:r>
              <a:rPr lang="cs-CZ" b="1" dirty="0" smtClean="0">
                <a:solidFill>
                  <a:srgbClr val="0070C0"/>
                </a:solidFill>
              </a:rPr>
              <a:t>6.p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RŽ:  </a:t>
            </a:r>
            <a:r>
              <a:rPr lang="cs-CZ" sz="2400" dirty="0" smtClean="0">
                <a:solidFill>
                  <a:srgbClr val="0070C0"/>
                </a:solidFill>
              </a:rPr>
              <a:t>otcov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knih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  –        otcov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knih</a:t>
            </a:r>
            <a:r>
              <a:rPr lang="cs-CZ" sz="2400" b="1" dirty="0" smtClean="0"/>
              <a:t>y </a:t>
            </a:r>
            <a:r>
              <a:rPr lang="cs-CZ" sz="2400" dirty="0" smtClean="0">
                <a:solidFill>
                  <a:srgbClr val="0070C0"/>
                </a:solidFill>
              </a:rPr>
              <a:t>   -    o otcov</a:t>
            </a:r>
            <a:r>
              <a:rPr lang="cs-CZ" sz="2400" b="1" dirty="0" smtClean="0"/>
              <a:t>ých</a:t>
            </a:r>
            <a:r>
              <a:rPr lang="cs-CZ" sz="2400" dirty="0" smtClean="0">
                <a:solidFill>
                  <a:srgbClr val="0070C0"/>
                </a:solidFill>
              </a:rPr>
              <a:t> knihách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       strýcov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lásky    -     strýcov</a:t>
            </a:r>
            <a:r>
              <a:rPr lang="cs-CZ" sz="2400" b="1" dirty="0" smtClean="0"/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 lásk</a:t>
            </a:r>
            <a:r>
              <a:rPr lang="cs-CZ" sz="2400" b="1" dirty="0" smtClean="0"/>
              <a:t>y </a:t>
            </a:r>
            <a:r>
              <a:rPr lang="cs-CZ" sz="2400" dirty="0" smtClean="0">
                <a:solidFill>
                  <a:srgbClr val="0070C0"/>
                </a:solidFill>
              </a:rPr>
              <a:t>  -   o strýcov</a:t>
            </a:r>
            <a:r>
              <a:rPr lang="cs-CZ" sz="2400" b="1" dirty="0" smtClean="0"/>
              <a:t>ých</a:t>
            </a:r>
            <a:r>
              <a:rPr lang="cs-CZ" sz="2400" dirty="0" smtClean="0">
                <a:solidFill>
                  <a:srgbClr val="0070C0"/>
                </a:solidFill>
              </a:rPr>
              <a:t> láskách</a:t>
            </a:r>
          </a:p>
          <a:p>
            <a:pPr marL="0" indent="0"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RStř</a:t>
            </a:r>
            <a:r>
              <a:rPr lang="cs-CZ" b="1" dirty="0" smtClean="0">
                <a:solidFill>
                  <a:srgbClr val="0070C0"/>
                </a:solidFill>
              </a:rPr>
              <a:t>.:  </a:t>
            </a:r>
            <a:r>
              <a:rPr lang="cs-CZ" sz="2400" dirty="0" smtClean="0">
                <a:solidFill>
                  <a:srgbClr val="0070C0"/>
                </a:solidFill>
              </a:rPr>
              <a:t>otcov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aut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   -    otcov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aut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     -     o otcov</a:t>
            </a:r>
            <a:r>
              <a:rPr lang="cs-CZ" sz="2400" b="1" dirty="0" smtClean="0"/>
              <a:t>ých</a:t>
            </a:r>
            <a:r>
              <a:rPr lang="cs-CZ" sz="2400" dirty="0" smtClean="0">
                <a:solidFill>
                  <a:srgbClr val="0070C0"/>
                </a:solidFill>
              </a:rPr>
              <a:t> autech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          Petrov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koťat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 –  </a:t>
            </a:r>
            <a:r>
              <a:rPr lang="cs-CZ" sz="2400" dirty="0">
                <a:solidFill>
                  <a:srgbClr val="0070C0"/>
                </a:solidFill>
              </a:rPr>
              <a:t>P</a:t>
            </a:r>
            <a:r>
              <a:rPr lang="cs-CZ" sz="2400" dirty="0" smtClean="0">
                <a:solidFill>
                  <a:srgbClr val="0070C0"/>
                </a:solidFill>
              </a:rPr>
              <a:t>etrov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koťat</a:t>
            </a:r>
            <a:r>
              <a:rPr lang="cs-CZ" sz="2400" b="1" dirty="0" smtClean="0"/>
              <a:t>a</a:t>
            </a:r>
            <a:r>
              <a:rPr lang="cs-CZ" sz="2400" dirty="0" smtClean="0">
                <a:solidFill>
                  <a:srgbClr val="0070C0"/>
                </a:solidFill>
              </a:rPr>
              <a:t>  –  o Petrov</a:t>
            </a:r>
            <a:r>
              <a:rPr lang="cs-CZ" sz="2400" b="1" dirty="0" smtClean="0"/>
              <a:t>ých</a:t>
            </a:r>
            <a:r>
              <a:rPr lang="cs-CZ" sz="2400" dirty="0" smtClean="0">
                <a:solidFill>
                  <a:srgbClr val="0070C0"/>
                </a:solidFill>
              </a:rPr>
              <a:t> koťatech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3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4000" dirty="0" smtClean="0">
                <a:solidFill>
                  <a:srgbClr val="002060"/>
                </a:solidFill>
              </a:rPr>
              <a:t>Utvoř přídavná jména přivlastňovací: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kniha – Petr:  </a:t>
            </a:r>
            <a:r>
              <a:rPr lang="cs-CZ" u="sng" dirty="0" smtClean="0"/>
              <a:t>Petrova kniha     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vačina – Jana: _________________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 – táta: ___________________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otorka – Lojza: ________________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račka – Martin: ________________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oňavka – máma: _______________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očítač – bratr: _________________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áčkování – babička: 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84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Vymysli věty z přídavných </a:t>
            </a:r>
            <a:r>
              <a:rPr lang="cs-CZ" sz="3200" b="1" dirty="0" err="1" smtClean="0">
                <a:solidFill>
                  <a:srgbClr val="002060"/>
                </a:solidFill>
              </a:rPr>
              <a:t>jm</a:t>
            </a:r>
            <a:r>
              <a:rPr lang="cs-CZ" sz="3200" b="1" dirty="0" smtClean="0">
                <a:solidFill>
                  <a:srgbClr val="002060"/>
                </a:solidFill>
              </a:rPr>
              <a:t>. přivlastňovacích: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611560" y="1556792"/>
            <a:ext cx="2592288" cy="108012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 Pavlovými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kamarády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647564" y="2726922"/>
            <a:ext cx="2520280" cy="1152128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ez </a:t>
            </a:r>
            <a:r>
              <a:rPr lang="cs-CZ" sz="2000" dirty="0" smtClean="0">
                <a:solidFill>
                  <a:schemeClr val="tx1"/>
                </a:solidFill>
              </a:rPr>
              <a:t>tátových</a:t>
            </a:r>
            <a:r>
              <a:rPr lang="cs-CZ" dirty="0" smtClean="0">
                <a:solidFill>
                  <a:schemeClr val="tx1"/>
                </a:solidFill>
              </a:rPr>
              <a:t> rad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544741" y="3838074"/>
            <a:ext cx="2448272" cy="1134126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prošívané</a:t>
            </a:r>
            <a:r>
              <a:rPr lang="cs-CZ" dirty="0" smtClean="0"/>
              <a:t> deky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1115616" y="4941168"/>
            <a:ext cx="2520280" cy="1080120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 Janiných </a:t>
            </a:r>
            <a:r>
              <a:rPr lang="cs-CZ" sz="2000" dirty="0" smtClean="0"/>
              <a:t>botách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347864" y="1592796"/>
            <a:ext cx="2736304" cy="100811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k</a:t>
            </a:r>
            <a:r>
              <a:rPr lang="cs-CZ" sz="2000" dirty="0" smtClean="0">
                <a:solidFill>
                  <a:schemeClr val="tx1"/>
                </a:solidFill>
              </a:rPr>
              <a:t>amarádské</a:t>
            </a:r>
            <a:r>
              <a:rPr lang="cs-CZ" dirty="0" smtClean="0">
                <a:solidFill>
                  <a:schemeClr val="tx1"/>
                </a:solidFill>
              </a:rPr>
              <a:t> řeči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3635896" y="2852936"/>
            <a:ext cx="2448272" cy="954106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aminčiny</a:t>
            </a:r>
            <a:r>
              <a:rPr lang="cs-CZ" dirty="0" smtClean="0">
                <a:solidFill>
                  <a:schemeClr val="tx1"/>
                </a:solidFill>
              </a:rPr>
              <a:t> náušnice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329042" y="3906053"/>
            <a:ext cx="2808312" cy="1080120"/>
          </a:xfrm>
          <a:prstGeom prst="cloud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arevné </a:t>
            </a:r>
            <a:r>
              <a:rPr lang="cs-CZ" sz="2000" dirty="0" smtClean="0">
                <a:solidFill>
                  <a:schemeClr val="tx1"/>
                </a:solidFill>
              </a:rPr>
              <a:t>obrázky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4355976" y="4986173"/>
            <a:ext cx="2448272" cy="1080120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š</a:t>
            </a:r>
            <a:r>
              <a:rPr lang="cs-CZ" sz="2000" dirty="0" smtClean="0"/>
              <a:t>ikovné</a:t>
            </a:r>
            <a:r>
              <a:rPr lang="cs-CZ" dirty="0" smtClean="0"/>
              <a:t> ruce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6039694" y="2065720"/>
            <a:ext cx="2448272" cy="1008112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m</a:t>
            </a:r>
            <a:r>
              <a:rPr lang="cs-CZ" sz="2000" dirty="0" smtClean="0">
                <a:solidFill>
                  <a:schemeClr val="tx1"/>
                </a:solidFill>
              </a:rPr>
              <a:t>oje pastelky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137354" y="3501008"/>
            <a:ext cx="2448272" cy="1080120"/>
          </a:xfrm>
          <a:prstGeom prst="cloud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pavoukova kořist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6804248" y="4446113"/>
            <a:ext cx="1872208" cy="1719191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4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Stupňování přídavných jmen: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95536" y="1628800"/>
            <a:ext cx="2160240" cy="18002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cs-CZ" sz="2400" b="1" u="sng" dirty="0" smtClean="0"/>
              <a:t>STUPEŇ</a:t>
            </a:r>
          </a:p>
          <a:p>
            <a:pPr algn="ctr"/>
            <a:r>
              <a:rPr lang="cs-CZ" sz="2400" b="1" dirty="0"/>
              <a:t>m</a:t>
            </a:r>
            <a:r>
              <a:rPr lang="cs-CZ" sz="2400" b="1" dirty="0" smtClean="0"/>
              <a:t>alý</a:t>
            </a:r>
          </a:p>
          <a:p>
            <a:pPr algn="ctr"/>
            <a:r>
              <a:rPr lang="cs-CZ" sz="2400" b="1" dirty="0" smtClean="0"/>
              <a:t>studený</a:t>
            </a:r>
          </a:p>
          <a:p>
            <a:pPr marL="342900" indent="-342900" algn="ctr">
              <a:buAutoNum type="arabicPeriod"/>
            </a:pP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5508104" y="3284984"/>
            <a:ext cx="3168352" cy="274275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3. </a:t>
            </a:r>
            <a:r>
              <a:rPr lang="cs-CZ" sz="2400" b="1" u="sng" dirty="0" smtClean="0"/>
              <a:t>STUPEŇ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</a:t>
            </a:r>
            <a:r>
              <a:rPr lang="cs-CZ" sz="2400" b="1" dirty="0" smtClean="0"/>
              <a:t>men</a:t>
            </a:r>
            <a:r>
              <a:rPr lang="cs-CZ" sz="2400" b="1" dirty="0" smtClean="0">
                <a:solidFill>
                  <a:srgbClr val="FF0000"/>
                </a:solidFill>
              </a:rPr>
              <a:t>ší</a:t>
            </a:r>
            <a:endParaRPr lang="cs-CZ" sz="2400" b="1" dirty="0" smtClean="0"/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nej</a:t>
            </a:r>
            <a:r>
              <a:rPr lang="cs-CZ" sz="2400" b="1" dirty="0" smtClean="0"/>
              <a:t>studeněj</a:t>
            </a:r>
            <a:r>
              <a:rPr lang="cs-CZ" sz="2400" b="1" dirty="0" smtClean="0">
                <a:solidFill>
                  <a:srgbClr val="FF0000"/>
                </a:solidFill>
              </a:rPr>
              <a:t>ší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2699792" y="2484793"/>
            <a:ext cx="2592288" cy="2304256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2. </a:t>
            </a:r>
            <a:r>
              <a:rPr lang="cs-CZ" sz="2400" b="1" u="sng" dirty="0" smtClean="0"/>
              <a:t>STUPEŇ</a:t>
            </a:r>
          </a:p>
          <a:p>
            <a:pPr algn="ctr"/>
            <a:r>
              <a:rPr lang="cs-CZ" sz="2400" b="1" dirty="0" smtClean="0"/>
              <a:t>men</a:t>
            </a:r>
            <a:r>
              <a:rPr lang="cs-CZ" sz="2400" b="1" dirty="0" smtClean="0">
                <a:solidFill>
                  <a:srgbClr val="FF0000"/>
                </a:solidFill>
              </a:rPr>
              <a:t>ší</a:t>
            </a:r>
            <a:endParaRPr lang="cs-CZ" sz="2400" b="1" dirty="0" smtClean="0"/>
          </a:p>
          <a:p>
            <a:pPr algn="ctr"/>
            <a:r>
              <a:rPr lang="cs-CZ" sz="2400" b="1" dirty="0" smtClean="0"/>
              <a:t>studeněj</a:t>
            </a:r>
            <a:r>
              <a:rPr lang="cs-CZ" sz="2400" b="1" dirty="0" smtClean="0">
                <a:solidFill>
                  <a:srgbClr val="FF0000"/>
                </a:solidFill>
              </a:rPr>
              <a:t>ší</a:t>
            </a:r>
            <a:endParaRPr lang="cs-CZ" sz="24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2555776" y="1628800"/>
            <a:ext cx="187220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499992" y="1600200"/>
            <a:ext cx="72008" cy="8845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860032" y="1628800"/>
            <a:ext cx="187220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77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Procvič si stupňování: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b="1" u="sng" dirty="0" smtClean="0">
                <a:solidFill>
                  <a:srgbClr val="C00000"/>
                </a:solidFill>
              </a:rPr>
              <a:t>stupeň              2. stupeň               3. stupeň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ladký                     sladší                     nejsladší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ysoký________________________________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_______________hezčí __________________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______________________________nejslabší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r</a:t>
            </a:r>
            <a:r>
              <a:rPr lang="cs-CZ" dirty="0" smtClean="0">
                <a:solidFill>
                  <a:srgbClr val="C00000"/>
                </a:solidFill>
              </a:rPr>
              <a:t>ůžový _______________________________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_____________chytřejší _________________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_____________________________nejtekutější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17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430</Words>
  <Application>Microsoft Office PowerPoint</Application>
  <PresentationFormat>Předvádění na obrazovce (4:3)</PresentationFormat>
  <Paragraphs>101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Rastrový obrázek</vt:lpstr>
      <vt:lpstr>Přídavná jména - přivlastňovací</vt:lpstr>
      <vt:lpstr>Prezentace aplikace PowerPoint</vt:lpstr>
      <vt:lpstr>Přídavná jména přivlastňovací:</vt:lpstr>
      <vt:lpstr>Přídavná jména přivlastňovací:</vt:lpstr>
      <vt:lpstr>Vzory: otcův, matčin</vt:lpstr>
      <vt:lpstr>Vzory: otcův, matčin</vt:lpstr>
      <vt:lpstr>Prezentace aplikace PowerPoint</vt:lpstr>
      <vt:lpstr>Utvoř přídavná jména přivlastňovací:</vt:lpstr>
      <vt:lpstr>Vymysli věty z přídavných jm. přivlastňovacích:</vt:lpstr>
      <vt:lpstr>Stupňování přídavných jmen:</vt:lpstr>
      <vt:lpstr>Procvič si stupňování: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pc-135M</dc:creator>
  <cp:lastModifiedBy>PCAdmin</cp:lastModifiedBy>
  <cp:revision>23</cp:revision>
  <dcterms:created xsi:type="dcterms:W3CDTF">2011-03-19T07:06:37Z</dcterms:created>
  <dcterms:modified xsi:type="dcterms:W3CDTF">2011-07-22T19:31:02Z</dcterms:modified>
</cp:coreProperties>
</file>