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6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50397D1-82BC-4466-846C-FD0951582FFF}" type="datetimeFigureOut">
              <a:rPr lang="cs-CZ" smtClean="0"/>
              <a:pPr/>
              <a:t>25.5.2011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54F1055-A21C-4185-86B8-48C1B89F17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32656"/>
            <a:ext cx="576262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589240"/>
            <a:ext cx="7929586" cy="912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611560" y="2276872"/>
            <a:ext cx="7876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ŘEŠENÍ SOUSTAVY ROVNIC DOSAZOVACÍ METODOU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5543" y="3212976"/>
            <a:ext cx="2092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Autor : Ladislav Hejl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79697" y="4077072"/>
            <a:ext cx="72206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VY_32_INOVACE_36_ŘEŠENÍ SOUSTAVY ROVNIC DOSAZOVACÍ METODOU</a:t>
            </a:r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1500174"/>
            <a:ext cx="8458200" cy="122237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b="1" dirty="0" smtClean="0"/>
              <a:t>ŘEŠENÍ SOUSTAVY ROVNIC DOSAZOVACÍ                                       METODOU</a:t>
            </a:r>
            <a:br>
              <a:rPr lang="cs-CZ" sz="4400" b="1" dirty="0" smtClean="0"/>
            </a:br>
            <a:r>
              <a:rPr lang="cs-CZ" sz="4400" b="1" dirty="0" smtClean="0"/>
              <a:t>( SUBSTITUCÍ )     </a:t>
            </a:r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0155" y="156969"/>
            <a:ext cx="9241632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Jak u sčítací metody i při dosazovací metodě jde o to „zrušit“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jednu neznámou a dostat jen jednu rovnici o jedné neznámé.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-32" y="2026499"/>
            <a:ext cx="729622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1) Ve vybrané rovnici vyjádříme jednu neznámou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-32" y="2564966"/>
            <a:ext cx="6664004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2) Získaný výraz dosadíme do druhé rovnice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32" y="3098069"/>
            <a:ext cx="8393644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3) Dostaneme rovnici o jedné neznámé, kterou vyřešíme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-32" y="3669573"/>
            <a:ext cx="8098692" cy="830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) Řešení dosadíme do libovolné rovnice a vypočteme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druhou neznámou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2844" y="1428736"/>
            <a:ext cx="14141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Postup :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7286644" y="2071678"/>
            <a:ext cx="357190" cy="2857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7286644" y="2643182"/>
            <a:ext cx="357190" cy="2857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lačítko akce: Dopředu nebo Další 14">
            <a:hlinkClick r:id="" action="ppaction://hlinkshowjump?jump=nextslide" highlightClick="1"/>
          </p:cNvPr>
          <p:cNvSpPr/>
          <p:nvPr/>
        </p:nvSpPr>
        <p:spPr>
          <a:xfrm>
            <a:off x="8286776" y="3214686"/>
            <a:ext cx="357190" cy="2857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lačítko akce: Dopředu nebo Další 15">
            <a:hlinkClick r:id="" action="ppaction://hlinkshowjump?jump=nextslide" highlightClick="1"/>
          </p:cNvPr>
          <p:cNvSpPr/>
          <p:nvPr/>
        </p:nvSpPr>
        <p:spPr>
          <a:xfrm>
            <a:off x="8072462" y="3786190"/>
            <a:ext cx="357190" cy="2857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17" name="Tlačítko akce: Dopředu nebo Další 16">
            <a:hlinkClick r:id="rId2" action="ppaction://hlinksldjump" highlightClick="1"/>
          </p:cNvPr>
          <p:cNvSpPr/>
          <p:nvPr/>
        </p:nvSpPr>
        <p:spPr>
          <a:xfrm>
            <a:off x="7929586" y="2071678"/>
            <a:ext cx="357190" cy="2857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18" name="Tlačítko akce: Dopředu nebo Další 17">
            <a:hlinkClick r:id="rId2" action="ppaction://hlinksldjump" highlightClick="1"/>
          </p:cNvPr>
          <p:cNvSpPr/>
          <p:nvPr/>
        </p:nvSpPr>
        <p:spPr>
          <a:xfrm>
            <a:off x="7929586" y="2643182"/>
            <a:ext cx="357190" cy="2857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20" name="Tlačítko akce: Dopředu nebo Další 19">
            <a:hlinkClick r:id="rId2" action="ppaction://hlinksldjump" highlightClick="1"/>
          </p:cNvPr>
          <p:cNvSpPr/>
          <p:nvPr/>
        </p:nvSpPr>
        <p:spPr>
          <a:xfrm>
            <a:off x="8715404" y="3214686"/>
            <a:ext cx="357190" cy="2857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21" name="Tlačítko akce: Dopředu nebo Další 20">
            <a:hlinkClick r:id="rId2" action="ppaction://hlinksldjump" highlightClick="1"/>
          </p:cNvPr>
          <p:cNvSpPr/>
          <p:nvPr/>
        </p:nvSpPr>
        <p:spPr>
          <a:xfrm>
            <a:off x="8572528" y="3786190"/>
            <a:ext cx="357190" cy="28575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71414"/>
            <a:ext cx="274947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př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1.     x + y = 5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x – y = 3 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285852" y="1069958"/>
            <a:ext cx="1785950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3286116" y="785794"/>
            <a:ext cx="357190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59348" y="1142984"/>
            <a:ext cx="6420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= 3 + y   ……    vyjádřeno z druhé rovnice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lačítko akce: Zpět nebo Předchozí 7">
            <a:hlinkClick r:id="" action="ppaction://hlinkshowjump?jump=previousslide" highlightClick="1"/>
          </p:cNvPr>
          <p:cNvSpPr/>
          <p:nvPr/>
        </p:nvSpPr>
        <p:spPr>
          <a:xfrm>
            <a:off x="7858148" y="1214422"/>
            <a:ext cx="357190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28596" y="1857364"/>
            <a:ext cx="74703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 + y +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= 5   ……    místo x jsme do první rovnice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dosadili 3 + y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Zpět nebo Předchozí 10">
            <a:hlinkClick r:id="" action="ppaction://hlinkshowjump?jump=previousslide" highlightClick="1"/>
          </p:cNvPr>
          <p:cNvSpPr/>
          <p:nvPr/>
        </p:nvSpPr>
        <p:spPr>
          <a:xfrm>
            <a:off x="7898966" y="1961839"/>
            <a:ext cx="357190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87541" y="2571744"/>
            <a:ext cx="6356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 + 2y = 5   ……    upravíme a vypočteme y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08516" y="2928934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2y = 5 - 3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85852" y="3429000"/>
            <a:ext cx="1048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2y = 2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428728" y="3857628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y = 1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lačítko akce: Zpět nebo Předchozí 16">
            <a:hlinkClick r:id="" action="ppaction://hlinkshowjump?jump=previousslide" highlightClick="1"/>
          </p:cNvPr>
          <p:cNvSpPr/>
          <p:nvPr/>
        </p:nvSpPr>
        <p:spPr>
          <a:xfrm>
            <a:off x="2428860" y="3929066"/>
            <a:ext cx="357190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4929190" y="3429000"/>
            <a:ext cx="1398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+ 1 = 5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480787" y="3929066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= 4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668909" y="4753285"/>
            <a:ext cx="1260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[  4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;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1 ]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1285852" y="4429132"/>
            <a:ext cx="1143008" cy="1588"/>
          </a:xfrm>
          <a:prstGeom prst="line">
            <a:avLst/>
          </a:prstGeom>
          <a:ln w="53975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5357818" y="4460581"/>
            <a:ext cx="1143008" cy="1588"/>
          </a:xfrm>
          <a:prstGeom prst="line">
            <a:avLst/>
          </a:prstGeom>
          <a:ln w="53975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357158" y="785794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10" grpId="0"/>
      <p:bldP spid="11" grpId="0" animBg="1"/>
      <p:bldP spid="12" grpId="0"/>
      <p:bldP spid="14" grpId="0"/>
      <p:bldP spid="15" grpId="0"/>
      <p:bldP spid="16" grpId="0"/>
      <p:bldP spid="17" grpId="0" animBg="1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71414"/>
            <a:ext cx="30973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př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2.      2x - 2y = 6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x + y = 1 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500166" y="1069958"/>
            <a:ext cx="1785950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5" name="Tlačítko akce: Zpět nebo Předchozí 4">
            <a:hlinkClick r:id="rId2" action="ppaction://hlinksldjump" highlightClick="1"/>
          </p:cNvPr>
          <p:cNvSpPr/>
          <p:nvPr/>
        </p:nvSpPr>
        <p:spPr>
          <a:xfrm>
            <a:off x="3500430" y="785794"/>
            <a:ext cx="357190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59348" y="1214422"/>
            <a:ext cx="60885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= 1 - y……    vyjádřeno z druhé rovnice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8" name="Tlačítko akce: Zpět nebo Předchozí 7">
            <a:hlinkClick r:id="rId2" action="ppaction://hlinksldjump" highlightClick="1"/>
          </p:cNvPr>
          <p:cNvSpPr/>
          <p:nvPr/>
        </p:nvSpPr>
        <p:spPr>
          <a:xfrm>
            <a:off x="7858148" y="1285860"/>
            <a:ext cx="357190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428596" y="2026499"/>
            <a:ext cx="81035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2( 1 – y ) - 2y = 6   ……    místo x jsme do první rovnice</a:t>
            </a:r>
          </a:p>
          <a:p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                  dosadili 1 - y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1" name="Tlačítko akce: Zpět nebo Předchozí 10">
            <a:hlinkClick r:id="rId2" action="ppaction://hlinksldjump" highlightClick="1"/>
          </p:cNvPr>
          <p:cNvSpPr/>
          <p:nvPr/>
        </p:nvSpPr>
        <p:spPr>
          <a:xfrm>
            <a:off x="8572528" y="2130974"/>
            <a:ext cx="357190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14348" y="2571744"/>
            <a:ext cx="2246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 – 2y –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2y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= 6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737144" y="3116989"/>
            <a:ext cx="1680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- 4y = 6 - 2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714480" y="3617055"/>
            <a:ext cx="12362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- 4y = 4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071670" y="4045683"/>
            <a:ext cx="10647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y = - 1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17" name="Tlačítko akce: Zpět nebo Předchozí 16">
            <a:hlinkClick r:id="rId2" action="ppaction://hlinksldjump" highlightClick="1"/>
          </p:cNvPr>
          <p:cNvSpPr/>
          <p:nvPr/>
        </p:nvSpPr>
        <p:spPr>
          <a:xfrm>
            <a:off x="3286116" y="4117121"/>
            <a:ext cx="357190" cy="28575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5072066" y="3610277"/>
            <a:ext cx="1321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- 1 =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623663" y="4110343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= 2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668909" y="5039037"/>
            <a:ext cx="1447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[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;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1 ]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2000232" y="4617187"/>
            <a:ext cx="1143008" cy="1588"/>
          </a:xfrm>
          <a:prstGeom prst="line">
            <a:avLst/>
          </a:prstGeom>
          <a:ln w="53975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5500694" y="4641858"/>
            <a:ext cx="1143008" cy="1588"/>
          </a:xfrm>
          <a:prstGeom prst="line">
            <a:avLst/>
          </a:prstGeom>
          <a:ln w="53975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10" grpId="0"/>
      <p:bldP spid="11" grpId="0" animBg="1"/>
      <p:bldP spid="12" grpId="0"/>
      <p:bldP spid="14" grpId="0"/>
      <p:bldP spid="15" grpId="0"/>
      <p:bldP spid="16" grpId="0"/>
      <p:bldP spid="17" grpId="0" animBg="1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71414"/>
            <a:ext cx="32095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př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3.     4x + y = 4</a:t>
            </a:r>
          </a:p>
          <a:p>
            <a:pPr>
              <a:lnSpc>
                <a:spcPct val="150000"/>
              </a:lnSpc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2x - y = - 1 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500166" y="1069958"/>
            <a:ext cx="1785950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581594" y="1142984"/>
            <a:ext cx="1561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y = 4 – 4x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8596" y="1967203"/>
            <a:ext cx="2739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2x - ( 4 – 4x ) = - 1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785786" y="2467269"/>
            <a:ext cx="23727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2x - 4 + 4x = - 1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28794" y="3000372"/>
            <a:ext cx="1757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6x = - 1 + 4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28794" y="3500438"/>
            <a:ext cx="10486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6x = 3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071670" y="3998916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=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572132" y="2643182"/>
            <a:ext cx="1577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 – y = - 1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052291" y="4253219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y = 2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2000232" y="4570420"/>
            <a:ext cx="1143008" cy="1588"/>
          </a:xfrm>
          <a:prstGeom prst="line">
            <a:avLst/>
          </a:prstGeom>
          <a:ln w="53975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5929322" y="4784734"/>
            <a:ext cx="1143008" cy="1588"/>
          </a:xfrm>
          <a:prstGeom prst="line">
            <a:avLst/>
          </a:prstGeom>
          <a:ln w="53975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Skupina 31"/>
          <p:cNvGrpSpPr/>
          <p:nvPr/>
        </p:nvGrpSpPr>
        <p:grpSpPr>
          <a:xfrm>
            <a:off x="2643174" y="3857628"/>
            <a:ext cx="382838" cy="714380"/>
            <a:chOff x="5214942" y="3286124"/>
            <a:chExt cx="382838" cy="714380"/>
          </a:xfrm>
        </p:grpSpPr>
        <p:sp>
          <p:nvSpPr>
            <p:cNvPr id="21" name="TextovéPole 20"/>
            <p:cNvSpPr txBox="1"/>
            <p:nvPr/>
          </p:nvSpPr>
          <p:spPr>
            <a:xfrm>
              <a:off x="5259226" y="3286124"/>
              <a:ext cx="3385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latin typeface="Arial Black" pitchFamily="34" charset="0"/>
                  <a:cs typeface="Arial" pitchFamily="34" charset="0"/>
                </a:rPr>
                <a:t>1</a:t>
              </a:r>
              <a:endParaRPr lang="cs-CZ" b="1" dirty="0">
                <a:latin typeface="Arial Black" pitchFamily="34" charset="0"/>
                <a:cs typeface="Arial" pitchFamily="34" charset="0"/>
              </a:endParaRPr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5259226" y="3631172"/>
              <a:ext cx="3385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latin typeface="Arial Black" pitchFamily="34" charset="0"/>
                  <a:cs typeface="Arial" pitchFamily="34" charset="0"/>
                </a:rPr>
                <a:t>2</a:t>
              </a:r>
              <a:endParaRPr lang="cs-CZ" b="1" dirty="0">
                <a:latin typeface="Arial Black" pitchFamily="34" charset="0"/>
                <a:cs typeface="Arial" pitchFamily="34" charset="0"/>
              </a:endParaRPr>
            </a:p>
          </p:txBody>
        </p:sp>
        <p:cxnSp>
          <p:nvCxnSpPr>
            <p:cNvPr id="26" name="Přímá spojovací čára 25"/>
            <p:cNvCxnSpPr/>
            <p:nvPr/>
          </p:nvCxnSpPr>
          <p:spPr>
            <a:xfrm>
              <a:off x="5214942" y="3643314"/>
              <a:ext cx="357190" cy="1588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ovéPole 33"/>
          <p:cNvSpPr txBox="1"/>
          <p:nvPr/>
        </p:nvSpPr>
        <p:spPr>
          <a:xfrm>
            <a:off x="5807169" y="3176285"/>
            <a:ext cx="17652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– y = - 1 - 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1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807169" y="3681715"/>
            <a:ext cx="1406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– y = - 2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0" name="Skupina 39"/>
          <p:cNvGrpSpPr/>
          <p:nvPr/>
        </p:nvGrpSpPr>
        <p:grpSpPr>
          <a:xfrm>
            <a:off x="5000628" y="1857364"/>
            <a:ext cx="2273379" cy="714380"/>
            <a:chOff x="5143504" y="857232"/>
            <a:chExt cx="2273379" cy="714380"/>
          </a:xfrm>
        </p:grpSpPr>
        <p:sp>
          <p:nvSpPr>
            <p:cNvPr id="33" name="TextovéPole 32"/>
            <p:cNvSpPr txBox="1"/>
            <p:nvPr/>
          </p:nvSpPr>
          <p:spPr>
            <a:xfrm>
              <a:off x="5143504" y="1000108"/>
              <a:ext cx="22733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latin typeface="Arial" pitchFamily="34" charset="0"/>
                  <a:cs typeface="Arial" pitchFamily="34" charset="0"/>
                </a:rPr>
                <a:t>2 .       - y = - 1</a:t>
              </a:r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36" name="Skupina 35"/>
            <p:cNvGrpSpPr/>
            <p:nvPr/>
          </p:nvGrpSpPr>
          <p:grpSpPr>
            <a:xfrm>
              <a:off x="5643570" y="857232"/>
              <a:ext cx="382838" cy="714380"/>
              <a:chOff x="5214942" y="3286124"/>
              <a:chExt cx="382838" cy="714380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5259226" y="3286124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atin typeface="Arial Black" pitchFamily="34" charset="0"/>
                    <a:cs typeface="Arial" pitchFamily="34" charset="0"/>
                  </a:rPr>
                  <a:t>1</a:t>
                </a:r>
                <a:endParaRPr lang="cs-CZ" b="1" dirty="0">
                  <a:latin typeface="Arial Black" pitchFamily="34" charset="0"/>
                  <a:cs typeface="Arial" pitchFamily="34" charset="0"/>
                </a:endParaRPr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5259226" y="3631172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atin typeface="Arial Black" pitchFamily="34" charset="0"/>
                    <a:cs typeface="Arial" pitchFamily="34" charset="0"/>
                  </a:rPr>
                  <a:t>2</a:t>
                </a:r>
                <a:endParaRPr lang="cs-CZ" b="1" dirty="0">
                  <a:latin typeface="Arial Black" pitchFamily="34" charset="0"/>
                  <a:cs typeface="Arial" pitchFamily="34" charset="0"/>
                </a:endParaRPr>
              </a:p>
            </p:txBody>
          </p:sp>
          <p:cxnSp>
            <p:nvCxnSpPr>
              <p:cNvPr id="39" name="Přímá spojovací čára 38"/>
              <p:cNvCxnSpPr/>
              <p:nvPr/>
            </p:nvCxnSpPr>
            <p:spPr>
              <a:xfrm>
                <a:off x="5214942" y="3643314"/>
                <a:ext cx="357190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" name="Skupina 44"/>
          <p:cNvGrpSpPr/>
          <p:nvPr/>
        </p:nvGrpSpPr>
        <p:grpSpPr>
          <a:xfrm>
            <a:off x="3428992" y="4929198"/>
            <a:ext cx="1598515" cy="714380"/>
            <a:chOff x="3668909" y="4929198"/>
            <a:chExt cx="1598515" cy="714380"/>
          </a:xfrm>
        </p:grpSpPr>
        <p:sp>
          <p:nvSpPr>
            <p:cNvPr id="20" name="TextovéPole 19"/>
            <p:cNvSpPr txBox="1"/>
            <p:nvPr/>
          </p:nvSpPr>
          <p:spPr>
            <a:xfrm>
              <a:off x="3668909" y="5039037"/>
              <a:ext cx="15985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[</a:t>
              </a:r>
              <a:r>
                <a:rPr lang="cs-CZ" sz="2400" b="1" dirty="0" smtClean="0">
                  <a:latin typeface="Arial" pitchFamily="34" charset="0"/>
                  <a:cs typeface="Arial" pitchFamily="34" charset="0"/>
                </a:rPr>
                <a:t>         ;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cs-CZ" sz="2400" b="1" dirty="0" smtClean="0">
                  <a:latin typeface="Arial" pitchFamily="34" charset="0"/>
                  <a:cs typeface="Arial" pitchFamily="34" charset="0"/>
                </a:rPr>
                <a:t>2 </a:t>
              </a:r>
              <a:r>
                <a:rPr lang="en-US" sz="2400" b="1" dirty="0" smtClean="0">
                  <a:latin typeface="Arial" pitchFamily="34" charset="0"/>
                  <a:cs typeface="Arial" pitchFamily="34" charset="0"/>
                </a:rPr>
                <a:t>]</a:t>
              </a:r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41" name="Skupina 40"/>
            <p:cNvGrpSpPr/>
            <p:nvPr/>
          </p:nvGrpSpPr>
          <p:grpSpPr>
            <a:xfrm>
              <a:off x="4046286" y="4929198"/>
              <a:ext cx="382838" cy="714380"/>
              <a:chOff x="5214942" y="3286124"/>
              <a:chExt cx="382838" cy="714380"/>
            </a:xfrm>
          </p:grpSpPr>
          <p:sp>
            <p:nvSpPr>
              <p:cNvPr id="42" name="TextovéPole 41"/>
              <p:cNvSpPr txBox="1"/>
              <p:nvPr/>
            </p:nvSpPr>
            <p:spPr>
              <a:xfrm>
                <a:off x="5259226" y="3286124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atin typeface="Arial Black" pitchFamily="34" charset="0"/>
                    <a:cs typeface="Arial" pitchFamily="34" charset="0"/>
                  </a:rPr>
                  <a:t>1</a:t>
                </a:r>
                <a:endParaRPr lang="cs-CZ" b="1" dirty="0">
                  <a:latin typeface="Arial Black" pitchFamily="34" charset="0"/>
                  <a:cs typeface="Arial" pitchFamily="34" charset="0"/>
                </a:endParaRPr>
              </a:p>
            </p:txBody>
          </p:sp>
          <p:sp>
            <p:nvSpPr>
              <p:cNvPr id="43" name="TextovéPole 42"/>
              <p:cNvSpPr txBox="1"/>
              <p:nvPr/>
            </p:nvSpPr>
            <p:spPr>
              <a:xfrm>
                <a:off x="5259226" y="3631172"/>
                <a:ext cx="3385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>
                    <a:latin typeface="Arial Black" pitchFamily="34" charset="0"/>
                    <a:cs typeface="Arial" pitchFamily="34" charset="0"/>
                  </a:rPr>
                  <a:t>2</a:t>
                </a:r>
                <a:endParaRPr lang="cs-CZ" b="1" dirty="0">
                  <a:latin typeface="Arial Black" pitchFamily="34" charset="0"/>
                  <a:cs typeface="Arial" pitchFamily="34" charset="0"/>
                </a:endParaRPr>
              </a:p>
            </p:txBody>
          </p:sp>
          <p:cxnSp>
            <p:nvCxnSpPr>
              <p:cNvPr id="44" name="Přímá spojovací čára 43"/>
              <p:cNvCxnSpPr/>
              <p:nvPr/>
            </p:nvCxnSpPr>
            <p:spPr>
              <a:xfrm>
                <a:off x="5214942" y="3643314"/>
                <a:ext cx="357190" cy="1588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  <p:bldP spid="14" grpId="0"/>
      <p:bldP spid="15" grpId="0"/>
      <p:bldP spid="16" grpId="0"/>
      <p:bldP spid="18" grpId="0"/>
      <p:bldP spid="19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71414"/>
            <a:ext cx="29274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př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4.       y + 7 = 2x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x + y = 8 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500166" y="1069958"/>
            <a:ext cx="1785950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650524" y="1181385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y = 2x - 7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71538" y="2038641"/>
            <a:ext cx="20826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+ 2x – 7 = 8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581594" y="2467269"/>
            <a:ext cx="1561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3x – 7 = 8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71670" y="3000372"/>
            <a:ext cx="1569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3x = 8 + 7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065910" y="3500438"/>
            <a:ext cx="1220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3x = 15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214546" y="3998916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x = 5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108324" y="2641594"/>
            <a:ext cx="1321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y = 8 - 5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123729" y="3180061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y = 3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2071670" y="4429132"/>
            <a:ext cx="1143008" cy="1588"/>
          </a:xfrm>
          <a:prstGeom prst="line">
            <a:avLst/>
          </a:prstGeom>
          <a:ln w="53975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6000760" y="3641726"/>
            <a:ext cx="1143008" cy="1588"/>
          </a:xfrm>
          <a:prstGeom prst="line">
            <a:avLst/>
          </a:prstGeom>
          <a:ln w="53975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Skupina 39"/>
          <p:cNvGrpSpPr/>
          <p:nvPr/>
        </p:nvGrpSpPr>
        <p:grpSpPr>
          <a:xfrm>
            <a:off x="5544978" y="1927214"/>
            <a:ext cx="1455914" cy="604541"/>
            <a:chOff x="5687854" y="857232"/>
            <a:chExt cx="1455914" cy="604541"/>
          </a:xfrm>
        </p:grpSpPr>
        <p:sp>
          <p:nvSpPr>
            <p:cNvPr id="33" name="TextovéPole 32"/>
            <p:cNvSpPr txBox="1"/>
            <p:nvPr/>
          </p:nvSpPr>
          <p:spPr>
            <a:xfrm>
              <a:off x="5745628" y="1000108"/>
              <a:ext cx="1398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latin typeface="Arial" pitchFamily="34" charset="0"/>
                  <a:cs typeface="Arial" pitchFamily="34" charset="0"/>
                </a:rPr>
                <a:t>5 + y = 8</a:t>
              </a:r>
              <a:endParaRPr lang="cs-CZ" sz="24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5687854" y="857232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cs-CZ" b="1" dirty="0">
                <a:latin typeface="Arial Black" pitchFamily="34" charset="0"/>
                <a:cs typeface="Arial" pitchFamily="34" charset="0"/>
              </a:endParaRPr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3825306" y="4610409"/>
            <a:ext cx="1175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5 ;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]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034" y="5786454"/>
            <a:ext cx="4892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cv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. :     64 / 1       65 / 2        65 / 3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  <p:bldP spid="14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173</TotalTime>
  <Words>401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ŘEŠENÍ SOUSTAVY ROVNIC DOSAZOVACÍ                                       METODOU ( SUBSTITUCÍ )          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ŘEŠENÍ SOUSTAVY ROVNIC DOSAZOVACÍ                                       METODOU ( SUBSTITUCÍ )</dc:title>
  <dc:creator>Hejlovi</dc:creator>
  <cp:lastModifiedBy>Hejlovi</cp:lastModifiedBy>
  <cp:revision>23</cp:revision>
  <dcterms:created xsi:type="dcterms:W3CDTF">2010-06-10T14:07:40Z</dcterms:created>
  <dcterms:modified xsi:type="dcterms:W3CDTF">2011-05-25T18:51:13Z</dcterms:modified>
</cp:coreProperties>
</file>