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0" r:id="rId5"/>
    <p:sldId id="261" r:id="rId6"/>
    <p:sldId id="266" r:id="rId7"/>
    <p:sldId id="268" r:id="rId8"/>
    <p:sldId id="269" r:id="rId9"/>
    <p:sldId id="270" r:id="rId10"/>
    <p:sldId id="271" r:id="rId11"/>
    <p:sldId id="272" r:id="rId12"/>
    <p:sldId id="267" r:id="rId13"/>
    <p:sldId id="274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91" autoAdjust="0"/>
    <p:restoredTop sz="94619" autoAdjust="0"/>
  </p:normalViewPr>
  <p:slideViewPr>
    <p:cSldViewPr>
      <p:cViewPr>
        <p:scale>
          <a:sx n="77" d="100"/>
          <a:sy n="77" d="100"/>
        </p:scale>
        <p:origin x="-94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6F889-A3C1-4FD5-B9AF-40B20AA1B900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72E01-D5B0-473B-91DB-69CB1E621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ra%C5%BEsk%C3%BD_hrad" TargetMode="Externa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4%8Cesko" TargetMode="External"/><Relationship Id="rId5" Type="http://schemas.openxmlformats.org/officeDocument/2006/relationships/hyperlink" Target="http://cs.wikipedia.org/wiki/Socha%C5%99" TargetMode="Externa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Jan_%C5%BDi%C5%BEka" TargetMode="External"/><Relationship Id="rId4" Type="http://schemas.openxmlformats.org/officeDocument/2006/relationships/hyperlink" Target="http://cs.wikipedia.org/wiki/Vltav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SKw-" TargetMode="External"/><Relationship Id="rId3" Type="http://schemas.openxmlformats.org/officeDocument/2006/relationships/hyperlink" Target="http://t0.gstatic.com/images" TargetMode="External"/><Relationship Id="rId7" Type="http://schemas.openxmlformats.org/officeDocument/2006/relationships/hyperlink" Target="http://t2.gstatic.com/images?q=tbn:ANd9GcR3jHF_2HVmU3_MUhNXWNsyxsIsUgJLKBayU5D" TargetMode="External"/><Relationship Id="rId2" Type="http://schemas.openxmlformats.org/officeDocument/2006/relationships/hyperlink" Target="http://t2.gstatic.com/im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SNy8wvxTExjnSz2MPQ1ahUCEOw_tpaGCtQ" TargetMode="External"/><Relationship Id="rId5" Type="http://schemas.openxmlformats.org/officeDocument/2006/relationships/hyperlink" Target="http://t3.gstatic.com/images" TargetMode="External"/><Relationship Id="rId10" Type="http://schemas.openxmlformats.org/officeDocument/2006/relationships/hyperlink" Target="http://www.google.cz/imgres?q=no%C4%8Dn%C3%AD+praha&amp;num=10&amp;um" TargetMode="External"/><Relationship Id="rId4" Type="http://schemas.openxmlformats.org/officeDocument/2006/relationships/hyperlink" Target="http://www.google.cz/imgres" TargetMode="External"/><Relationship Id="rId9" Type="http://schemas.openxmlformats.org/officeDocument/2006/relationships/hyperlink" Target="http://t1.gstatic.com/images?q=tbn:ANd9GcS5jNqoEUqYZk2Dt2oOhrHBRoH6GIQdjsaTGmn636NX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1849407"/>
          </a:xfrm>
        </p:spPr>
        <p:txBody>
          <a:bodyPr>
            <a:normAutofit/>
          </a:bodyPr>
          <a:lstStyle/>
          <a:p>
            <a:r>
              <a:rPr lang="cs-CZ" sz="3100" dirty="0"/>
              <a:t>Střední škola, Základní škola a Mateřská škola, </a:t>
            </a:r>
            <a:r>
              <a:rPr lang="cs-CZ" sz="3100" dirty="0" smtClean="0"/>
              <a:t>Karviná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cap="small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Praha – hlavní město ČR </a:t>
            </a:r>
            <a:endParaRPr lang="cs-CZ" cap="small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35743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Kulturní památky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863285"/>
              </p:ext>
            </p:extLst>
          </p:nvPr>
        </p:nvGraphicFramePr>
        <p:xfrm>
          <a:off x="1691680" y="4365104"/>
          <a:ext cx="6199078" cy="1681746"/>
        </p:xfrm>
        <a:graphic>
          <a:graphicData uri="http://schemas.openxmlformats.org/drawingml/2006/table">
            <a:tbl>
              <a:tblPr firstRow="1" firstCol="1" bandRow="1">
                <a:tableStyleId>{FABFCF23-3B69-468F-B69F-88F6DE6A72F2}</a:tableStyleId>
              </a:tblPr>
              <a:tblGrid>
                <a:gridCol w="2454662"/>
                <a:gridCol w="3744416"/>
              </a:tblGrid>
              <a:tr h="2738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Mgr</a:t>
                      </a:r>
                      <a:r>
                        <a:rPr lang="cs-CZ" sz="1800" dirty="0">
                          <a:effectLst/>
                        </a:rPr>
                        <a:t>. Zdeňka Prchalová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5832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Cílová </a:t>
                      </a:r>
                      <a:r>
                        <a:rPr lang="cs-CZ" sz="1800" dirty="0">
                          <a:effectLst/>
                        </a:rPr>
                        <a:t>skupina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Žák  </a:t>
                      </a:r>
                      <a:r>
                        <a:rPr lang="cs-CZ" sz="1800" dirty="0">
                          <a:effectLst/>
                        </a:rPr>
                        <a:t>ZŠS,   7. 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763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Stupeň </a:t>
                      </a:r>
                      <a:r>
                        <a:rPr lang="cs-CZ" sz="1800" dirty="0">
                          <a:effectLst/>
                        </a:rPr>
                        <a:t>a typ vzdělávání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2 </a:t>
                      </a:r>
                      <a:r>
                        <a:rPr lang="cs-CZ" sz="1800" dirty="0">
                          <a:effectLst/>
                        </a:rPr>
                        <a:t>stupeň, Základní škola speciální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Praha</a:t>
            </a:r>
            <a:r>
              <a:rPr lang="cs-CZ" sz="2800" dirty="0" smtClean="0"/>
              <a:t> je největší a nejlidnatější město ČR. Žije v něm přes 1 milion obyvatel.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62000" y="2024856"/>
            <a:ext cx="7620000" cy="367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2000240"/>
            <a:ext cx="7620000" cy="367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Prahou protéká řeka  </a:t>
            </a:r>
            <a:r>
              <a:rPr lang="cs-CZ" sz="2400" dirty="0" smtClean="0">
                <a:solidFill>
                  <a:srgbClr val="FF0000"/>
                </a:solidFill>
              </a:rPr>
              <a:t>Vltava.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/>
              <a:t>Přes řeku je mnoho mostů – nejznámější je </a:t>
            </a:r>
            <a:r>
              <a:rPr lang="cs-CZ" sz="2400" dirty="0" smtClean="0">
                <a:solidFill>
                  <a:srgbClr val="FF0000"/>
                </a:solidFill>
              </a:rPr>
              <a:t>Karlův </a:t>
            </a:r>
            <a:r>
              <a:rPr lang="cs-CZ" sz="2400" dirty="0" smtClean="0">
                <a:solidFill>
                  <a:srgbClr val="FF0000"/>
                </a:solidFill>
              </a:rPr>
              <a:t>most.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9459" name="Picture 3" descr="C:\Users\Zdenka\Desktop\vltava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569703" y="1600200"/>
            <a:ext cx="600459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Karlův most –  je 515 m dlouhý a 10 m </a:t>
            </a:r>
            <a:r>
              <a:rPr lang="cs-CZ" sz="2400" dirty="0" smtClean="0"/>
              <a:t>široký.</a:t>
            </a:r>
            <a:endParaRPr lang="cs-CZ" sz="2400" dirty="0"/>
          </a:p>
        </p:txBody>
      </p:sp>
      <p:pic>
        <p:nvPicPr>
          <p:cNvPr id="9" name="Zástupný symbol pro obsah 8" descr="stavela_cz_prah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44" y="1357298"/>
            <a:ext cx="5946266" cy="4197361"/>
          </a:xfrm>
        </p:spPr>
      </p:pic>
      <p:pic>
        <p:nvPicPr>
          <p:cNvPr id="1033" name="Picture 9" descr="C:\Users\Zdenka\Desktop\karluv-mos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80000" y="4678363"/>
            <a:ext cx="4064000" cy="21796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329642" cy="113191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Praha</a:t>
            </a:r>
            <a:r>
              <a:rPr lang="cs-CZ" dirty="0" smtClean="0"/>
              <a:t> </a:t>
            </a:r>
            <a:r>
              <a:rPr lang="cs-CZ" sz="2400" dirty="0" smtClean="0"/>
              <a:t>je považována za jedno z nejkrásnějších měst v Evropě. Říká se jí také -  matka měst nebo stověžatá.</a:t>
            </a:r>
            <a:endParaRPr lang="cs-CZ" sz="2400" dirty="0"/>
          </a:p>
        </p:txBody>
      </p:sp>
      <p:pic>
        <p:nvPicPr>
          <p:cNvPr id="18434" name="Picture 2" descr="C:\Users\Zdenka\Desktop\GLU2adc2a_prah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44" y="1428736"/>
            <a:ext cx="4381500" cy="2886075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60370"/>
            <a:ext cx="4917563" cy="327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Pražský hrad</a:t>
            </a:r>
            <a:r>
              <a:rPr lang="cs-CZ" sz="2800" dirty="0" smtClean="0"/>
              <a:t>- sídlí zde prezident a vláda </a:t>
            </a:r>
            <a:r>
              <a:rPr lang="cs-CZ" sz="2800" dirty="0" smtClean="0"/>
              <a:t>ČR.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Zdenka\Desktop\hrad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95536" y="1606550"/>
            <a:ext cx="4117244" cy="2923242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06550"/>
            <a:ext cx="3875823" cy="2903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                   Pražské </a:t>
            </a:r>
            <a:r>
              <a:rPr lang="cs-CZ" dirty="0" smtClean="0">
                <a:solidFill>
                  <a:srgbClr val="FF0000"/>
                </a:solidFill>
              </a:rPr>
              <a:t>památky 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</a:t>
            </a:r>
            <a:r>
              <a:rPr lang="cs-CZ" sz="2800" dirty="0" smtClean="0"/>
              <a:t>Orloj                                          </a:t>
            </a:r>
            <a:r>
              <a:rPr lang="cs-CZ" sz="2800" dirty="0" smtClean="0"/>
              <a:t>Národní divadlo</a:t>
            </a:r>
            <a:endParaRPr lang="cs-CZ" sz="2800" dirty="0"/>
          </a:p>
        </p:txBody>
      </p:sp>
      <p:pic>
        <p:nvPicPr>
          <p:cNvPr id="3074" name="Picture 2" descr="C:\Users\Zdenka\Desktop\320px-Prazsky_orloj_celkovy_pohled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3528" y="1412776"/>
            <a:ext cx="2417877" cy="4525963"/>
          </a:xfrm>
          <a:prstGeom prst="rect">
            <a:avLst/>
          </a:prstGeom>
          <a:noFill/>
        </p:spPr>
      </p:pic>
      <p:pic>
        <p:nvPicPr>
          <p:cNvPr id="3079" name="Picture 7" descr="C:\Users\Zdenka\Desktop\nightpragu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412776"/>
            <a:ext cx="4714908" cy="449561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6381328"/>
            <a:ext cx="538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Hodiny ukazují nejen čas, ale i polohu </a:t>
            </a:r>
            <a:r>
              <a:rPr lang="cs-CZ" smtClean="0"/>
              <a:t>některých </a:t>
            </a:r>
            <a:r>
              <a:rPr lang="cs-CZ" smtClean="0"/>
              <a:t>planet.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0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Loreta                       </a:t>
            </a:r>
            <a:r>
              <a:rPr lang="cs-CZ" dirty="0" smtClean="0"/>
              <a:t>Petřín        </a:t>
            </a:r>
            <a:endParaRPr lang="cs-CZ" dirty="0"/>
          </a:p>
        </p:txBody>
      </p:sp>
      <p:pic>
        <p:nvPicPr>
          <p:cNvPr id="4098" name="Picture 2" descr="C:\Users\Zdenka\Desktop\loreta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282" y="2071678"/>
            <a:ext cx="3771350" cy="2867541"/>
          </a:xfrm>
          <a:prstGeom prst="rect">
            <a:avLst/>
          </a:prstGeom>
          <a:noFill/>
        </p:spPr>
      </p:pic>
      <p:pic>
        <p:nvPicPr>
          <p:cNvPr id="4099" name="Picture 3" descr="C:\Users\Zdenka\Desktop\petri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2071678"/>
            <a:ext cx="4857783" cy="286198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50006" y="5373216"/>
            <a:ext cx="3161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zvonků zvoní každou </a:t>
            </a:r>
            <a:r>
              <a:rPr lang="cs-CZ" dirty="0" smtClean="0"/>
              <a:t>hodinu.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006" y="6093296"/>
            <a:ext cx="297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r. 1695 se rozezněly </a:t>
            </a:r>
            <a:r>
              <a:rPr lang="cs-CZ" dirty="0" smtClean="0"/>
              <a:t>poprvé.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83341" y="5373446"/>
            <a:ext cx="2348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Rozhledna měří </a:t>
            </a:r>
            <a:r>
              <a:rPr lang="cs-CZ" dirty="0" smtClean="0"/>
              <a:t>63,5m.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83340" y="6093296"/>
            <a:ext cx="4137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pěkného počasí lze vidět Krkonoše, </a:t>
            </a:r>
            <a:r>
              <a:rPr lang="cs-CZ" dirty="0" smtClean="0"/>
              <a:t>Říp.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Zlatá ulička                    Chrám sv. Víta</a:t>
            </a:r>
            <a:endParaRPr lang="cs-CZ" sz="2800" dirty="0"/>
          </a:p>
        </p:txBody>
      </p:sp>
      <p:pic>
        <p:nvPicPr>
          <p:cNvPr id="5122" name="Picture 2" descr="C:\Users\Zdenka\Desktop\800px-Prague_-_Zlata_ulicka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0" y="1214422"/>
            <a:ext cx="4953035" cy="3714777"/>
          </a:xfrm>
          <a:prstGeom prst="rect">
            <a:avLst/>
          </a:prstGeom>
          <a:noFill/>
        </p:spPr>
      </p:pic>
      <p:pic>
        <p:nvPicPr>
          <p:cNvPr id="5123" name="Picture 3" descr="C:\Users\Zdenka\Desktop\chram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56125" y="3803786"/>
            <a:ext cx="4587875" cy="305421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34347" y="5548590"/>
            <a:ext cx="430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domcích jsou galerie, expozice a originální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9707" y="5933330"/>
            <a:ext cx="910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rámky.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67563" y="1196752"/>
            <a:ext cx="4076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/>
              <a:t>J</a:t>
            </a:r>
            <a:r>
              <a:rPr lang="pl-PL" dirty="0" smtClean="0"/>
              <a:t>e </a:t>
            </a:r>
            <a:r>
              <a:rPr lang="pl-PL" dirty="0"/>
              <a:t>dominantní stavba na </a:t>
            </a:r>
            <a:r>
              <a:rPr lang="pl-PL" dirty="0">
                <a:hlinkClick r:id="rId5" tooltip="Pražský hrad"/>
              </a:rPr>
              <a:t>Pražském hradě</a:t>
            </a:r>
            <a:r>
              <a:rPr lang="pl-PL" dirty="0"/>
              <a:t>. 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1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Muzeum                 </a:t>
            </a:r>
            <a:r>
              <a:rPr lang="cs-CZ" sz="2800" dirty="0" smtClean="0"/>
              <a:t>               Pomník  </a:t>
            </a:r>
            <a:r>
              <a:rPr lang="cs-CZ" sz="2800" dirty="0" smtClean="0"/>
              <a:t>sv. Václava</a:t>
            </a:r>
            <a:endParaRPr lang="cs-CZ" sz="2800" dirty="0"/>
          </a:p>
        </p:txBody>
      </p:sp>
      <p:pic>
        <p:nvPicPr>
          <p:cNvPr id="6148" name="Picture 4" descr="C:\Users\Zdenka\Desktop\muzeum_v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282" y="1428736"/>
            <a:ext cx="4517507" cy="3388130"/>
          </a:xfrm>
          <a:prstGeom prst="rect">
            <a:avLst/>
          </a:prstGeom>
          <a:noFill/>
        </p:spPr>
      </p:pic>
      <p:pic>
        <p:nvPicPr>
          <p:cNvPr id="6149" name="Picture 5" descr="C:\Users\Zdenka\Desktop\vaclav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2214554"/>
            <a:ext cx="3476649" cy="260748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5589240"/>
            <a:ext cx="6285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nejznámějším </a:t>
            </a:r>
            <a:r>
              <a:rPr lang="cs-CZ" dirty="0">
                <a:hlinkClick r:id="rId5" tooltip="Sochař"/>
              </a:rPr>
              <a:t>sochařským</a:t>
            </a:r>
            <a:r>
              <a:rPr lang="cs-CZ" dirty="0"/>
              <a:t> monumentem hlavního města </a:t>
            </a:r>
            <a:r>
              <a:rPr lang="cs-CZ" dirty="0">
                <a:hlinkClick r:id="rId6" tooltip="Česko"/>
              </a:rPr>
              <a:t>českého státu</a:t>
            </a:r>
            <a:r>
              <a:rPr lang="cs-CZ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59" y="5583723"/>
            <a:ext cx="2139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Pomník sv. Václava je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1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Vyšehrad                      </a:t>
            </a:r>
            <a:r>
              <a:rPr lang="cs-CZ" sz="2800" dirty="0" smtClean="0"/>
              <a:t>       Památník </a:t>
            </a:r>
            <a:r>
              <a:rPr lang="cs-CZ" sz="2800" dirty="0" smtClean="0"/>
              <a:t>na Vítkově</a:t>
            </a:r>
            <a:endParaRPr lang="cs-CZ" sz="2800" dirty="0"/>
          </a:p>
        </p:txBody>
      </p:sp>
      <p:pic>
        <p:nvPicPr>
          <p:cNvPr id="7170" name="Picture 2" descr="C:\Users\Zdenka\Desktop\vyšehrad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4169" y="1285860"/>
            <a:ext cx="3737273" cy="2672150"/>
          </a:xfrm>
          <a:prstGeom prst="rect">
            <a:avLst/>
          </a:prstGeom>
          <a:noFill/>
        </p:spPr>
      </p:pic>
      <p:pic>
        <p:nvPicPr>
          <p:cNvPr id="7172" name="Picture 4" descr="C:\Users\Zdenka\Desktop\s15495_atlasceskj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285860"/>
            <a:ext cx="4000528" cy="26670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4797152"/>
            <a:ext cx="7009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Vyšehrad</a:t>
            </a:r>
            <a:r>
              <a:rPr lang="cs-CZ" dirty="0"/>
              <a:t> je historické opevnění na skále nad pravým břehem řeky </a:t>
            </a:r>
            <a:r>
              <a:rPr lang="cs-CZ" dirty="0" smtClean="0">
                <a:hlinkClick r:id="rId4" tooltip="Vltava"/>
              </a:rPr>
              <a:t>Vltavy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9" y="5733256"/>
            <a:ext cx="892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Husité </a:t>
            </a:r>
            <a:r>
              <a:rPr lang="cs-CZ" dirty="0" smtClean="0"/>
              <a:t>na Vítkově </a:t>
            </a:r>
            <a:r>
              <a:rPr lang="cs-CZ" dirty="0" smtClean="0"/>
              <a:t>zaznamenali </a:t>
            </a:r>
            <a:r>
              <a:rPr lang="cs-CZ" dirty="0"/>
              <a:t>pod vedením </a:t>
            </a:r>
            <a:r>
              <a:rPr lang="cs-CZ" dirty="0">
                <a:hlinkClick r:id="rId5" tooltip="Jan Žižka"/>
              </a:rPr>
              <a:t>Jana Žižky z Trocnova</a:t>
            </a:r>
            <a:r>
              <a:rPr lang="cs-CZ" dirty="0"/>
              <a:t> válečný </a:t>
            </a:r>
            <a:r>
              <a:rPr lang="cs-CZ" dirty="0" smtClean="0"/>
              <a:t>úspěch -</a:t>
            </a:r>
            <a:r>
              <a:rPr lang="cs-CZ" dirty="0"/>
              <a:t> </a:t>
            </a:r>
            <a:r>
              <a:rPr lang="cs-CZ" dirty="0" smtClean="0"/>
              <a:t>porazili </a:t>
            </a:r>
            <a:r>
              <a:rPr lang="cs-CZ" dirty="0" smtClean="0"/>
              <a:t>křižáky.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1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Praha má 1000 podob. Jednou z těch nejzajímavějších je Praha v noci.</a:t>
            </a:r>
            <a:endParaRPr lang="cs-CZ" sz="2000" dirty="0"/>
          </a:p>
        </p:txBody>
      </p:sp>
      <p:pic>
        <p:nvPicPr>
          <p:cNvPr id="2050" name="Picture 2" descr="C:\Users\Zdenka\Desktop\pr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</a:t>
            </a:r>
            <a:r>
              <a:rPr lang="cs-CZ" dirty="0" smtClean="0"/>
              <a:t>ČR.</a:t>
            </a:r>
            <a:endParaRPr lang="cs-CZ" dirty="0" smtClean="0"/>
          </a:p>
          <a:p>
            <a:r>
              <a:rPr lang="cs-CZ" dirty="0" smtClean="0"/>
              <a:t>Jak se jmenuje řeka, která jim protéká?</a:t>
            </a:r>
          </a:p>
          <a:p>
            <a:r>
              <a:rPr lang="cs-CZ" dirty="0" smtClean="0"/>
              <a:t>Nejznámější most v </a:t>
            </a:r>
            <a:r>
              <a:rPr lang="cs-CZ" dirty="0" smtClean="0"/>
              <a:t>Praze.</a:t>
            </a:r>
            <a:endParaRPr lang="cs-CZ" dirty="0" smtClean="0"/>
          </a:p>
          <a:p>
            <a:r>
              <a:rPr lang="cs-CZ" dirty="0" smtClean="0"/>
              <a:t>Kde sídlí náš </a:t>
            </a:r>
            <a:r>
              <a:rPr lang="cs-CZ" dirty="0" smtClean="0"/>
              <a:t>pan prezident</a:t>
            </a:r>
            <a:r>
              <a:rPr lang="cs-CZ" dirty="0" smtClean="0"/>
              <a:t>?</a:t>
            </a:r>
          </a:p>
          <a:p>
            <a:r>
              <a:rPr lang="cs-CZ" dirty="0" smtClean="0"/>
              <a:t>Které kulturní památky Prahy znáš?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Seznam odkazů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r>
              <a:rPr lang="cs-CZ" sz="1600" u="sng" dirty="0" smtClean="0">
                <a:solidFill>
                  <a:srgbClr val="6666FF"/>
                </a:solidFill>
              </a:rPr>
              <a:t>http</a:t>
            </a:r>
            <a:r>
              <a:rPr lang="cs-CZ" sz="1600" u="sng" dirty="0">
                <a:solidFill>
                  <a:srgbClr val="6666FF"/>
                </a:solidFill>
              </a:rPr>
              <a:t>//</a:t>
            </a:r>
            <a:r>
              <a:rPr lang="cs-CZ" sz="1600" u="sng" dirty="0" smtClean="0">
                <a:solidFill>
                  <a:srgbClr val="6666FF"/>
                </a:solidFill>
              </a:rPr>
              <a:t>t2.gstatic.com/image/q=tbn:ANd9GcTLSYu4HhgoxCMf9F6gVlCUZDUKuSe1peeGm4cOZcgmKl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2"/>
              </a:rPr>
              <a:t>http://t2.gstatic.com/images</a:t>
            </a:r>
            <a:endParaRPr lang="cs-CZ" sz="1600" u="sng" dirty="0">
              <a:solidFill>
                <a:srgbClr val="6666FF"/>
              </a:solidFill>
            </a:endParaRPr>
          </a:p>
          <a:p>
            <a:r>
              <a:rPr lang="cs-CZ" sz="1600" u="sng" dirty="0" err="1">
                <a:solidFill>
                  <a:srgbClr val="6666FF"/>
                </a:solidFill>
              </a:rPr>
              <a:t>data:image</a:t>
            </a:r>
            <a:r>
              <a:rPr lang="cs-CZ" sz="1600" u="sng" dirty="0">
                <a:solidFill>
                  <a:srgbClr val="6666FF"/>
                </a:solidFill>
              </a:rPr>
              <a:t>/jpeg;base64,/</a:t>
            </a:r>
          </a:p>
          <a:p>
            <a:r>
              <a:rPr lang="cs-CZ" sz="1600" u="sng" dirty="0">
                <a:solidFill>
                  <a:srgbClr val="6666FF"/>
                </a:solidFill>
                <a:hlinkClick r:id="rId3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3"/>
              </a:rPr>
              <a:t>t0.gstatic.com/images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4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4"/>
              </a:rPr>
              <a:t>www.google.cz/imgres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 err="1">
                <a:solidFill>
                  <a:srgbClr val="6666FF"/>
                </a:solidFill>
              </a:rPr>
              <a:t>data:image</a:t>
            </a:r>
            <a:r>
              <a:rPr lang="cs-CZ" sz="1600" u="sng" dirty="0">
                <a:solidFill>
                  <a:srgbClr val="6666FF"/>
                </a:solidFill>
              </a:rPr>
              <a:t>/jpeg;base64data:image/jpeg;base64,/</a:t>
            </a:r>
            <a:r>
              <a:rPr lang="cs-CZ" sz="1600" u="sng" dirty="0" smtClean="0">
                <a:solidFill>
                  <a:srgbClr val="6666FF"/>
                </a:solidFill>
              </a:rPr>
              <a:t>9j/4AAQSkZJRgABAQAAAQABAAD/2wCEAAkGB</a:t>
            </a:r>
          </a:p>
          <a:p>
            <a:r>
              <a:rPr lang="cs-CZ" sz="1600" u="sng" dirty="0">
                <a:solidFill>
                  <a:srgbClr val="6666FF"/>
                </a:solidFill>
                <a:hlinkClick r:id="rId5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5"/>
              </a:rPr>
              <a:t>t3.gstatic.com/images</a:t>
            </a:r>
            <a:endParaRPr lang="cs-CZ" sz="1600" u="sng" dirty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2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2"/>
              </a:rPr>
              <a:t>t2.gstatic.com/images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5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5"/>
              </a:rPr>
              <a:t>t3.gstatic.com/images</a:t>
            </a:r>
            <a:r>
              <a:rPr lang="cs-CZ" sz="1600" u="sng" dirty="0" smtClean="0">
                <a:solidFill>
                  <a:srgbClr val="6666FF"/>
                </a:solidFill>
              </a:rPr>
              <a:t>?</a:t>
            </a:r>
          </a:p>
          <a:p>
            <a:r>
              <a:rPr lang="cs-CZ" sz="1600" u="sng" dirty="0">
                <a:solidFill>
                  <a:srgbClr val="6666FF"/>
                </a:solidFill>
                <a:hlinkClick r:id="rId6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6"/>
              </a:rPr>
              <a:t>t3.gstatic.com/images?q=tbn:ANd9GcSNy8wvxTExjnSz2MPQ1ahUCEOw_tpaGCtQ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 err="1" smtClean="0">
                <a:solidFill>
                  <a:srgbClr val="6666FF"/>
                </a:solidFill>
              </a:rPr>
              <a:t>data:image</a:t>
            </a:r>
            <a:r>
              <a:rPr lang="cs-CZ" sz="1600" u="sng" dirty="0" smtClean="0">
                <a:solidFill>
                  <a:srgbClr val="6666FF"/>
                </a:solidFill>
              </a:rPr>
              <a:t>/jpeg;base64</a:t>
            </a:r>
          </a:p>
          <a:p>
            <a:r>
              <a:rPr lang="cs-CZ" sz="1600" u="sng" dirty="0">
                <a:solidFill>
                  <a:srgbClr val="6666FF"/>
                </a:solidFill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</a:rPr>
              <a:t>t2.gstatic.com/images?ANd9GcR3jHF_2HVmU3_MUhNXWNsyxsIsUgJLKBayU5DwH3uUkLS2fjAk</a:t>
            </a:r>
          </a:p>
          <a:p>
            <a:r>
              <a:rPr lang="cs-CZ" sz="1600" u="sng" dirty="0" err="1" smtClean="0">
                <a:solidFill>
                  <a:srgbClr val="6666FF"/>
                </a:solidFill>
              </a:rPr>
              <a:t>data:image</a:t>
            </a:r>
            <a:r>
              <a:rPr lang="cs-CZ" sz="1600" u="sng" dirty="0" smtClean="0">
                <a:solidFill>
                  <a:srgbClr val="6666FF"/>
                </a:solidFill>
              </a:rPr>
              <a:t>/jpeg;base64</a:t>
            </a:r>
          </a:p>
          <a:p>
            <a:r>
              <a:rPr lang="cs-CZ" sz="1600" u="sng" dirty="0" err="1">
                <a:solidFill>
                  <a:srgbClr val="6666FF"/>
                </a:solidFill>
              </a:rPr>
              <a:t>data:image</a:t>
            </a:r>
            <a:r>
              <a:rPr lang="cs-CZ" sz="1600" u="sng" dirty="0">
                <a:solidFill>
                  <a:srgbClr val="6666FF"/>
                </a:solidFill>
              </a:rPr>
              <a:t>/jpeg;base64</a:t>
            </a:r>
            <a:r>
              <a:rPr lang="cs-CZ" sz="1600" u="sng" dirty="0" smtClean="0">
                <a:solidFill>
                  <a:srgbClr val="6666FF"/>
                </a:solidFill>
              </a:rPr>
              <a:t>,</a:t>
            </a:r>
          </a:p>
          <a:p>
            <a:r>
              <a:rPr lang="cs-CZ" sz="1600" u="sng" dirty="0">
                <a:solidFill>
                  <a:srgbClr val="6666FF"/>
                </a:solidFill>
                <a:hlinkClick r:id="rId7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7"/>
              </a:rPr>
              <a:t>t2.gstatic.com/images?q=tbn:ANd9GcR3jHF_2HVmU3_MUhNXWNsyxsIsUgJLKBayU5D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8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8"/>
              </a:rPr>
              <a:t>t2.gstatic.com/images?q=tbn:ANd9GcSKw-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 err="1">
                <a:solidFill>
                  <a:srgbClr val="6666FF"/>
                </a:solidFill>
              </a:rPr>
              <a:t>data:image</a:t>
            </a:r>
            <a:r>
              <a:rPr lang="cs-CZ" sz="1600" u="sng" dirty="0">
                <a:solidFill>
                  <a:srgbClr val="6666FF"/>
                </a:solidFill>
              </a:rPr>
              <a:t>/jpeg;base64</a:t>
            </a:r>
            <a:r>
              <a:rPr lang="cs-CZ" sz="1600" u="sng" dirty="0" smtClean="0">
                <a:solidFill>
                  <a:srgbClr val="6666FF"/>
                </a:solidFill>
              </a:rPr>
              <a:t>,/</a:t>
            </a:r>
          </a:p>
          <a:p>
            <a:r>
              <a:rPr lang="cs-CZ" sz="1600" u="sng" dirty="0">
                <a:solidFill>
                  <a:srgbClr val="6666FF"/>
                </a:solidFill>
                <a:hlinkClick r:id="rId9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9"/>
              </a:rPr>
              <a:t>t1.gstatic.com/images?q=tbn:ANd9GcS5jNqoEUqYZk2Dt2oOhrHBRoH6GIQdjsaTGmn636NXr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r>
              <a:rPr lang="cs-CZ" sz="1600" u="sng" dirty="0">
                <a:solidFill>
                  <a:srgbClr val="6666FF"/>
                </a:solidFill>
                <a:hlinkClick r:id="rId10"/>
              </a:rPr>
              <a:t>http://</a:t>
            </a:r>
            <a:r>
              <a:rPr lang="cs-CZ" sz="1600" u="sng" dirty="0" smtClean="0">
                <a:solidFill>
                  <a:srgbClr val="6666FF"/>
                </a:solidFill>
                <a:hlinkClick r:id="rId10"/>
              </a:rPr>
              <a:t>www.google.cz/imgres?q=no%C4%8Dn%C3%AD+praha&amp;num=10&amp;um</a:t>
            </a:r>
            <a:endParaRPr lang="cs-CZ" sz="1600" u="sng" dirty="0" smtClean="0">
              <a:solidFill>
                <a:srgbClr val="6666FF"/>
              </a:solidFill>
            </a:endParaRP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311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Střední škola, Základní škola a Mateřská škola, Karviná Praha – hlavní město ČR </vt:lpstr>
      <vt:lpstr>Praha je největší a nejlidnatější město ČR. Žije v něm přes 1 milion obyvatel. </vt:lpstr>
      <vt:lpstr>Prahou protéká řeka  Vltava. Přes řeku je mnoho mostů – nejznámější je Karlův most.</vt:lpstr>
      <vt:lpstr>Karlův most –  je 515 m dlouhý a 10 m široký.</vt:lpstr>
      <vt:lpstr>Praha je považována za jedno z nejkrásnějších měst v Evropě. Říká se jí také -  matka měst nebo stověžatá.</vt:lpstr>
      <vt:lpstr>Pražský hrad- sídlí zde prezident a vláda ČR.</vt:lpstr>
      <vt:lpstr>                   Pražské památky         Orloj                                          Národní divadlo</vt:lpstr>
      <vt:lpstr>Loreta                       Petřín        </vt:lpstr>
      <vt:lpstr>Zlatá ulička                    Chrám sv. Víta</vt:lpstr>
      <vt:lpstr>Muzeum                                Pomník  sv. Václava</vt:lpstr>
      <vt:lpstr>Vyšehrad                             Památník na Vítkově</vt:lpstr>
      <vt:lpstr>Praha má 1000 podob. Jednou z těch nejzajímavějších je Praha v noci.</vt:lpstr>
      <vt:lpstr>Opakování      </vt:lpstr>
      <vt:lpstr>Seznam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 – hlavní měst ČR</dc:title>
  <dc:creator>Zdeňka Prchalová</dc:creator>
  <cp:lastModifiedBy>Martin Králík</cp:lastModifiedBy>
  <cp:revision>53</cp:revision>
  <dcterms:created xsi:type="dcterms:W3CDTF">2012-01-13T19:03:27Z</dcterms:created>
  <dcterms:modified xsi:type="dcterms:W3CDTF">2012-03-01T19:42:02Z</dcterms:modified>
</cp:coreProperties>
</file>