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343369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</a:t>
            </a:r>
            <a:r>
              <a:rPr lang="cs-CZ" sz="2000" b="1" dirty="0" smtClean="0">
                <a:latin typeface="Calibri" pitchFamily="34" charset="0"/>
              </a:rPr>
              <a:t>DRUHY_18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Slovesa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4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908159460"/>
              </p:ext>
            </p:extLst>
          </p:nvPr>
        </p:nvGraphicFramePr>
        <p:xfrm>
          <a:off x="457200" y="274638"/>
          <a:ext cx="8362950" cy="6050282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31.5.2011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Slovesa vyjadřují: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1. děj:</a:t>
            </a:r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r>
              <a:rPr lang="cs-CZ" u="sng" dirty="0" smtClean="0"/>
              <a:t>2. děj: </a:t>
            </a:r>
            <a:endParaRPr lang="cs-CZ" u="sng" dirty="0"/>
          </a:p>
        </p:txBody>
      </p:sp>
      <p:sp>
        <p:nvSpPr>
          <p:cNvPr id="7" name="Ovál 6"/>
          <p:cNvSpPr/>
          <p:nvPr/>
        </p:nvSpPr>
        <p:spPr>
          <a:xfrm>
            <a:off x="4860032" y="1484784"/>
            <a:ext cx="3528392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Který se právě koná.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552803" y="2276872"/>
            <a:ext cx="3996444" cy="648072"/>
          </a:xfrm>
          <a:prstGeom prst="ellips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Který se má uskutečnit.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67744" y="3140968"/>
            <a:ext cx="4752528" cy="787282"/>
          </a:xfrm>
          <a:prstGeom prst="ellipse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Který by se mohl uskutečnit.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2123728" y="1808820"/>
            <a:ext cx="2304256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123728" y="2132856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79712" y="2132856"/>
            <a:ext cx="50405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4283968" y="4221088"/>
            <a:ext cx="1656184" cy="1296144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č</a:t>
            </a:r>
            <a:r>
              <a:rPr lang="cs-CZ" b="1" dirty="0" smtClean="0"/>
              <a:t>innost (zpívat)</a:t>
            </a:r>
            <a:endParaRPr lang="cs-CZ" b="1" dirty="0"/>
          </a:p>
        </p:txBody>
      </p:sp>
      <p:sp>
        <p:nvSpPr>
          <p:cNvPr id="19" name="Ovál 18"/>
          <p:cNvSpPr/>
          <p:nvPr/>
        </p:nvSpPr>
        <p:spPr>
          <a:xfrm>
            <a:off x="1903182" y="5157192"/>
            <a:ext cx="1656184" cy="1152128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s</a:t>
            </a:r>
            <a:r>
              <a:rPr lang="cs-CZ" b="1" dirty="0" smtClean="0"/>
              <a:t>tav (ležet)</a:t>
            </a:r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123728" y="4221088"/>
            <a:ext cx="20162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123728" y="4401108"/>
            <a:ext cx="360040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618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Slovesa: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U sloves určujeme</a:t>
            </a:r>
            <a:r>
              <a:rPr lang="cs-CZ" dirty="0" smtClean="0"/>
              <a:t>: osobu, číslo, čas, způsob.</a:t>
            </a:r>
          </a:p>
          <a:p>
            <a:endParaRPr lang="cs-CZ" dirty="0" smtClean="0"/>
          </a:p>
          <a:p>
            <a:r>
              <a:rPr lang="cs-CZ" u="sng" dirty="0" smtClean="0"/>
              <a:t>Zvratná slovesa </a:t>
            </a:r>
            <a:r>
              <a:rPr lang="cs-CZ" dirty="0" smtClean="0"/>
              <a:t>jsou tvary sloves se zájmeny SE, SI: např. maloval si, umyl se, uklidil si.</a:t>
            </a:r>
          </a:p>
          <a:p>
            <a:endParaRPr lang="cs-CZ" dirty="0" smtClean="0"/>
          </a:p>
          <a:p>
            <a:r>
              <a:rPr lang="cs-CZ" u="sng" dirty="0" smtClean="0"/>
              <a:t>Infinitiv</a:t>
            </a:r>
            <a:r>
              <a:rPr lang="cs-CZ" dirty="0" smtClean="0"/>
              <a:t> je neurčitý tvar slovesa, zakončen –t, např. malovat, zpívat, plavat.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87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Osoba, číslo: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b="1" u="sng" dirty="0" smtClean="0"/>
              <a:t>č.j.</a:t>
            </a: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r>
              <a:rPr lang="cs-CZ" b="1" u="sng" dirty="0" smtClean="0"/>
              <a:t>č</a:t>
            </a:r>
            <a:r>
              <a:rPr lang="cs-CZ" b="1" u="sng" dirty="0"/>
              <a:t>. mn.</a:t>
            </a:r>
            <a:endParaRPr lang="cs-CZ" b="1" u="sng" dirty="0" smtClean="0"/>
          </a:p>
          <a:p>
            <a:pPr marL="514350" indent="-514350">
              <a:buFont typeface="Arial" charset="0"/>
              <a:buAutoNum type="arabicPeriod"/>
            </a:pPr>
            <a:r>
              <a:rPr lang="cs-CZ" sz="2800" dirty="0" smtClean="0"/>
              <a:t>Já (maluju)                             1.   My </a:t>
            </a:r>
            <a:r>
              <a:rPr lang="cs-CZ" sz="2800" dirty="0"/>
              <a:t>(malujeme</a:t>
            </a:r>
            <a:r>
              <a:rPr lang="cs-CZ" sz="2800" dirty="0" smtClean="0"/>
              <a:t>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dirty="0" smtClean="0"/>
              <a:t>Ty (maluješ)</a:t>
            </a:r>
            <a:r>
              <a:rPr lang="cs-CZ" sz="2800" dirty="0"/>
              <a:t> </a:t>
            </a:r>
            <a:r>
              <a:rPr lang="cs-CZ" sz="2800" dirty="0" smtClean="0"/>
              <a:t>                          2.   Vy </a:t>
            </a:r>
            <a:r>
              <a:rPr lang="cs-CZ" sz="2800" dirty="0"/>
              <a:t>(malujete</a:t>
            </a:r>
            <a:r>
              <a:rPr lang="cs-CZ" sz="2800" dirty="0" smtClean="0"/>
              <a:t>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dirty="0" smtClean="0"/>
              <a:t>On, ona, ono (maluje)</a:t>
            </a:r>
            <a:r>
              <a:rPr lang="cs-CZ" sz="2800" dirty="0"/>
              <a:t> </a:t>
            </a:r>
            <a:r>
              <a:rPr lang="cs-CZ" sz="2800" dirty="0" smtClean="0"/>
              <a:t>         3.  Oni</a:t>
            </a:r>
            <a:r>
              <a:rPr lang="cs-CZ" sz="2800" dirty="0"/>
              <a:t>, ony, ona (malují)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Číslo:</a:t>
            </a:r>
            <a:r>
              <a:rPr lang="cs-CZ" b="1" dirty="0" smtClean="0"/>
              <a:t>                </a:t>
            </a:r>
            <a:r>
              <a:rPr lang="cs-CZ" b="1" dirty="0" smtClean="0">
                <a:solidFill>
                  <a:srgbClr val="002060"/>
                </a:solidFill>
              </a:rPr>
              <a:t>jednotné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(jen jeden člověk)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množné</a:t>
            </a:r>
            <a:r>
              <a:rPr lang="cs-CZ" dirty="0" smtClean="0"/>
              <a:t> (činnost dělá více lidí)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19672" y="4653136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619672" y="4797152"/>
            <a:ext cx="129614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258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Čas: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988840"/>
            <a:ext cx="2232248" cy="26642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PŘÍTOMNÝ: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000" b="1" dirty="0" smtClean="0"/>
              <a:t>Právě probíhá.</a:t>
            </a:r>
          </a:p>
          <a:p>
            <a:pPr algn="ctr"/>
            <a:r>
              <a:rPr lang="cs-CZ" sz="2000" b="1" dirty="0" smtClean="0"/>
              <a:t>(on maluje, ona sedí, prší)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203848" y="2564904"/>
            <a:ext cx="2448272" cy="266429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MINULÝ: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000" b="1" dirty="0" smtClean="0"/>
              <a:t>Již proběhl.</a:t>
            </a:r>
          </a:p>
          <a:p>
            <a:pPr algn="ctr"/>
            <a:r>
              <a:rPr lang="cs-CZ" sz="2000" b="1" dirty="0" smtClean="0"/>
              <a:t>(on maloval, ona seděla, pršelo)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5959949" y="3573016"/>
            <a:ext cx="2160240" cy="2664296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BUDOUCÍ:</a:t>
            </a:r>
          </a:p>
          <a:p>
            <a:pPr algn="ctr"/>
            <a:r>
              <a:rPr lang="cs-CZ" sz="2000" b="1" dirty="0" smtClean="0"/>
              <a:t>Má se stát.</a:t>
            </a:r>
          </a:p>
          <a:p>
            <a:pPr algn="ctr"/>
            <a:r>
              <a:rPr lang="cs-CZ" sz="2000" b="1" dirty="0" smtClean="0"/>
              <a:t>(bude malovat, má sedět, bude pršet)</a:t>
            </a:r>
            <a:endParaRPr lang="cs-CZ" sz="20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799692" y="1484784"/>
            <a:ext cx="262829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2" idx="2"/>
          </p:cNvCxnSpPr>
          <p:nvPr/>
        </p:nvCxnSpPr>
        <p:spPr>
          <a:xfrm flipH="1">
            <a:off x="4427984" y="1417638"/>
            <a:ext cx="144016" cy="11472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788024" y="1484784"/>
            <a:ext cx="2252045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62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Způsob: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069160"/>
          </a:xfrm>
        </p:spPr>
        <p:txBody>
          <a:bodyPr/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683568" y="1844824"/>
            <a:ext cx="2448272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OZNAMOVACÍ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25286" y="3499317"/>
            <a:ext cx="2448272" cy="100811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ROZKAZOVACÍ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59116" y="5373216"/>
            <a:ext cx="2448272" cy="10081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PODMIŇOVACÍ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3310019" y="1583795"/>
            <a:ext cx="5616624" cy="1458162"/>
          </a:xfrm>
          <a:prstGeom prst="lef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Oznamuje nám děj, který probíhá, bude nebo už probíhal.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3310019" y="3364302"/>
            <a:ext cx="5616624" cy="1278142"/>
          </a:xfrm>
          <a:prstGeom prst="lef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Vyjadřuje děj, který se má/nemá uskutečnit. Vyjadřuje rozkaz, přání. (Vyluxuj! Ať chumelí! Uč se!)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3290797" y="5175194"/>
            <a:ext cx="5616624" cy="1404156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Vyjadřují děj, který by se mohl uskutečnit. Pomocná slova: bych, bys, by, bychom, byste.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64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Příklady způsobů: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Způsob oznamovací: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Až přijdu domů ze školy, budu se učit. Venku prší. Včera svítilo sluníčko.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Způsob rozkazovací: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Pojď domů a běž se učit! Sviť sluníčko! Ukliď si! Uvař!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Způsob podmiňovací: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Kéž bych měl peníze. Bývala by nás nepoznala. Kdybych byla princeznou. Řekla, abyste se ustrojili.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278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399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Rastrový obrázek</vt:lpstr>
      <vt:lpstr>Slovesa</vt:lpstr>
      <vt:lpstr>Prezentace aplikace PowerPoint</vt:lpstr>
      <vt:lpstr>Slovesa vyjadřují:</vt:lpstr>
      <vt:lpstr>Slovesa:</vt:lpstr>
      <vt:lpstr>Osoba, číslo:</vt:lpstr>
      <vt:lpstr>Čas:</vt:lpstr>
      <vt:lpstr>Způsob:</vt:lpstr>
      <vt:lpstr>Příklady způsobů: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17</cp:revision>
  <dcterms:created xsi:type="dcterms:W3CDTF">2011-03-19T07:06:37Z</dcterms:created>
  <dcterms:modified xsi:type="dcterms:W3CDTF">2011-07-22T19:31:46Z</dcterms:modified>
</cp:coreProperties>
</file>