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16063-7C6D-4CCE-9C42-1BF0B7AB63F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06B8B-0E62-47C6-8A84-7A5B8F9097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1454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16063-7C6D-4CCE-9C42-1BF0B7AB63F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06B8B-0E62-47C6-8A84-7A5B8F9097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4907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16063-7C6D-4CCE-9C42-1BF0B7AB63F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06B8B-0E62-47C6-8A84-7A5B8F9097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71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16063-7C6D-4CCE-9C42-1BF0B7AB63F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06B8B-0E62-47C6-8A84-7A5B8F9097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7788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16063-7C6D-4CCE-9C42-1BF0B7AB63F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06B8B-0E62-47C6-8A84-7A5B8F9097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9355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16063-7C6D-4CCE-9C42-1BF0B7AB63F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06B8B-0E62-47C6-8A84-7A5B8F9097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8249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16063-7C6D-4CCE-9C42-1BF0B7AB63F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06B8B-0E62-47C6-8A84-7A5B8F9097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3361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16063-7C6D-4CCE-9C42-1BF0B7AB63F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06B8B-0E62-47C6-8A84-7A5B8F9097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250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16063-7C6D-4CCE-9C42-1BF0B7AB63F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06B8B-0E62-47C6-8A84-7A5B8F9097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8421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16063-7C6D-4CCE-9C42-1BF0B7AB63F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06B8B-0E62-47C6-8A84-7A5B8F9097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2242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16063-7C6D-4CCE-9C42-1BF0B7AB63F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06B8B-0E62-47C6-8A84-7A5B8F9097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3149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16063-7C6D-4CCE-9C42-1BF0B7AB63F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06B8B-0E62-47C6-8A84-7A5B8F9097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7262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cs-CZ" sz="3200" dirty="0"/>
              <a:t>VY_32_INOVACE_64_Přívlastek III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800" dirty="0">
                <a:latin typeface="+mn-lt"/>
              </a:rPr>
              <a:t>Identifikátor školy: 600 150 569</a:t>
            </a:r>
          </a:p>
        </p:txBody>
      </p:sp>
    </p:spTree>
    <p:extLst>
      <p:ext uri="{BB962C8B-B14F-4D97-AF65-F5344CB8AC3E}">
        <p14:creationId xmlns:p14="http://schemas.microsoft.com/office/powerpoint/2010/main" val="2291589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/>
              <a:t>PŘÍVLASTEK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Jako </a:t>
            </a:r>
            <a:r>
              <a:rPr lang="cs-CZ" u="sng" dirty="0" smtClean="0">
                <a:solidFill>
                  <a:srgbClr val="FF0000"/>
                </a:solidFill>
              </a:rPr>
              <a:t>jediný</a:t>
            </a:r>
            <a:r>
              <a:rPr lang="cs-CZ" dirty="0" smtClean="0">
                <a:solidFill>
                  <a:srgbClr val="FF0000"/>
                </a:solidFill>
              </a:rPr>
              <a:t> závisí na </a:t>
            </a:r>
            <a:r>
              <a:rPr lang="cs-CZ" u="sng" dirty="0" smtClean="0">
                <a:solidFill>
                  <a:srgbClr val="FF0000"/>
                </a:solidFill>
              </a:rPr>
              <a:t>podstatném jménu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Ptáme se otázkami jaký, který, čí</a:t>
            </a:r>
          </a:p>
          <a:p>
            <a:r>
              <a:rPr lang="cs-CZ" dirty="0" smtClean="0"/>
              <a:t>Můj mladší bratr je babiččin mazlíček.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bratr = je mazlíček</a:t>
            </a:r>
          </a:p>
          <a:p>
            <a:pPr marL="0" indent="0">
              <a:buNone/>
            </a:pPr>
            <a:r>
              <a:rPr lang="cs-CZ" dirty="0" smtClean="0"/>
              <a:t>            můj      mladší   babiččin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čí?                </a:t>
            </a:r>
            <a:r>
              <a:rPr lang="cs-CZ" dirty="0"/>
              <a:t>k</a:t>
            </a:r>
            <a:r>
              <a:rPr lang="cs-CZ" dirty="0" smtClean="0"/>
              <a:t>terý ?        čí?</a:t>
            </a:r>
          </a:p>
          <a:p>
            <a:pPr marL="0" indent="0">
              <a:buNone/>
            </a:pPr>
            <a:endParaRPr lang="cs-CZ" dirty="0"/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10476656" y="1268760"/>
            <a:ext cx="14401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2267744" y="3861048"/>
            <a:ext cx="648072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3275856" y="3861048"/>
            <a:ext cx="576064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H="1">
            <a:off x="4572000" y="3861048"/>
            <a:ext cx="360040" cy="1800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>
            <a:off x="1331640" y="4509120"/>
            <a:ext cx="504056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H="1">
            <a:off x="3275856" y="4509120"/>
            <a:ext cx="144016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>
            <a:off x="4932040" y="4509120"/>
            <a:ext cx="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5423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/>
          <a:lstStyle/>
          <a:p>
            <a:r>
              <a:rPr lang="cs-CZ" dirty="0" smtClean="0"/>
              <a:t>Vyhledej ve větách přívlastky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Před dávnými časy stálo na břehu moře slavné město.</a:t>
            </a:r>
          </a:p>
          <a:p>
            <a:r>
              <a:rPr lang="cs-CZ" dirty="0" smtClean="0"/>
              <a:t>Toto město bylo obehnané pevnými hradbami.</a:t>
            </a:r>
          </a:p>
          <a:p>
            <a:r>
              <a:rPr lang="cs-CZ" dirty="0" smtClean="0"/>
              <a:t>Už dlouho obléhala </a:t>
            </a:r>
            <a:r>
              <a:rPr lang="cs-CZ" dirty="0" err="1" smtClean="0"/>
              <a:t>Tróju</a:t>
            </a:r>
            <a:r>
              <a:rPr lang="cs-CZ" dirty="0" smtClean="0"/>
              <a:t> vojska Řeků.</a:t>
            </a:r>
          </a:p>
          <a:p>
            <a:r>
              <a:rPr lang="cs-CZ" dirty="0" smtClean="0"/>
              <a:t>Odysseus dal postavit dřevěnou sochu koně.</a:t>
            </a:r>
          </a:p>
          <a:p>
            <a:r>
              <a:rPr lang="cs-CZ" dirty="0" smtClean="0"/>
              <a:t>V této soše se se svými druhy ukryl.</a:t>
            </a:r>
          </a:p>
          <a:p>
            <a:r>
              <a:rPr lang="cs-CZ" dirty="0" smtClean="0"/>
              <a:t>Na břehu moře zůstal dřevěný kůň jako dar městu.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95302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  <a:ln>
            <a:solidFill>
              <a:srgbClr val="00B050"/>
            </a:solidFill>
          </a:ln>
        </p:spPr>
        <p:txBody>
          <a:bodyPr/>
          <a:lstStyle/>
          <a:p>
            <a:r>
              <a:rPr lang="cs-CZ" dirty="0" smtClean="0"/>
              <a:t>Přívlastek shodný a neshodný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>
                <a:solidFill>
                  <a:schemeClr val="accent2">
                    <a:lumMod val="50000"/>
                  </a:schemeClr>
                </a:solidFill>
              </a:rPr>
              <a:t>Přívlastek shodný</a:t>
            </a:r>
            <a:endParaRPr lang="cs-CZ" dirty="0" smtClean="0"/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Shoduje se s </a:t>
            </a:r>
            <a:r>
              <a:rPr lang="cs-CZ" dirty="0" err="1" smtClean="0">
                <a:solidFill>
                  <a:schemeClr val="accent2">
                    <a:lumMod val="50000"/>
                  </a:schemeClr>
                </a:solidFill>
              </a:rPr>
              <a:t>podst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. jménem v rodě, čísle a pádě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Stojí většinou před ním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Bývá často vyjádřen přídavným jménem, zájmenem nebo číslovkou</a:t>
            </a:r>
          </a:p>
          <a:p>
            <a:r>
              <a:rPr lang="cs-CZ" u="sng" dirty="0" smtClean="0">
                <a:solidFill>
                  <a:schemeClr val="accent2">
                    <a:lumMod val="50000"/>
                  </a:schemeClr>
                </a:solidFill>
              </a:rPr>
              <a:t>Ovocný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strom, </a:t>
            </a:r>
            <a:r>
              <a:rPr lang="cs-CZ" u="sng" dirty="0" smtClean="0">
                <a:solidFill>
                  <a:schemeClr val="accent2">
                    <a:lumMod val="50000"/>
                  </a:schemeClr>
                </a:solidFill>
              </a:rPr>
              <a:t>naše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kočka, </a:t>
            </a:r>
            <a:r>
              <a:rPr lang="cs-CZ" u="sng" dirty="0" smtClean="0">
                <a:solidFill>
                  <a:schemeClr val="accent2">
                    <a:lumMod val="50000"/>
                  </a:schemeClr>
                </a:solidFill>
              </a:rPr>
              <a:t>tři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žáci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0231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Přívlastek shodný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Při skloňování se koncovky mění u obou slov:</a:t>
            </a:r>
          </a:p>
          <a:p>
            <a:r>
              <a:rPr lang="cs-CZ" dirty="0" smtClean="0"/>
              <a:t> 1. pád  -  ovocný strom</a:t>
            </a:r>
          </a:p>
          <a:p>
            <a:r>
              <a:rPr lang="cs-CZ" dirty="0"/>
              <a:t> </a:t>
            </a:r>
            <a:r>
              <a:rPr lang="cs-CZ" dirty="0" smtClean="0"/>
              <a:t>2. pád  -  ovocn</a:t>
            </a:r>
            <a:r>
              <a:rPr lang="cs-CZ" u="sng" dirty="0" smtClean="0"/>
              <a:t>ého</a:t>
            </a:r>
            <a:r>
              <a:rPr lang="cs-CZ" dirty="0" smtClean="0"/>
              <a:t> strom</a:t>
            </a:r>
            <a:r>
              <a:rPr lang="cs-CZ" u="sng" dirty="0" smtClean="0"/>
              <a:t>u</a:t>
            </a:r>
          </a:p>
          <a:p>
            <a:r>
              <a:rPr lang="cs-CZ" dirty="0"/>
              <a:t> </a:t>
            </a:r>
            <a:r>
              <a:rPr lang="cs-CZ" dirty="0" smtClean="0"/>
              <a:t>3. pád  -  ovocn</a:t>
            </a:r>
            <a:r>
              <a:rPr lang="cs-CZ" u="sng" dirty="0" smtClean="0"/>
              <a:t>ému</a:t>
            </a:r>
            <a:r>
              <a:rPr lang="cs-CZ" dirty="0" smtClean="0"/>
              <a:t> strom</a:t>
            </a:r>
            <a:r>
              <a:rPr lang="cs-CZ" u="sng" dirty="0" smtClean="0"/>
              <a:t>u</a:t>
            </a:r>
            <a:endParaRPr lang="cs-CZ" u="sng" dirty="0"/>
          </a:p>
          <a:p>
            <a:r>
              <a:rPr lang="cs-CZ" u="sng" dirty="0" smtClean="0"/>
              <a:t>Stačí, když se obě koncovky změní pouze v jednom pádu, je jedno v kterém !</a:t>
            </a: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330824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>
            <a:solidFill>
              <a:srgbClr val="FFC000"/>
            </a:solidFill>
          </a:ln>
        </p:spPr>
        <p:txBody>
          <a:bodyPr/>
          <a:lstStyle/>
          <a:p>
            <a:r>
              <a:rPr lang="cs-CZ" dirty="0" smtClean="0"/>
              <a:t>Přívlastek neshodný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 řídícím podstatným jménem se neshoduje v rodě, čísle ani pádě</a:t>
            </a:r>
          </a:p>
          <a:p>
            <a:r>
              <a:rPr lang="cs-CZ" dirty="0" smtClean="0"/>
              <a:t>Stojí většinou </a:t>
            </a:r>
            <a:r>
              <a:rPr lang="cs-CZ" u="sng" dirty="0" smtClean="0"/>
              <a:t>za</a:t>
            </a:r>
            <a:r>
              <a:rPr lang="cs-CZ" dirty="0" smtClean="0"/>
              <a:t> podstatným jménem</a:t>
            </a:r>
          </a:p>
          <a:p>
            <a:r>
              <a:rPr lang="cs-CZ" dirty="0" smtClean="0"/>
              <a:t>Bývá vyjádřen </a:t>
            </a:r>
            <a:r>
              <a:rPr lang="cs-CZ" dirty="0" err="1" smtClean="0"/>
              <a:t>podst.jménem</a:t>
            </a:r>
            <a:r>
              <a:rPr lang="cs-CZ" dirty="0" smtClean="0"/>
              <a:t>, někdy příslovcem i infinitivem</a:t>
            </a:r>
          </a:p>
          <a:p>
            <a:r>
              <a:rPr lang="cs-CZ" dirty="0" smtClean="0"/>
              <a:t>Jízda</a:t>
            </a:r>
            <a:r>
              <a:rPr lang="cs-CZ" u="sng" dirty="0" smtClean="0"/>
              <a:t> vlakem</a:t>
            </a:r>
            <a:r>
              <a:rPr lang="cs-CZ" dirty="0" smtClean="0"/>
              <a:t>, byt </a:t>
            </a:r>
            <a:r>
              <a:rPr lang="cs-CZ" u="sng" dirty="0" smtClean="0"/>
              <a:t>v přízemí</a:t>
            </a:r>
            <a:r>
              <a:rPr lang="cs-CZ" dirty="0" smtClean="0"/>
              <a:t>, chuť </a:t>
            </a:r>
            <a:r>
              <a:rPr lang="cs-CZ" u="sng" dirty="0" smtClean="0"/>
              <a:t>se napít</a:t>
            </a: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132630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Přívlastek neshodný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Při skloňování se koncovka mění pouze u jednoho slova:</a:t>
            </a:r>
          </a:p>
          <a:p>
            <a:r>
              <a:rPr lang="cs-CZ" dirty="0"/>
              <a:t> </a:t>
            </a:r>
            <a:r>
              <a:rPr lang="cs-CZ" dirty="0" smtClean="0"/>
              <a:t> 1. pád  -  jízda   vlakem</a:t>
            </a:r>
          </a:p>
          <a:p>
            <a:r>
              <a:rPr lang="cs-CZ" dirty="0"/>
              <a:t> </a:t>
            </a:r>
            <a:r>
              <a:rPr lang="cs-CZ" dirty="0" smtClean="0"/>
              <a:t> 2. pád  -  jízd</a:t>
            </a:r>
            <a:r>
              <a:rPr lang="cs-CZ" u="sng" dirty="0" smtClean="0">
                <a:solidFill>
                  <a:srgbClr val="7030A0"/>
                </a:solidFill>
              </a:rPr>
              <a:t>y</a:t>
            </a:r>
            <a:r>
              <a:rPr lang="cs-CZ" dirty="0" smtClean="0"/>
              <a:t>   vlakem</a:t>
            </a:r>
          </a:p>
          <a:p>
            <a:r>
              <a:rPr lang="cs-CZ" dirty="0"/>
              <a:t> </a:t>
            </a:r>
            <a:r>
              <a:rPr lang="cs-CZ" dirty="0" smtClean="0"/>
              <a:t> 3. pád  -  jízd</a:t>
            </a:r>
            <a:r>
              <a:rPr lang="cs-CZ" u="sng" dirty="0" smtClean="0">
                <a:solidFill>
                  <a:srgbClr val="7030A0"/>
                </a:solidFill>
              </a:rPr>
              <a:t>ě </a:t>
            </a:r>
            <a:r>
              <a:rPr lang="cs-CZ" dirty="0" smtClean="0"/>
              <a:t>  vlakem</a:t>
            </a:r>
          </a:p>
          <a:p>
            <a:r>
              <a:rPr lang="cs-CZ" dirty="0" smtClean="0"/>
              <a:t>  4. pád  -  jízd</a:t>
            </a:r>
            <a:r>
              <a:rPr lang="cs-CZ" u="sng" dirty="0" smtClean="0">
                <a:solidFill>
                  <a:srgbClr val="7030A0"/>
                </a:solidFill>
              </a:rPr>
              <a:t>u</a:t>
            </a:r>
            <a:r>
              <a:rPr lang="cs-CZ" dirty="0" smtClean="0"/>
              <a:t>   vlakem</a:t>
            </a:r>
          </a:p>
          <a:p>
            <a:r>
              <a:rPr lang="cs-CZ" dirty="0"/>
              <a:t> </a:t>
            </a:r>
            <a:r>
              <a:rPr lang="cs-CZ" dirty="0" smtClean="0"/>
              <a:t> 6. pád  -  jízd</a:t>
            </a:r>
            <a:r>
              <a:rPr lang="cs-CZ" u="sng" dirty="0" smtClean="0">
                <a:solidFill>
                  <a:srgbClr val="7030A0"/>
                </a:solidFill>
              </a:rPr>
              <a:t>ě</a:t>
            </a:r>
            <a:r>
              <a:rPr lang="cs-CZ" dirty="0" smtClean="0"/>
              <a:t>   vlakem</a:t>
            </a:r>
          </a:p>
          <a:p>
            <a:r>
              <a:rPr lang="cs-CZ" dirty="0"/>
              <a:t> </a:t>
            </a:r>
            <a:r>
              <a:rPr lang="cs-CZ" dirty="0" smtClean="0"/>
              <a:t> 7. pád  -  jízd</a:t>
            </a:r>
            <a:r>
              <a:rPr lang="cs-CZ" u="sng" dirty="0" smtClean="0">
                <a:solidFill>
                  <a:srgbClr val="7030A0"/>
                </a:solidFill>
              </a:rPr>
              <a:t>ou</a:t>
            </a:r>
            <a:r>
              <a:rPr lang="cs-CZ" dirty="0" smtClean="0"/>
              <a:t> vlakem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692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281</Words>
  <Application>Microsoft Office PowerPoint</Application>
  <PresentationFormat>Předvádění na obrazovce (4:3)</PresentationFormat>
  <Paragraphs>43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VY_32_INOVACE_64_Přívlastek III</vt:lpstr>
      <vt:lpstr>PŘÍVLASTEK</vt:lpstr>
      <vt:lpstr>Vyhledej ve větách přívlastky</vt:lpstr>
      <vt:lpstr>Přívlastek shodný a neshodný</vt:lpstr>
      <vt:lpstr>Přívlastek shodný</vt:lpstr>
      <vt:lpstr>Přívlastek neshodný</vt:lpstr>
      <vt:lpstr>Přívlastek neshodný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Přívlastek III/64</dc:title>
  <dc:creator>Zykmundová Ema</dc:creator>
  <cp:lastModifiedBy>Zykmundová Ema</cp:lastModifiedBy>
  <cp:revision>13</cp:revision>
  <dcterms:created xsi:type="dcterms:W3CDTF">2011-03-02T06:59:04Z</dcterms:created>
  <dcterms:modified xsi:type="dcterms:W3CDTF">2012-05-06T13:16:44Z</dcterms:modified>
</cp:coreProperties>
</file>