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6"/>
  </p:notesMasterIdLst>
  <p:handoutMasterIdLst>
    <p:handoutMasterId r:id="rId17"/>
  </p:handoutMasterIdLst>
  <p:sldIdLst>
    <p:sldId id="280" r:id="rId2"/>
    <p:sldId id="297" r:id="rId3"/>
    <p:sldId id="321" r:id="rId4"/>
    <p:sldId id="313" r:id="rId5"/>
    <p:sldId id="322" r:id="rId6"/>
    <p:sldId id="318" r:id="rId7"/>
    <p:sldId id="324" r:id="rId8"/>
    <p:sldId id="315" r:id="rId9"/>
    <p:sldId id="319" r:id="rId10"/>
    <p:sldId id="325" r:id="rId11"/>
    <p:sldId id="304" r:id="rId12"/>
    <p:sldId id="326" r:id="rId13"/>
    <p:sldId id="327" r:id="rId14"/>
    <p:sldId id="30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D1F20E"/>
    <a:srgbClr val="99FF33"/>
    <a:srgbClr val="E3E66C"/>
    <a:srgbClr val="CEF5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831" autoAdjust="0"/>
    <p:restoredTop sz="94610" autoAdjust="0"/>
  </p:normalViewPr>
  <p:slideViewPr>
    <p:cSldViewPr>
      <p:cViewPr>
        <p:scale>
          <a:sx n="70" d="100"/>
          <a:sy n="70" d="100"/>
        </p:scale>
        <p:origin x="-114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0213B-8718-438F-8B3C-0C24DD97CE43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25DE1-0D75-41CB-8E42-8E759CA7A0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0726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337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28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C339AA9C-FDE1-470C-ACB6-A36FB9AF63FE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2003005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734998"/>
              </p:ext>
            </p:extLst>
          </p:nvPr>
        </p:nvGraphicFramePr>
        <p:xfrm>
          <a:off x="539553" y="332656"/>
          <a:ext cx="8064894" cy="5779460"/>
        </p:xfrm>
        <a:graphic>
          <a:graphicData uri="http://schemas.openxmlformats.org/drawingml/2006/table">
            <a:tbl>
              <a:tblPr firstRow="1" firstCol="1" bandRow="1"/>
              <a:tblGrid>
                <a:gridCol w="2199696"/>
                <a:gridCol w="108359"/>
                <a:gridCol w="212223"/>
                <a:gridCol w="1292988"/>
                <a:gridCol w="1122997"/>
                <a:gridCol w="2094292"/>
                <a:gridCol w="1034339"/>
              </a:tblGrid>
              <a:tr h="225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VY_32_INOVACE_IV_2_17_Jednotky</a:t>
                      </a:r>
                      <a:r>
                        <a:rPr lang="cs-CZ" sz="1600" b="1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hmotnosti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1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17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Procvičování a porovnávání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různých jednotek hmotnosti,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převody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jednotek. Tuna, metrický cent, kilogram, gram.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7123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procvičuje různé jednotky hmotnosti, porovnává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vyjadřuje jejich vztahy pomocí znaků &lt;, &gt;, =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jednotky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hmotnosti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kilogram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gram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metrický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cent,  tuna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racovní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list,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3189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4">
                <a:tc gridSpan="7">
                  <a:txBody>
                    <a:bodyPr/>
                    <a:lstStyle/>
                    <a:p>
                      <a:pPr marL="1076325" indent="-809625" defTabSz="107632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4 - 6: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Jednotky hmotnosti – výklad, opakování</a:t>
                      </a:r>
                      <a:endParaRPr lang="cs-CZ" sz="12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076325" indent="-8096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7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 Žák řadí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jednotky hmotnosti od nejmenší k největší a přiřadí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správné označení, kontrola</a:t>
                      </a:r>
                    </a:p>
                    <a:p>
                      <a:pPr marL="1076325" marR="0" indent="-8096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9 - 10: Žák převádí jednotky hmotnosti a zapisuje je do tabulky, kontrola</a:t>
                      </a:r>
                    </a:p>
                    <a:p>
                      <a:pPr marL="1076325" marR="0" indent="-809625" algn="l" defTabSz="1076325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       11: Žák porovnává různé jednotky hmotnosti a zapisuje znaky nerovnosti &lt;, &gt; , =</a:t>
                      </a:r>
                    </a:p>
                    <a:p>
                      <a:pPr marL="1076325" indent="-8096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Snímek 12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- 13: Žák slovní úlohu přečte, seznámí se s novým pojmem nosnost, učitel pojem vysvětlí a žák řeší slovní úlohu   pomocí znaků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&lt;, &gt;</a:t>
                      </a:r>
                    </a:p>
                    <a:p>
                      <a:pPr marL="1076325" indent="-8096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076325" indent="-8096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895350" algn="l"/>
                        </a:tabLs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Poznámka:    Listy s úlohami lze vytisknout a žáci je mohou řešit samostatně nebo ve skupinové práci a následně řešení kontrolovat podle prezentace. Slovní úlohu mohou řešit jako samostatnou práci do sešitu.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1076325" indent="-809625" algn="l" defTabSz="1076325" rtl="0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 materiál byl ověřen na interaktivní tabuli.</a:t>
                      </a: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88180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lorianovar\AppData\Local\Microsoft\Windows\Temporary Internet Files\Content.IE5\FK5KBO0H\MC90037989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060848"/>
            <a:ext cx="3053681" cy="2464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florianovar\AppData\Local\Microsoft\Windows\Temporary Internet Files\Content.IE5\UADTYMDV\MC900347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637728"/>
            <a:ext cx="2347547" cy="336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florianovar\AppData\Local\Microsoft\Windows\Temporary Internet Files\Content.IE5\UADTYMDV\MC9003568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6095">
            <a:off x="7280784" y="1921346"/>
            <a:ext cx="1629745" cy="1353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florianovar\AppData\Local\Microsoft\Windows\Temporary Internet Files\Content.IE5\K2GSN73L\MC9002812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177010"/>
            <a:ext cx="1724025" cy="220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florianovar\AppData\Local\Microsoft\Windows\Temporary Internet Files\Content.IE5\FK5KBO0H\MC9002901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551387"/>
            <a:ext cx="1224135" cy="183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012598" y="253007"/>
            <a:ext cx="66638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800" dirty="0"/>
              <a:t>Jednotky </a:t>
            </a:r>
            <a:r>
              <a:rPr lang="cs-CZ" sz="4800" dirty="0" smtClean="0"/>
              <a:t>hmotnosti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93216945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4680520" cy="4741986"/>
          </a:xfrm>
          <a:noFill/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cs-CZ" sz="4000" dirty="0" smtClean="0"/>
              <a:t>Základní jednotka: 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Font typeface="Arial" charset="0"/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4000" dirty="0" smtClean="0"/>
              <a:t>Vedlejší jednotky: 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					</a:t>
            </a:r>
          </a:p>
          <a:p>
            <a:pPr eaLnBrk="1" hangingPunct="1">
              <a:buFont typeface="Arial" charset="0"/>
              <a:buNone/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</a:t>
            </a:r>
          </a:p>
        </p:txBody>
      </p:sp>
      <p:sp>
        <p:nvSpPr>
          <p:cNvPr id="2" name="Obdélník 1"/>
          <p:cNvSpPr/>
          <p:nvPr/>
        </p:nvSpPr>
        <p:spPr>
          <a:xfrm>
            <a:off x="1763688" y="2278211"/>
            <a:ext cx="30700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kilogram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7374" y="2287412"/>
            <a:ext cx="9925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kg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0288" y="3849141"/>
            <a:ext cx="137569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tuna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61623" y="4613819"/>
            <a:ext cx="379302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metrický cent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75710" y="5378497"/>
            <a:ext cx="156485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gram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07554" y="3815230"/>
            <a:ext cx="37221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029007" y="4596863"/>
            <a:ext cx="52931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q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029007" y="5378496"/>
            <a:ext cx="52931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g</a:t>
            </a:r>
            <a:endParaRPr lang="cs-CZ" sz="4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04664"/>
            <a:ext cx="5400600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/>
              <a:t>Jednotky </a:t>
            </a:r>
            <a:r>
              <a:rPr lang="cs-CZ" sz="4400" dirty="0" smtClean="0"/>
              <a:t>hmotnosti</a:t>
            </a:r>
            <a:endParaRPr lang="cs-CZ" sz="4400" dirty="0"/>
          </a:p>
        </p:txBody>
      </p:sp>
      <p:pic>
        <p:nvPicPr>
          <p:cNvPr id="17" name="Picture 4" descr="C:\Users\florianovar\AppData\Local\Microsoft\Windows\Temporary Internet Files\Content.IE5\K2GSN73L\MC9002812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93663" y="353012"/>
            <a:ext cx="1406264" cy="1909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15561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0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36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∙ 10         ∙ 100         ∙ 1000  </a:t>
            </a:r>
            <a:endParaRPr lang="cs-CZ" sz="32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40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 t          q          kg          g </a:t>
            </a: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4000" b="1" baseline="300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  <a:r>
              <a:rPr lang="cs-CZ" sz="36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 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    : 10         </a:t>
            </a:r>
            <a:r>
              <a:rPr lang="cs-CZ" sz="3200" b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: </a:t>
            </a:r>
            <a:r>
              <a:rPr lang="cs-CZ" sz="3200" b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100         : 1000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94990"/>
            <a:ext cx="5400600" cy="76944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600"/>
            </a:lvl1pPr>
          </a:lstStyle>
          <a:p>
            <a:r>
              <a:rPr lang="cs-CZ" sz="4400" dirty="0"/>
              <a:t>Jednotky </a:t>
            </a:r>
            <a:r>
              <a:rPr lang="cs-CZ" sz="4400" dirty="0" smtClean="0"/>
              <a:t>hmotnosti</a:t>
            </a:r>
            <a:endParaRPr lang="cs-CZ" sz="4400" dirty="0"/>
          </a:p>
        </p:txBody>
      </p:sp>
      <p:sp>
        <p:nvSpPr>
          <p:cNvPr id="15" name="Zahnutá šipka dolů 14"/>
          <p:cNvSpPr/>
          <p:nvPr/>
        </p:nvSpPr>
        <p:spPr>
          <a:xfrm flipH="1">
            <a:off x="5421238" y="2564336"/>
            <a:ext cx="1728191" cy="58008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 flipV="1">
            <a:off x="1704256" y="3864471"/>
            <a:ext cx="1807071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5124" name="Picture 4" descr="C:\Users\florianovar\AppData\Local\Microsoft\Windows\Temporary Internet Files\Content.IE5\DHQR96LI\MC900237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3347">
            <a:off x="7151518" y="3761816"/>
            <a:ext cx="2014538" cy="2789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Zahnutá šipka dolů 22"/>
          <p:cNvSpPr/>
          <p:nvPr/>
        </p:nvSpPr>
        <p:spPr>
          <a:xfrm flipH="1">
            <a:off x="1704877" y="2556919"/>
            <a:ext cx="1728191" cy="58008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dolů 23"/>
          <p:cNvSpPr/>
          <p:nvPr/>
        </p:nvSpPr>
        <p:spPr>
          <a:xfrm flipH="1">
            <a:off x="3523903" y="2564336"/>
            <a:ext cx="1728191" cy="58008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Zahnutá šipka dolů 24"/>
          <p:cNvSpPr/>
          <p:nvPr/>
        </p:nvSpPr>
        <p:spPr>
          <a:xfrm flipV="1">
            <a:off x="5468169" y="3921623"/>
            <a:ext cx="1807071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Zahnutá šipka dolů 25"/>
          <p:cNvSpPr/>
          <p:nvPr/>
        </p:nvSpPr>
        <p:spPr>
          <a:xfrm flipV="1">
            <a:off x="3585591" y="3899892"/>
            <a:ext cx="1807071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23862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568952" cy="4104456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t	=	10 q</a:t>
            </a:r>
          </a:p>
          <a:p>
            <a:pPr>
              <a:buNone/>
              <a:tabLst>
                <a:tab pos="1430338" algn="l"/>
                <a:tab pos="2330450" algn="l"/>
              </a:tabLst>
            </a:pPr>
            <a:r>
              <a:rPr lang="cs-CZ" sz="3600" dirty="0"/>
              <a:t>1 </a:t>
            </a:r>
            <a:r>
              <a:rPr lang="cs-CZ" sz="3600" dirty="0" smtClean="0"/>
              <a:t>t	=	1000 kg</a:t>
            </a:r>
            <a:endParaRPr lang="cs-CZ" sz="3600" dirty="0"/>
          </a:p>
          <a:p>
            <a:pPr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q	= 	100 kg		</a:t>
            </a:r>
            <a:endParaRPr lang="cs-CZ" sz="3600" dirty="0"/>
          </a:p>
          <a:p>
            <a:pPr eaLnBrk="1" hangingPunct="1">
              <a:buFont typeface="Arial" charset="0"/>
              <a:buNone/>
              <a:tabLst>
                <a:tab pos="1430338" algn="l"/>
                <a:tab pos="2330450" algn="l"/>
              </a:tabLst>
            </a:pPr>
            <a:r>
              <a:rPr lang="cs-CZ" sz="3600" dirty="0" smtClean="0"/>
              <a:t>1 kg	= 	1 000 g</a:t>
            </a:r>
          </a:p>
          <a:p>
            <a:pPr>
              <a:buNone/>
              <a:tabLst>
                <a:tab pos="1430338" algn="l"/>
                <a:tab pos="2330450" algn="l"/>
              </a:tabLst>
            </a:pPr>
            <a:endParaRPr lang="cs-CZ" sz="3600" dirty="0"/>
          </a:p>
          <a:p>
            <a:pPr>
              <a:buNone/>
              <a:tabLst>
                <a:tab pos="1430338" algn="l"/>
                <a:tab pos="2330450" algn="l"/>
              </a:tabLst>
            </a:pPr>
            <a:endParaRPr lang="cs-CZ" sz="36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76672"/>
            <a:ext cx="8224370" cy="64633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sz="3600" dirty="0"/>
              <a:t>Opakuj převody jednotek </a:t>
            </a:r>
            <a:r>
              <a:rPr lang="cs-CZ" sz="3600" dirty="0" smtClean="0"/>
              <a:t>hmotnosti</a:t>
            </a:r>
            <a:endParaRPr lang="cs-CZ" sz="3600" dirty="0"/>
          </a:p>
        </p:txBody>
      </p:sp>
      <p:pic>
        <p:nvPicPr>
          <p:cNvPr id="5" name="Picture 2" descr="C:\Users\florianovar\AppData\Local\Microsoft\Windows\Temporary Internet Files\Content.IE5\FK5KBO0H\MC9002901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573016"/>
            <a:ext cx="1641475" cy="2459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301397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79387" y="4408977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>
                <a:latin typeface="+mn-lt"/>
                <a:cs typeface="+mn-cs"/>
              </a:rPr>
              <a:t>kg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5446711"/>
            <a:ext cx="15843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tuna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5265081"/>
            <a:ext cx="3335941" cy="70788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metrický cent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33560" y="4408977"/>
            <a:ext cx="2160590" cy="70788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kilogram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64809" y="4982368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>
                <a:latin typeface="+mn-lt"/>
                <a:cs typeface="+mn-cs"/>
              </a:rPr>
              <a:t>q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387" y="5447503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>
                <a:latin typeface="+mn-lt"/>
                <a:cs typeface="+mn-cs"/>
              </a:rPr>
              <a:t>t</a:t>
            </a:r>
            <a:endParaRPr lang="cs-CZ" sz="4800" dirty="0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64808" y="3992982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>
                <a:latin typeface="+mn-lt"/>
                <a:cs typeface="+mn-cs"/>
              </a:rPr>
              <a:t>g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60290" y="4377951"/>
            <a:ext cx="2305050" cy="706438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gram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4243" y="335558"/>
            <a:ext cx="8488337" cy="107721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Seřaď jednotky </a:t>
            </a:r>
            <a:r>
              <a:rPr lang="cs-CZ" sz="3200" dirty="0" smtClean="0"/>
              <a:t>hmotnosti od </a:t>
            </a:r>
            <a:r>
              <a:rPr lang="cs-CZ" sz="3200" dirty="0"/>
              <a:t>nejmenší k největší a přiřaď správnou </a:t>
            </a:r>
            <a:r>
              <a:rPr lang="cs-CZ" sz="3200" dirty="0" smtClean="0"/>
              <a:t>značku</a:t>
            </a:r>
            <a:endParaRPr lang="cs-CZ" sz="3200" dirty="0"/>
          </a:p>
        </p:txBody>
      </p:sp>
      <p:pic>
        <p:nvPicPr>
          <p:cNvPr id="6146" name="Picture 2" descr="C:\Users\florianovar\AppData\Local\Microsoft\Windows\Temporary Internet Files\Content.IE5\QY4DGTW9\MC9003356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853" y="1052736"/>
            <a:ext cx="2347283" cy="233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1601803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767033" y="3514540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>
                <a:latin typeface="+mn-lt"/>
                <a:cs typeface="+mn-cs"/>
              </a:rPr>
              <a:t>kg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1360" y="5277890"/>
            <a:ext cx="1584325" cy="708025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tuna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5552" y="4393227"/>
            <a:ext cx="3335941" cy="70788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metrický cent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63227" y="3508564"/>
            <a:ext cx="2160590" cy="70788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kilogram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67033" y="4393227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>
                <a:latin typeface="+mn-lt"/>
                <a:cs typeface="+mn-cs"/>
              </a:rPr>
              <a:t>q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67033" y="5274293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>
                <a:latin typeface="+mn-lt"/>
                <a:cs typeface="+mn-cs"/>
              </a:rPr>
              <a:t>t</a:t>
            </a:r>
            <a:endParaRPr lang="cs-CZ" sz="4800" dirty="0"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67033" y="2593599"/>
            <a:ext cx="1152525" cy="769938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 smtClean="0">
                <a:latin typeface="+mn-lt"/>
                <a:cs typeface="+mn-cs"/>
              </a:rPr>
              <a:t>g</a:t>
            </a:r>
            <a:endParaRPr lang="cs-CZ" sz="4400" dirty="0"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0997" y="2625349"/>
            <a:ext cx="2305050" cy="706438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+mn-lt"/>
                <a:cs typeface="+mn-cs"/>
              </a:rPr>
              <a:t>gram</a:t>
            </a:r>
            <a:endParaRPr lang="cs-CZ" sz="40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4243" y="335558"/>
            <a:ext cx="8488337" cy="107721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Seřaď jednotky </a:t>
            </a:r>
            <a:r>
              <a:rPr lang="cs-CZ" sz="3200" dirty="0" smtClean="0"/>
              <a:t>hmotnosti od </a:t>
            </a:r>
            <a:r>
              <a:rPr lang="cs-CZ" sz="3200" dirty="0"/>
              <a:t>nejmenší k největší a přiřaď správnou </a:t>
            </a:r>
            <a:r>
              <a:rPr lang="cs-CZ" sz="3200" dirty="0" smtClean="0"/>
              <a:t>značku - řešení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719" y="1930400"/>
            <a:ext cx="1816100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222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207732"/>
              </p:ext>
            </p:extLst>
          </p:nvPr>
        </p:nvGraphicFramePr>
        <p:xfrm>
          <a:off x="467544" y="1470680"/>
          <a:ext cx="8207189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549717"/>
                <a:gridCol w="739719"/>
                <a:gridCol w="1567323"/>
                <a:gridCol w="577860"/>
                <a:gridCol w="1553412"/>
                <a:gridCol w="665745"/>
                <a:gridCol w="1553413"/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65</a:t>
                      </a:r>
                      <a:r>
                        <a:rPr lang="cs-CZ" sz="2800" b="0" baseline="0" dirty="0" smtClean="0">
                          <a:solidFill>
                            <a:schemeClr val="tx1"/>
                          </a:solidFill>
                        </a:rPr>
                        <a:t>0 q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 t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8 000 g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  kg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4 000kg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9 000 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980 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g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23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360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560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7 000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65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35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6499" y="184300"/>
            <a:ext cx="5761686" cy="1200329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Převedeš bezchybně dané jednotky?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1527049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 smtClean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94221" y="1552203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</p:txBody>
      </p:sp>
      <p:pic>
        <p:nvPicPr>
          <p:cNvPr id="3074" name="Picture 2" descr="C:\Program Files (x86)\Microsoft Office\MEDIA\CAGCAT10\j030084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-67899"/>
            <a:ext cx="1815084" cy="152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564827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3094378"/>
              </p:ext>
            </p:extLst>
          </p:nvPr>
        </p:nvGraphicFramePr>
        <p:xfrm>
          <a:off x="511112" y="1700808"/>
          <a:ext cx="8207189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549717"/>
                <a:gridCol w="739719"/>
                <a:gridCol w="1671004"/>
                <a:gridCol w="474179"/>
                <a:gridCol w="1553412"/>
                <a:gridCol w="665745"/>
                <a:gridCol w="1553413"/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65</a:t>
                      </a:r>
                      <a:r>
                        <a:rPr lang="cs-CZ" sz="2800" b="0" baseline="0" dirty="0" smtClean="0">
                          <a:solidFill>
                            <a:schemeClr val="tx1"/>
                          </a:solidFill>
                        </a:rPr>
                        <a:t>0 q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65 t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8 000 g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8 kg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4 000kg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40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30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9 000 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9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980 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98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3 000 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40 000g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800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23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230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360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36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4 000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560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5 600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7 000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70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84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84 000 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35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3 500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325171"/>
            <a:ext cx="5736757" cy="1200329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Převedeš bezchybně dané jednotky? - řešení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20092" y="1836319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 smtClean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  <a:endParaRPr lang="cs-CZ" sz="4000" dirty="0" smtClean="0"/>
          </a:p>
          <a:p>
            <a:pPr fontAlgn="t"/>
            <a:r>
              <a:rPr lang="cs-CZ" sz="4000" dirty="0"/>
              <a:t>=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94221" y="1772816"/>
            <a:ext cx="439544" cy="4637343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  <a:p>
            <a:pPr fontAlgn="t"/>
            <a:r>
              <a:rPr lang="cs-CZ" sz="4000" dirty="0"/>
              <a:t>=</a:t>
            </a:r>
          </a:p>
        </p:txBody>
      </p:sp>
      <p:pic>
        <p:nvPicPr>
          <p:cNvPr id="2051" name="Picture 3" descr="C:\Users\florianovar\AppData\Local\Microsoft\Windows\Temporary Internet Files\Content.IE5\521CUHTJ\MC900296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31602"/>
            <a:ext cx="1504898" cy="1403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065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5074587"/>
              </p:ext>
            </p:extLst>
          </p:nvPr>
        </p:nvGraphicFramePr>
        <p:xfrm>
          <a:off x="395536" y="1916832"/>
          <a:ext cx="8352928" cy="4550608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1800200"/>
                <a:gridCol w="576065"/>
                <a:gridCol w="1656183"/>
                <a:gridCol w="432049"/>
                <a:gridCol w="1512171"/>
                <a:gridCol w="648070"/>
                <a:gridCol w="1728190"/>
              </a:tblGrid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4 000 g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4 kg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5 q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  400 kg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000 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2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40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500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850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85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1 000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780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648 g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9 970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2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2 000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560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1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620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800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12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3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2 500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8826"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6 000 kg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4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40 q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cs-CZ" sz="2800" baseline="0" dirty="0" smtClean="0">
                          <a:solidFill>
                            <a:schemeClr val="tx1"/>
                          </a:solidFill>
                        </a:rPr>
                        <a:t> t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23528" y="303847"/>
            <a:ext cx="7056784" cy="1077218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Porovnej a doplň znaky &lt;, &gt;, =</a:t>
            </a:r>
          </a:p>
          <a:p>
            <a:r>
              <a:rPr lang="cs-CZ" sz="2800" dirty="0" smtClean="0"/>
              <a:t>Co si musíš nejdříve uvědomit?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31832" y="1979093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b="1" dirty="0"/>
              <a:t>=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=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79931" y="1988840"/>
            <a:ext cx="439544" cy="4608512"/>
          </a:xfrm>
          <a:prstGeom prst="rect">
            <a:avLst/>
          </a:prstGeom>
          <a:noFill/>
        </p:spPr>
        <p:txBody>
          <a:bodyPr wrap="none" rtlCol="0">
            <a:normAutofit lnSpcReduction="10000"/>
          </a:bodyPr>
          <a:lstStyle/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/>
              <a:t>=</a:t>
            </a:r>
            <a:endParaRPr lang="cs-CZ" sz="4000" dirty="0"/>
          </a:p>
          <a:p>
            <a:pPr fontAlgn="t"/>
            <a:r>
              <a:rPr lang="cs-CZ" sz="4000" b="1" dirty="0"/>
              <a:t>&lt;</a:t>
            </a:r>
            <a:endParaRPr lang="cs-CZ" sz="4000" dirty="0"/>
          </a:p>
          <a:p>
            <a:pPr fontAlgn="t"/>
            <a:r>
              <a:rPr lang="cs-CZ" sz="4000" b="1" dirty="0"/>
              <a:t>&gt;</a:t>
            </a:r>
            <a:endParaRPr lang="cs-CZ" sz="4000" dirty="0"/>
          </a:p>
          <a:p>
            <a:pPr fontAlgn="t"/>
            <a:r>
              <a:rPr lang="cs-CZ" sz="4000" b="1" dirty="0" smtClean="0"/>
              <a:t>&gt;</a:t>
            </a:r>
            <a:endParaRPr lang="cs-CZ" sz="4000" dirty="0"/>
          </a:p>
        </p:txBody>
      </p:sp>
      <p:pic>
        <p:nvPicPr>
          <p:cNvPr id="4099" name="Picture 3" descr="C:\Users\florianovar\AppData\Local\Microsoft\Windows\Temporary Internet Files\Content.IE5\FK5KBO0H\MC900237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6947" y="-36212"/>
            <a:ext cx="1660671" cy="188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42941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19" y="3140719"/>
            <a:ext cx="5482952" cy="3255591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Ze ZOO v Liberci chtěli převézt </a:t>
            </a:r>
          </a:p>
          <a:p>
            <a:pPr marL="109728" indent="0">
              <a:buNone/>
            </a:pPr>
            <a:r>
              <a:rPr lang="cs-CZ" dirty="0" smtClean="0"/>
              <a:t>slona o hmotnosti 4 500 kg do </a:t>
            </a:r>
          </a:p>
          <a:p>
            <a:pPr marL="109728" indent="0">
              <a:buNone/>
            </a:pPr>
            <a:r>
              <a:rPr lang="cs-CZ" dirty="0" smtClean="0"/>
              <a:t>ZOO v Ústí nad Labem.</a:t>
            </a:r>
          </a:p>
          <a:p>
            <a:pPr marL="109728" indent="0">
              <a:buNone/>
            </a:pPr>
            <a:r>
              <a:rPr lang="cs-CZ" dirty="0" smtClean="0"/>
              <a:t>Mohli ho převézt nákladním </a:t>
            </a:r>
          </a:p>
          <a:p>
            <a:pPr marL="109728" indent="0">
              <a:buNone/>
            </a:pPr>
            <a:r>
              <a:rPr lang="cs-CZ" dirty="0" smtClean="0"/>
              <a:t>autem o nosnosti 6 t?</a:t>
            </a:r>
          </a:p>
          <a:p>
            <a:pPr marL="109728" indent="0">
              <a:buNone/>
            </a:pPr>
            <a:r>
              <a:rPr lang="cs-CZ" dirty="0" smtClean="0"/>
              <a:t>Porovnej dané jednotky.</a:t>
            </a:r>
            <a:endParaRPr lang="cs-CZ" dirty="0"/>
          </a:p>
        </p:txBody>
      </p:sp>
      <p:pic>
        <p:nvPicPr>
          <p:cNvPr id="1026" name="Picture 2" descr="C:\Users\florianovar\AppData\Local\Microsoft\Windows\Temporary Internet Files\Content.IE5\DHQR96LI\MC9003379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1519" y="0"/>
            <a:ext cx="3097187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lorianovar\AppData\Local\Microsoft\Windows\Temporary Internet Files\Content.IE5\DHQR96LI\MC900326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15382"/>
            <a:ext cx="2724632" cy="3165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4831432" y="470384"/>
            <a:ext cx="4104456" cy="936104"/>
          </a:xfrm>
          <a:prstGeom prst="wedgeRoundRectCallout">
            <a:avLst>
              <a:gd name="adj1" fmla="val -96143"/>
              <a:gd name="adj2" fmla="val 45711"/>
              <a:gd name="adj3" fmla="val 16667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Slo</a:t>
            </a:r>
            <a:r>
              <a:rPr lang="cs-CZ" sz="4400" dirty="0" smtClean="0">
                <a:solidFill>
                  <a:schemeClr val="tx1"/>
                </a:solidFill>
              </a:rPr>
              <a:t>(v)ní </a:t>
            </a:r>
            <a:r>
              <a:rPr lang="cs-CZ" sz="4400" dirty="0">
                <a:solidFill>
                  <a:schemeClr val="tx1"/>
                </a:solidFill>
              </a:rPr>
              <a:t>úloha</a:t>
            </a:r>
          </a:p>
        </p:txBody>
      </p:sp>
    </p:spTree>
    <p:extLst>
      <p:ext uri="{BB962C8B-B14F-4D97-AF65-F5344CB8AC3E}">
        <p14:creationId xmlns:p14="http://schemas.microsoft.com/office/powerpoint/2010/main" val="807476962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7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75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19" y="3140719"/>
            <a:ext cx="5482952" cy="3255591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1 t = 1 000 kg</a:t>
            </a:r>
          </a:p>
          <a:p>
            <a:pPr marL="109728" indent="0">
              <a:buNone/>
            </a:pPr>
            <a:r>
              <a:rPr lang="cs-CZ" dirty="0" smtClean="0"/>
              <a:t>6 t = 6 000 kg…….nosnost auta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4 500 kg…….hmotnost slona</a:t>
            </a:r>
          </a:p>
          <a:p>
            <a:pPr marL="109728" indent="0">
              <a:buNone/>
            </a:pPr>
            <a:r>
              <a:rPr lang="cs-CZ" dirty="0" smtClean="0"/>
              <a:t>4 500 kg &lt; 6 000 kg</a:t>
            </a:r>
          </a:p>
          <a:p>
            <a:pPr marL="109728" indent="0">
              <a:buNone/>
            </a:pPr>
            <a:r>
              <a:rPr lang="cs-CZ" dirty="0" smtClean="0"/>
              <a:t>Auto s nosností 6 t slona uveze.</a:t>
            </a:r>
            <a:endParaRPr lang="cs-CZ" dirty="0"/>
          </a:p>
        </p:txBody>
      </p:sp>
      <p:pic>
        <p:nvPicPr>
          <p:cNvPr id="1026" name="Picture 2" descr="C:\Users\florianovar\AppData\Local\Microsoft\Windows\Temporary Internet Files\Content.IE5\DHQR96LI\MC9003379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1519" y="0"/>
            <a:ext cx="3097187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lorianovar\AppData\Local\Microsoft\Windows\Temporary Internet Files\Content.IE5\DHQR96LI\MC900326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15382"/>
            <a:ext cx="2724632" cy="3165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4831432" y="470384"/>
            <a:ext cx="4104456" cy="1446448"/>
          </a:xfrm>
          <a:prstGeom prst="wedgeRoundRectCallout">
            <a:avLst>
              <a:gd name="adj1" fmla="val -95145"/>
              <a:gd name="adj2" fmla="val 14574"/>
              <a:gd name="adj3" fmla="val 16667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1"/>
                </a:solidFill>
              </a:rPr>
              <a:t>Slo</a:t>
            </a:r>
            <a:r>
              <a:rPr lang="cs-CZ" sz="4400" dirty="0" smtClean="0">
                <a:solidFill>
                  <a:schemeClr val="tx1"/>
                </a:solidFill>
              </a:rPr>
              <a:t>(v)ní úloha</a:t>
            </a:r>
          </a:p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řešení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254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756084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</a:rPr>
              <a:t>Použité zdroje:</a:t>
            </a:r>
            <a:br>
              <a:rPr lang="cs-CZ" sz="3200" dirty="0">
                <a:latin typeface="Arial" pitchFamily="34" charset="0"/>
              </a:rPr>
            </a:br>
            <a:r>
              <a:rPr lang="cs-CZ" dirty="0">
                <a:latin typeface="Arial" pitchFamily="34" charset="0"/>
              </a:rPr>
              <a:t>Čerpáno z otevřené galerie Microsoft Office v programu PowerPoint</a:t>
            </a:r>
            <a:br>
              <a:rPr lang="cs-CZ" dirty="0">
                <a:latin typeface="Arial" pitchFamily="34" charset="0"/>
              </a:rPr>
            </a:br>
            <a:r>
              <a:rPr lang="cs-CZ" dirty="0">
                <a:latin typeface="Arial" pitchFamily="34" charset="0"/>
              </a:rPr>
              <a:t>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083240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>
    <a:lnDef>
      <a:spPr>
        <a:ln w="92075"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3105</TotalTime>
  <Words>729</Words>
  <Application>Microsoft Office PowerPoint</Application>
  <PresentationFormat>Předvádění na obrazovce (4:3)</PresentationFormat>
  <Paragraphs>247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Silk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Florianová</dc:creator>
  <cp:lastModifiedBy>Učitel</cp:lastModifiedBy>
  <cp:revision>274</cp:revision>
  <dcterms:created xsi:type="dcterms:W3CDTF">2012-03-26T21:10:22Z</dcterms:created>
  <dcterms:modified xsi:type="dcterms:W3CDTF">2012-05-06T13:42:59Z</dcterms:modified>
</cp:coreProperties>
</file>