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5708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8204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06563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75969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04304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8014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937362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611824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99709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50417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54390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43992F-2885-4E19-8A0F-28DB072E9C31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69BB2-C302-4085-8927-57ADC483A15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1976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>
              <a:defRPr/>
            </a:pPr>
            <a:r>
              <a:rPr lang="cs-CZ" sz="3200" b="1" smtClean="0"/>
              <a:t>Vy_32_INOVACE_66_Číslovky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684213" y="620713"/>
            <a:ext cx="1493837" cy="2159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800" dirty="0">
                <a:latin typeface="+mn-lt"/>
              </a:rPr>
              <a:t>Identifikátor školy: 600 150 569</a:t>
            </a:r>
          </a:p>
        </p:txBody>
      </p:sp>
    </p:spTree>
    <p:extLst>
      <p:ext uri="{BB962C8B-B14F-4D97-AF65-F5344CB8AC3E}">
        <p14:creationId xmlns:p14="http://schemas.microsoft.com/office/powerpoint/2010/main" xmlns="" val="3344684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/>
          </a:solidFill>
          <a:ln>
            <a:solidFill>
              <a:schemeClr val="tx2"/>
            </a:solidFill>
          </a:ln>
        </p:spPr>
        <p:txBody>
          <a:bodyPr/>
          <a:lstStyle/>
          <a:p>
            <a:r>
              <a:rPr lang="cs-CZ" dirty="0" smtClean="0"/>
              <a:t>Číslovky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to slova významu číselného – označují počet, pořadí apod.</a:t>
            </a:r>
          </a:p>
          <a:p>
            <a:r>
              <a:rPr lang="cs-CZ" dirty="0" smtClean="0"/>
              <a:t>Určité – označují přesný počet, lze je vyjádřit číslicemi : čtyři – 4</a:t>
            </a:r>
          </a:p>
          <a:p>
            <a:r>
              <a:rPr lang="cs-CZ" dirty="0" smtClean="0"/>
              <a:t>Neurčité – nevyjadřují přesný počet, nelze je vyjádřit číslicí : několik, mnoho, málo, několikrát…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5420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/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/>
          <a:lstStyle/>
          <a:p>
            <a:r>
              <a:rPr lang="cs-CZ" dirty="0" smtClean="0"/>
              <a:t>Druhy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800" u="sng" dirty="0" smtClean="0"/>
              <a:t>Základní </a:t>
            </a:r>
            <a:r>
              <a:rPr lang="cs-CZ" sz="2800" dirty="0" smtClean="0"/>
              <a:t>– vyjadřují počet, otázka = </a:t>
            </a:r>
            <a:r>
              <a:rPr lang="cs-CZ" sz="2800" u="sng" dirty="0" smtClean="0"/>
              <a:t>kolik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 smtClean="0"/>
              <a:t>                         jeden, dva, několik, mnoho</a:t>
            </a:r>
          </a:p>
          <a:p>
            <a:r>
              <a:rPr lang="cs-CZ" sz="2800" u="sng" dirty="0" smtClean="0"/>
              <a:t>Řadové</a:t>
            </a:r>
            <a:r>
              <a:rPr lang="cs-CZ" sz="2800" dirty="0" smtClean="0"/>
              <a:t> – vyjadřují pořadí, otázka = </a:t>
            </a:r>
            <a:r>
              <a:rPr lang="cs-CZ" sz="2800" u="sng" dirty="0" smtClean="0"/>
              <a:t>kolikátý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první, druhý, několikátý</a:t>
            </a:r>
          </a:p>
          <a:p>
            <a:r>
              <a:rPr lang="cs-CZ" sz="2800" u="sng" dirty="0" smtClean="0"/>
              <a:t>Druhové</a:t>
            </a:r>
            <a:r>
              <a:rPr lang="cs-CZ" sz="2800" dirty="0" smtClean="0"/>
              <a:t> – množství druhu, otázka= </a:t>
            </a:r>
            <a:r>
              <a:rPr lang="cs-CZ" sz="2800" u="sng" dirty="0" smtClean="0"/>
              <a:t>kolikery</a:t>
            </a:r>
            <a:r>
              <a:rPr lang="cs-CZ" sz="2800" dirty="0" smtClean="0"/>
              <a:t>?</a:t>
            </a:r>
          </a:p>
          <a:p>
            <a:pPr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 dvojí, dvoje, několikerý, několikery</a:t>
            </a:r>
          </a:p>
          <a:p>
            <a:pPr marL="0" indent="0"/>
            <a:r>
              <a:rPr lang="cs-CZ" sz="2800" dirty="0" smtClean="0"/>
              <a:t>  </a:t>
            </a:r>
            <a:r>
              <a:rPr lang="cs-CZ" sz="2800" u="sng" dirty="0" smtClean="0"/>
              <a:t>Násobné</a:t>
            </a:r>
            <a:r>
              <a:rPr lang="cs-CZ" sz="2800" dirty="0" smtClean="0"/>
              <a:t> </a:t>
            </a:r>
            <a:r>
              <a:rPr lang="cs-CZ" sz="2800" dirty="0" smtClean="0"/>
              <a:t>– vyjadřují násobek, otázka=  </a:t>
            </a:r>
            <a:r>
              <a:rPr lang="cs-CZ" sz="2800" u="sng" dirty="0" smtClean="0"/>
              <a:t>kolikrát,    kolikanásobný</a:t>
            </a:r>
            <a:r>
              <a:rPr lang="cs-CZ" sz="2800" dirty="0" smtClean="0"/>
              <a:t>?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             dvakrát, dvojnásobný, několikrát</a:t>
            </a:r>
          </a:p>
          <a:p>
            <a:pPr marL="0" indent="0">
              <a:buNone/>
            </a:pPr>
            <a:endParaRPr lang="cs-CZ" sz="2800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08762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60000"/>
              <a:lumOff val="40000"/>
            </a:schemeClr>
          </a:solidFill>
          <a:ln>
            <a:solidFill>
              <a:schemeClr val="accent1">
                <a:lumMod val="50000"/>
              </a:schemeClr>
            </a:solidFill>
          </a:ln>
        </p:spPr>
        <p:txBody>
          <a:bodyPr/>
          <a:lstStyle/>
          <a:p>
            <a:r>
              <a:rPr lang="cs-CZ" dirty="0"/>
              <a:t>Č</a:t>
            </a:r>
            <a:r>
              <a:rPr lang="cs-CZ" dirty="0" smtClean="0"/>
              <a:t>íslovky řadové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 řadovými číslovkami napsanými číslicemi </a:t>
            </a:r>
            <a:r>
              <a:rPr lang="cs-CZ" u="sng" dirty="0" smtClean="0"/>
              <a:t>píšeme tečku</a:t>
            </a:r>
            <a:r>
              <a:rPr lang="cs-CZ" dirty="0" smtClean="0"/>
              <a:t>!!!!</a:t>
            </a:r>
          </a:p>
          <a:p>
            <a:r>
              <a:rPr lang="cs-CZ" dirty="0" err="1" smtClean="0"/>
              <a:t>K.H.Mácha</a:t>
            </a:r>
            <a:r>
              <a:rPr lang="cs-CZ" dirty="0" smtClean="0"/>
              <a:t> žil v 1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r>
              <a:rPr lang="cs-CZ" dirty="0" smtClean="0"/>
              <a:t> polovině 19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r>
              <a:rPr lang="cs-CZ" dirty="0" smtClean="0"/>
              <a:t> století.</a:t>
            </a:r>
          </a:p>
          <a:p>
            <a:r>
              <a:rPr lang="cs-CZ" dirty="0" smtClean="0"/>
              <a:t>Tečka </a:t>
            </a:r>
            <a:r>
              <a:rPr lang="cs-CZ" u="sng" dirty="0" smtClean="0"/>
              <a:t>se nepíše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za letopočtem – 9. ledna 2011 v Praze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za datem napsaným zlomkem - 9/1 2011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- za označením stránky nebo odstavce apod.  stojí-li číslovka za jménem – strana 2 dole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878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Užívání a psaní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textu píšeme číslovky </a:t>
            </a:r>
            <a:r>
              <a:rPr lang="cs-CZ" u="sng" dirty="0" smtClean="0"/>
              <a:t>slovy</a:t>
            </a:r>
            <a:r>
              <a:rPr lang="cs-CZ" dirty="0" smtClean="0"/>
              <a:t>, pouze jsou-li složitější ( 1567) , ve významu počtářského a v datech ( 6.5. 2011 ) píšeme číslicemi</a:t>
            </a:r>
          </a:p>
          <a:p>
            <a:r>
              <a:rPr lang="cs-CZ" dirty="0" smtClean="0"/>
              <a:t>Číslovky </a:t>
            </a:r>
            <a:r>
              <a:rPr lang="cs-CZ" u="sng" dirty="0" smtClean="0"/>
              <a:t>píšeme zvlášť </a:t>
            </a:r>
            <a:r>
              <a:rPr lang="cs-CZ" dirty="0" smtClean="0"/>
              <a:t>= sto padesát sedm, pouze na složenkách a v případě typu </a:t>
            </a:r>
            <a:r>
              <a:rPr lang="cs-CZ" u="sng" dirty="0" smtClean="0"/>
              <a:t>dvaadvacet</a:t>
            </a:r>
            <a:r>
              <a:rPr lang="cs-CZ" dirty="0" smtClean="0"/>
              <a:t> řidičů píšeme dohromady</a:t>
            </a:r>
          </a:p>
          <a:p>
            <a:r>
              <a:rPr lang="cs-CZ" u="sng" dirty="0" smtClean="0"/>
              <a:t>Úkol </a:t>
            </a:r>
            <a:r>
              <a:rPr lang="cs-CZ" dirty="0" smtClean="0"/>
              <a:t>: napiš slovy – 1954, 1848, 273, 129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817666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  <a:ln>
            <a:solidFill>
              <a:srgbClr val="0070C0"/>
            </a:solidFill>
          </a:ln>
        </p:spPr>
        <p:txBody>
          <a:bodyPr/>
          <a:lstStyle/>
          <a:p>
            <a:r>
              <a:rPr lang="cs-CZ" dirty="0" smtClean="0"/>
              <a:t>Skloňování číslovek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Číslovka </a:t>
            </a:r>
            <a:r>
              <a:rPr lang="cs-CZ" u="sng" dirty="0" smtClean="0"/>
              <a:t>dva, oba</a:t>
            </a:r>
          </a:p>
          <a:p>
            <a:pPr marL="0" indent="0">
              <a:buNone/>
            </a:pPr>
            <a:r>
              <a:rPr lang="cs-CZ" dirty="0" smtClean="0"/>
              <a:t>1.p. dva           4.p. dva</a:t>
            </a:r>
          </a:p>
          <a:p>
            <a:pPr marL="0" indent="0">
              <a:buNone/>
            </a:pPr>
            <a:r>
              <a:rPr lang="cs-CZ" dirty="0" smtClean="0"/>
              <a:t>2.p. dvou        6.p. dvou</a:t>
            </a:r>
          </a:p>
          <a:p>
            <a:pPr marL="0" indent="0">
              <a:buNone/>
            </a:pPr>
            <a:r>
              <a:rPr lang="cs-CZ" dirty="0" smtClean="0"/>
              <a:t>3.p. dvě</a:t>
            </a:r>
            <a:r>
              <a:rPr lang="cs-CZ" u="sng" dirty="0" smtClean="0"/>
              <a:t>ma</a:t>
            </a:r>
            <a:r>
              <a:rPr lang="cs-CZ" dirty="0" smtClean="0"/>
              <a:t>     7.p. dvě</a:t>
            </a:r>
            <a:r>
              <a:rPr lang="cs-CZ" u="sng" dirty="0" smtClean="0"/>
              <a:t>ma</a:t>
            </a:r>
            <a:endParaRPr lang="cs-CZ" dirty="0" smtClean="0"/>
          </a:p>
          <a:p>
            <a:r>
              <a:rPr lang="cs-CZ" dirty="0" smtClean="0"/>
              <a:t>Číslovka tři, čtyři – 7. pád tře</a:t>
            </a:r>
            <a:r>
              <a:rPr lang="cs-CZ" u="sng" dirty="0" smtClean="0"/>
              <a:t>mi</a:t>
            </a:r>
            <a:r>
              <a:rPr lang="cs-CZ" dirty="0" smtClean="0"/>
              <a:t>, čtyř</a:t>
            </a:r>
            <a:r>
              <a:rPr lang="cs-CZ" u="sng" dirty="0" smtClean="0"/>
              <a:t>mi</a:t>
            </a:r>
          </a:p>
          <a:p>
            <a:r>
              <a:rPr lang="cs-CZ" u="sng" dirty="0" smtClean="0"/>
              <a:t>Úkol :</a:t>
            </a:r>
            <a:r>
              <a:rPr lang="cs-CZ" dirty="0" smtClean="0"/>
              <a:t> podle čeho se skloňují – jeden, první, druhý, sto, tisíc, milion</a:t>
            </a:r>
            <a:r>
              <a:rPr lang="cs-CZ" smtClean="0"/>
              <a:t>, miliarda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xmlns="" val="38093129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Styblík,Vlastimil</a:t>
            </a:r>
            <a:r>
              <a:rPr lang="cs-CZ" dirty="0"/>
              <a:t> a kol. Český jazyk pro 6. ročník základní školy a pro odpovídající ročník víceletých gymnázií, SPN, Praha 1997, s. </a:t>
            </a:r>
            <a:r>
              <a:rPr lang="cs-CZ" dirty="0" smtClean="0"/>
              <a:t>93- 96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980107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329</Words>
  <Application>Microsoft Office PowerPoint</Application>
  <PresentationFormat>Předvádění na obrazovce (4:3)</PresentationFormat>
  <Paragraphs>39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Vy_32_INOVACE_66_Číslovky</vt:lpstr>
      <vt:lpstr>Číslovky</vt:lpstr>
      <vt:lpstr>Druhy číslovek</vt:lpstr>
      <vt:lpstr>Číslovky řadové</vt:lpstr>
      <vt:lpstr>Užívání a psaní číslovek</vt:lpstr>
      <vt:lpstr>Skloňování číslovek</vt:lpstr>
      <vt:lpstr>Pramen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Zykmundová Ema</dc:creator>
  <cp:lastModifiedBy>Vaše jméno</cp:lastModifiedBy>
  <cp:revision>10</cp:revision>
  <dcterms:created xsi:type="dcterms:W3CDTF">2011-03-06T13:00:09Z</dcterms:created>
  <dcterms:modified xsi:type="dcterms:W3CDTF">2012-05-07T15:48:42Z</dcterms:modified>
</cp:coreProperties>
</file>