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1750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670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911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9113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5421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7146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2337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25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705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7174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7250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398AC-74A7-433B-BD98-D19255309089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411BD-90B7-4B47-A2EB-AB1A35AD43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4669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smtClean="0"/>
              <a:t>Vy_32_INOVACE_69_</a:t>
            </a:r>
            <a:r>
              <a:rPr lang="cs-CZ" sz="3200" b="1" smtClean="0">
                <a:latin typeface="+mn-lt"/>
              </a:rPr>
              <a:t>Odvozování</a:t>
            </a:r>
            <a:r>
              <a:rPr lang="cs-CZ" sz="3200" b="1" dirty="0" smtClean="0">
                <a:latin typeface="+mn-lt"/>
              </a:rPr>
              <a:t>, skládání a zkracování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Využití ICT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xmlns="" val="52143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Odvozování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Odvozování</a:t>
            </a:r>
            <a:r>
              <a:rPr lang="cs-CZ" dirty="0" smtClean="0"/>
              <a:t> = tvoření slov příponami, koncovkami a předponami</a:t>
            </a:r>
          </a:p>
          <a:p>
            <a:r>
              <a:rPr lang="cs-CZ" dirty="0" smtClean="0"/>
              <a:t>Je to nejčastější způsob tvoření nových slov</a:t>
            </a:r>
          </a:p>
          <a:p>
            <a:r>
              <a:rPr lang="cs-CZ" u="sng" dirty="0" smtClean="0"/>
              <a:t>Přípony</a:t>
            </a:r>
            <a:r>
              <a:rPr lang="cs-CZ" dirty="0" smtClean="0"/>
              <a:t> – slova s novým významem ( let –let</a:t>
            </a:r>
            <a:r>
              <a:rPr lang="cs-CZ" dirty="0" smtClean="0">
                <a:solidFill>
                  <a:srgbClr val="FF0000"/>
                </a:solidFill>
              </a:rPr>
              <a:t>adlo</a:t>
            </a:r>
            <a:r>
              <a:rPr lang="cs-CZ" dirty="0" smtClean="0"/>
              <a:t>, let</a:t>
            </a:r>
            <a:r>
              <a:rPr lang="cs-CZ" dirty="0" smtClean="0">
                <a:solidFill>
                  <a:srgbClr val="FF0000"/>
                </a:solidFill>
              </a:rPr>
              <a:t>ec</a:t>
            </a:r>
            <a:r>
              <a:rPr lang="cs-CZ" dirty="0" smtClean="0"/>
              <a:t>, let</a:t>
            </a:r>
            <a:r>
              <a:rPr lang="cs-CZ" dirty="0" smtClean="0">
                <a:solidFill>
                  <a:srgbClr val="FF0000"/>
                </a:solidFill>
              </a:rPr>
              <a:t>iště </a:t>
            </a:r>
            <a:r>
              <a:rPr lang="cs-CZ" dirty="0" smtClean="0"/>
              <a:t>)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u="sng" dirty="0" smtClean="0"/>
              <a:t>Předpony</a:t>
            </a:r>
            <a:r>
              <a:rPr lang="cs-CZ" dirty="0" smtClean="0"/>
              <a:t> – dodávají slovům nový významový odstín ( babička – </a:t>
            </a:r>
            <a:r>
              <a:rPr lang="cs-CZ" dirty="0" smtClean="0">
                <a:solidFill>
                  <a:srgbClr val="FF0000"/>
                </a:solidFill>
              </a:rPr>
              <a:t>pra</a:t>
            </a:r>
            <a:r>
              <a:rPr lang="cs-CZ" dirty="0" smtClean="0"/>
              <a:t>babička)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769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Skládání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Skládání</a:t>
            </a:r>
            <a:r>
              <a:rPr lang="cs-CZ" dirty="0" smtClean="0"/>
              <a:t> = tvoření slov ze dvou (někdy i více) slovotvorných základů</a:t>
            </a:r>
          </a:p>
          <a:p>
            <a:r>
              <a:rPr lang="cs-CZ" u="sng" dirty="0" smtClean="0"/>
              <a:t>Složeniny</a:t>
            </a:r>
            <a:r>
              <a:rPr lang="cs-CZ" dirty="0" smtClean="0"/>
              <a:t> – nově vzniklá slova</a:t>
            </a:r>
          </a:p>
          <a:p>
            <a:r>
              <a:rPr lang="cs-CZ" dirty="0" smtClean="0"/>
              <a:t>Teplo</a:t>
            </a:r>
            <a:r>
              <a:rPr lang="cs-CZ" dirty="0" smtClean="0">
                <a:solidFill>
                  <a:srgbClr val="0070C0"/>
                </a:solidFill>
              </a:rPr>
              <a:t>měr</a:t>
            </a:r>
            <a:r>
              <a:rPr lang="cs-CZ" dirty="0" smtClean="0"/>
              <a:t>, sto</a:t>
            </a:r>
            <a:r>
              <a:rPr lang="cs-CZ" dirty="0" smtClean="0">
                <a:solidFill>
                  <a:srgbClr val="0070C0"/>
                </a:solidFill>
              </a:rPr>
              <a:t>koruna</a:t>
            </a:r>
            <a:r>
              <a:rPr lang="cs-CZ" dirty="0" smtClean="0"/>
              <a:t>, děje</a:t>
            </a:r>
            <a:r>
              <a:rPr lang="cs-CZ" dirty="0" smtClean="0">
                <a:solidFill>
                  <a:srgbClr val="0070C0"/>
                </a:solidFill>
              </a:rPr>
              <a:t>pis</a:t>
            </a:r>
            <a:r>
              <a:rPr lang="cs-CZ" dirty="0" smtClean="0"/>
              <a:t>, tmavo</a:t>
            </a:r>
            <a:r>
              <a:rPr lang="cs-CZ" dirty="0" smtClean="0">
                <a:solidFill>
                  <a:srgbClr val="0070C0"/>
                </a:solidFill>
              </a:rPr>
              <a:t>vlasý</a:t>
            </a:r>
            <a:r>
              <a:rPr lang="cs-CZ" dirty="0" smtClean="0"/>
              <a:t>, oka</a:t>
            </a:r>
            <a:r>
              <a:rPr lang="cs-CZ" dirty="0" smtClean="0">
                <a:solidFill>
                  <a:srgbClr val="0070C0"/>
                </a:solidFill>
              </a:rPr>
              <a:t>mžik</a:t>
            </a:r>
            <a:r>
              <a:rPr lang="cs-CZ" dirty="0" smtClean="0"/>
              <a:t>, pozoru</a:t>
            </a:r>
            <a:r>
              <a:rPr lang="cs-CZ" dirty="0" smtClean="0">
                <a:solidFill>
                  <a:srgbClr val="0070C0"/>
                </a:solidFill>
              </a:rPr>
              <a:t>hodný</a:t>
            </a:r>
            <a:r>
              <a:rPr lang="cs-CZ" dirty="0" smtClean="0"/>
              <a:t>, země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třesení</a:t>
            </a:r>
            <a:r>
              <a:rPr lang="cs-CZ" dirty="0" smtClean="0"/>
              <a:t>, cukro</a:t>
            </a:r>
            <a:r>
              <a:rPr lang="cs-CZ" dirty="0" smtClean="0">
                <a:solidFill>
                  <a:srgbClr val="0070C0"/>
                </a:solidFill>
              </a:rPr>
              <a:t>var</a:t>
            </a:r>
            <a:endParaRPr lang="cs-CZ" dirty="0" smtClean="0"/>
          </a:p>
          <a:p>
            <a:r>
              <a:rPr lang="cs-CZ" dirty="0" smtClean="0"/>
              <a:t>Složených slov je mnohem méně než odvozených</a:t>
            </a:r>
          </a:p>
          <a:p>
            <a:r>
              <a:rPr lang="cs-CZ" dirty="0" smtClean="0"/>
              <a:t>Hojně se vyskytují v odborných názvech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788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Z kterých oborů jsou následující složeniny</a:t>
            </a:r>
            <a:r>
              <a:rPr lang="cs-CZ" dirty="0" smtClean="0"/>
              <a:t>:</a:t>
            </a:r>
          </a:p>
          <a:p>
            <a:r>
              <a:rPr lang="cs-CZ" dirty="0"/>
              <a:t> </a:t>
            </a:r>
            <a:r>
              <a:rPr lang="cs-CZ" dirty="0" smtClean="0"/>
              <a:t>lichoběžník, lichokopytník, rychloměr, tlakoměr, lidoop, hmyzožravec, slovosled, pravoúhlý, rovnoramenný, středověk, pravopis</a:t>
            </a:r>
          </a:p>
          <a:p>
            <a:r>
              <a:rPr lang="cs-CZ" u="sng" dirty="0" smtClean="0"/>
              <a:t>Napiš do sešitu co nejvíce složenin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381598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cs-CZ" dirty="0" smtClean="0"/>
              <a:t>Zkracování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Zkratková slova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Česká dopravní kancelář = Čedok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vznikají ze skupin hlásek jednotlivých slov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píší se s prvním písmenem velkým (ne vždy)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čtou se jako slova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skloňují se jako jiná slova</a:t>
            </a:r>
          </a:p>
          <a:p>
            <a:pPr marL="0" indent="0">
              <a:buNone/>
            </a:pPr>
            <a:r>
              <a:rPr lang="cs-CZ" dirty="0" smtClean="0"/>
              <a:t>Čedok – bez Čedoku, k Čedoku …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lobal – bez alobalu, k alobalu (aluminiový obal)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539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cs-CZ" dirty="0" smtClean="0"/>
              <a:t>Zkracování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Zkratky</a:t>
            </a:r>
          </a:p>
          <a:p>
            <a:r>
              <a:rPr lang="cs-CZ" dirty="0" smtClean="0"/>
              <a:t>ČR, OSN, PSČ – co tyto zkratky znamenají?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zkratky z prvních písmen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většinou velkými písmeny bez teček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při čtení hláskujeme (</a:t>
            </a:r>
            <a:r>
              <a:rPr lang="cs-CZ" dirty="0" err="1" smtClean="0"/>
              <a:t>čé-er</a:t>
            </a:r>
            <a:r>
              <a:rPr lang="cs-CZ" dirty="0" smtClean="0"/>
              <a:t>, o-es-en)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některé zkratky čteme jako slovo – AMU=</a:t>
            </a:r>
            <a:r>
              <a:rPr lang="cs-CZ" dirty="0" err="1" smtClean="0"/>
              <a:t>amu</a:t>
            </a:r>
            <a:r>
              <a:rPr lang="cs-CZ" dirty="0" smtClean="0"/>
              <a:t> (Akademie </a:t>
            </a:r>
            <a:r>
              <a:rPr lang="cs-CZ" dirty="0" err="1" smtClean="0"/>
              <a:t>muzických</a:t>
            </a:r>
            <a:r>
              <a:rPr lang="cs-CZ" dirty="0" smtClean="0"/>
              <a:t> umění)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69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cs-CZ" dirty="0" smtClean="0"/>
              <a:t>Zkracování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 smtClean="0"/>
              <a:t>Zkratky jiného druhu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vyskytují se v psaném projevu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zkracujeme obvyklé obraty a často užívaná slova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píšeme s malým písmenem a zakončujeme tečkou</a:t>
            </a:r>
          </a:p>
          <a:p>
            <a:pPr marL="0" indent="0">
              <a:buNone/>
            </a:pPr>
            <a:r>
              <a:rPr lang="cs-CZ" dirty="0" smtClean="0"/>
              <a:t>    (p.= pan, aj.= a jiné, atd. = a tak dále)</a:t>
            </a:r>
          </a:p>
          <a:p>
            <a:endParaRPr lang="cs-CZ" dirty="0" smtClean="0"/>
          </a:p>
          <a:p>
            <a:r>
              <a:rPr lang="cs-CZ" u="sng" dirty="0" smtClean="0"/>
              <a:t>Napiš do sešitu co nejvíce zkratek a zkratkových slov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47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Styblík,Vlastimil</a:t>
            </a:r>
            <a:r>
              <a:rPr lang="cs-CZ" dirty="0" smtClean="0"/>
              <a:t> a kol. Český jazyk pro 7. ročník základní školy a pro odpovídající ročník víceletých gymnázií, SPN, Praha 1997, s. 8O-82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8022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336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Vy_32_INOVACE_69_Odvozování, skládání a zkracování</vt:lpstr>
      <vt:lpstr>Odvozování</vt:lpstr>
      <vt:lpstr>Skládání slov</vt:lpstr>
      <vt:lpstr>Úkoly</vt:lpstr>
      <vt:lpstr>Zkracování</vt:lpstr>
      <vt:lpstr>Zkracování</vt:lpstr>
      <vt:lpstr>Zkracování</vt:lpstr>
      <vt:lpstr>Pramen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a číslo učebního materiálu</dc:title>
  <dc:creator>Zykmundová Ema</dc:creator>
  <cp:lastModifiedBy>Vaše jméno</cp:lastModifiedBy>
  <cp:revision>13</cp:revision>
  <dcterms:created xsi:type="dcterms:W3CDTF">2011-03-13T14:43:11Z</dcterms:created>
  <dcterms:modified xsi:type="dcterms:W3CDTF">2012-05-07T15:01:43Z</dcterms:modified>
</cp:coreProperties>
</file>