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C1F37-25C2-422E-BFA1-F8859BA28725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DDBE-EA02-4C86-9DFC-39FB7F116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7985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C1F37-25C2-422E-BFA1-F8859BA28725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DDBE-EA02-4C86-9DFC-39FB7F116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512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C1F37-25C2-422E-BFA1-F8859BA28725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DDBE-EA02-4C86-9DFC-39FB7F116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2120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C1F37-25C2-422E-BFA1-F8859BA28725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DDBE-EA02-4C86-9DFC-39FB7F116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027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C1F37-25C2-422E-BFA1-F8859BA28725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DDBE-EA02-4C86-9DFC-39FB7F116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2248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C1F37-25C2-422E-BFA1-F8859BA28725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DDBE-EA02-4C86-9DFC-39FB7F116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74116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C1F37-25C2-422E-BFA1-F8859BA28725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DDBE-EA02-4C86-9DFC-39FB7F116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2998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C1F37-25C2-422E-BFA1-F8859BA28725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DDBE-EA02-4C86-9DFC-39FB7F116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5305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C1F37-25C2-422E-BFA1-F8859BA28725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DDBE-EA02-4C86-9DFC-39FB7F116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626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C1F37-25C2-422E-BFA1-F8859BA28725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DDBE-EA02-4C86-9DFC-39FB7F116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1848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C1F37-25C2-422E-BFA1-F8859BA28725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DDBE-EA02-4C86-9DFC-39FB7F116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4161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8C1F37-25C2-422E-BFA1-F8859BA28725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67DDBE-EA02-4C86-9DFC-39FB7F116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207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smtClean="0">
                <a:latin typeface="+mn-lt"/>
              </a:rPr>
              <a:t>Vy_32_INOVACE_70_Významový </a:t>
            </a:r>
            <a:r>
              <a:rPr lang="cs-CZ" sz="3200" b="1" dirty="0">
                <a:latin typeface="+mn-lt"/>
              </a:rPr>
              <a:t>p</a:t>
            </a:r>
            <a:r>
              <a:rPr lang="cs-CZ" sz="3200" b="1" dirty="0" smtClean="0">
                <a:latin typeface="+mn-lt"/>
              </a:rPr>
              <a:t>oměr v několikanásobném větném členu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2881040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Významový poměr v několikanásobném větném členu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Několikanásobný větný člen je tvořen souřadným spojením alespoň dvou výrazů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Petr a Pavel- červený nebo modrý- ve středu či ve čtvrtek- mladý, ale rozvážný</a:t>
            </a:r>
            <a:endParaRPr lang="cs-CZ" dirty="0" smtClean="0"/>
          </a:p>
          <a:p>
            <a:r>
              <a:rPr lang="cs-CZ" dirty="0" smtClean="0"/>
              <a:t>Několikanásobný </a:t>
            </a:r>
            <a:r>
              <a:rPr lang="cs-CZ" dirty="0"/>
              <a:t>v</a:t>
            </a:r>
            <a:r>
              <a:rPr lang="cs-CZ" dirty="0" smtClean="0"/>
              <a:t>ětný člen oddělujeme zpravidla čárkou ( kromě spojky </a:t>
            </a:r>
            <a:r>
              <a:rPr lang="cs-CZ" dirty="0" err="1" smtClean="0"/>
              <a:t>a,i,ani,nebo</a:t>
            </a:r>
            <a:r>
              <a:rPr lang="cs-CZ" dirty="0" smtClean="0"/>
              <a:t> – ne vždy! 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9397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Různé významové poměry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Slučovací</a:t>
            </a:r>
          </a:p>
          <a:p>
            <a:r>
              <a:rPr lang="cs-CZ" dirty="0" smtClean="0"/>
              <a:t>Stupňovací</a:t>
            </a:r>
          </a:p>
          <a:p>
            <a:r>
              <a:rPr lang="cs-CZ" dirty="0" smtClean="0"/>
              <a:t>Odporovací</a:t>
            </a:r>
          </a:p>
          <a:p>
            <a:r>
              <a:rPr lang="cs-CZ" dirty="0" smtClean="0"/>
              <a:t>Vylučovací</a:t>
            </a:r>
          </a:p>
          <a:p>
            <a:r>
              <a:rPr lang="cs-CZ" dirty="0" smtClean="0"/>
              <a:t>Důsledkový</a:t>
            </a:r>
          </a:p>
          <a:p>
            <a:r>
              <a:rPr lang="cs-CZ" dirty="0" smtClean="0"/>
              <a:t>Každý poměr má svou značku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10027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Slučovací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Větné členy jsou navzájem </a:t>
            </a:r>
            <a:r>
              <a:rPr lang="cs-CZ" u="sng" dirty="0" smtClean="0"/>
              <a:t>rovnocenné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Vrátil se domů </a:t>
            </a:r>
            <a:r>
              <a:rPr lang="cs-CZ" dirty="0" smtClean="0">
                <a:solidFill>
                  <a:srgbClr val="FF0000"/>
                </a:solidFill>
              </a:rPr>
              <a:t>živ a zdráv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Monika ani Irena </a:t>
            </a:r>
            <a:r>
              <a:rPr lang="cs-CZ" dirty="0" smtClean="0"/>
              <a:t>nic  nenamítaly. Koupila jsem si </a:t>
            </a:r>
            <a:r>
              <a:rPr lang="cs-CZ" dirty="0" smtClean="0">
                <a:solidFill>
                  <a:srgbClr val="FF0000"/>
                </a:solidFill>
              </a:rPr>
              <a:t>sešit, pero i tužku</a:t>
            </a:r>
            <a:r>
              <a:rPr lang="cs-CZ" dirty="0" smtClean="0"/>
              <a:t>.</a:t>
            </a:r>
          </a:p>
          <a:p>
            <a:r>
              <a:rPr lang="cs-CZ" u="sng" dirty="0" smtClean="0"/>
              <a:t>Spojky</a:t>
            </a:r>
            <a:r>
              <a:rPr lang="cs-CZ" dirty="0" smtClean="0"/>
              <a:t> : a, i, ani – </a:t>
            </a:r>
            <a:r>
              <a:rPr lang="cs-CZ" i="1" u="sng" dirty="0" smtClean="0"/>
              <a:t>čárka se nepíše</a:t>
            </a:r>
          </a:p>
          <a:p>
            <a:r>
              <a:rPr lang="cs-CZ" dirty="0" smtClean="0"/>
              <a:t>Dvojdílné </a:t>
            </a:r>
            <a:r>
              <a:rPr lang="cs-CZ" u="sng" dirty="0" smtClean="0"/>
              <a:t>spojovací výrazy</a:t>
            </a:r>
            <a:r>
              <a:rPr lang="cs-CZ" dirty="0" smtClean="0"/>
              <a:t>: ani - ani, hned – hned, jednak – jednak – </a:t>
            </a:r>
            <a:r>
              <a:rPr lang="cs-CZ" i="1" u="sng" dirty="0" smtClean="0"/>
              <a:t>čárka se píše !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Doma není ani tatínek, ani maminka.</a:t>
            </a:r>
          </a:p>
          <a:p>
            <a:pPr marL="0" indent="0">
              <a:buNone/>
            </a:pPr>
            <a:r>
              <a:rPr lang="cs-CZ" dirty="0" smtClean="0"/>
              <a:t>   Obracel se hned na Jardu, hned na Marka.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6990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Stupňovací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Druhý větný člen </a:t>
            </a:r>
            <a:r>
              <a:rPr lang="cs-CZ" u="sng" dirty="0" smtClean="0"/>
              <a:t>stupňuje, zpřesňuje </a:t>
            </a:r>
            <a:r>
              <a:rPr lang="cs-CZ" dirty="0" smtClean="0"/>
              <a:t>větný člen předchozí</a:t>
            </a:r>
          </a:p>
          <a:p>
            <a:r>
              <a:rPr lang="cs-CZ" dirty="0" smtClean="0"/>
              <a:t>Oba pracovali </a:t>
            </a:r>
            <a:r>
              <a:rPr lang="cs-CZ" dirty="0" smtClean="0">
                <a:solidFill>
                  <a:srgbClr val="FF0000"/>
                </a:solidFill>
              </a:rPr>
              <a:t>vesele, dokonce s radostí</a:t>
            </a:r>
            <a:r>
              <a:rPr lang="cs-CZ" dirty="0" smtClean="0"/>
              <a:t>. Pouštění draků je zábavou </a:t>
            </a:r>
            <a:r>
              <a:rPr lang="cs-CZ" dirty="0" smtClean="0">
                <a:solidFill>
                  <a:srgbClr val="FF0000"/>
                </a:solidFill>
              </a:rPr>
              <a:t>nejen dětí, nýbrž i dospělých.</a:t>
            </a:r>
            <a:endParaRPr lang="cs-CZ" dirty="0" smtClean="0"/>
          </a:p>
          <a:p>
            <a:r>
              <a:rPr lang="cs-CZ" u="sng" dirty="0" smtClean="0"/>
              <a:t>Spojovací výrazy </a:t>
            </a:r>
            <a:r>
              <a:rPr lang="cs-CZ" dirty="0" smtClean="0"/>
              <a:t>: ba, ba i, dokonce, nejen-ale</a:t>
            </a:r>
          </a:p>
          <a:p>
            <a:r>
              <a:rPr lang="cs-CZ" dirty="0" smtClean="0"/>
              <a:t>Oddělujeme čárkou 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4493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Styblík, Vlastimil a kolektiv. Český jazyk pro 8. ročník základní školy a pro odpovídající ročník </a:t>
            </a:r>
            <a:r>
              <a:rPr lang="cs-CZ" smtClean="0"/>
              <a:t>víceletých gymnázií, SPN, Praha 1998, s 98 - 101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063619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228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Vy_32_INOVACE_70_Významový poměr v několikanásobném větném členu</vt:lpstr>
      <vt:lpstr>Významový poměr v několikanásobném větném členu</vt:lpstr>
      <vt:lpstr>Různé významové poměry</vt:lpstr>
      <vt:lpstr>Slučovací</vt:lpstr>
      <vt:lpstr>Stupňovací</vt:lpstr>
      <vt:lpstr>Pramen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Zykmundová Ema</cp:lastModifiedBy>
  <cp:revision>16</cp:revision>
  <dcterms:created xsi:type="dcterms:W3CDTF">2011-03-13T17:20:15Z</dcterms:created>
  <dcterms:modified xsi:type="dcterms:W3CDTF">2011-04-02T16:15:41Z</dcterms:modified>
</cp:coreProperties>
</file>