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14"/>
  </p:notesMasterIdLst>
  <p:handoutMasterIdLst>
    <p:handoutMasterId r:id="rId15"/>
  </p:handoutMasterIdLst>
  <p:sldIdLst>
    <p:sldId id="280" r:id="rId2"/>
    <p:sldId id="297" r:id="rId3"/>
    <p:sldId id="321" r:id="rId4"/>
    <p:sldId id="313" r:id="rId5"/>
    <p:sldId id="322" r:id="rId6"/>
    <p:sldId id="318" r:id="rId7"/>
    <p:sldId id="319" r:id="rId8"/>
    <p:sldId id="326" r:id="rId9"/>
    <p:sldId id="327" r:id="rId10"/>
    <p:sldId id="328" r:id="rId11"/>
    <p:sldId id="329" r:id="rId12"/>
    <p:sldId id="30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EF50B"/>
    <a:srgbClr val="D1F20E"/>
    <a:srgbClr val="99FF33"/>
    <a:srgbClr val="FFFF99"/>
    <a:srgbClr val="E3E66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831" autoAdjust="0"/>
    <p:restoredTop sz="94618" autoAdjust="0"/>
  </p:normalViewPr>
  <p:slideViewPr>
    <p:cSldViewPr>
      <p:cViewPr>
        <p:scale>
          <a:sx n="77" d="100"/>
          <a:sy n="77" d="100"/>
        </p:scale>
        <p:origin x="-930" y="-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45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80213B-8718-438F-8B3C-0C24DD97CE43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025DE1-0D75-41CB-8E42-8E759CA7A0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40726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337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2D050">
                <a:lumMod val="62000"/>
                <a:lumOff val="38000"/>
              </a:srgbClr>
            </a:gs>
            <a:gs pos="28000">
              <a:srgbClr val="D1F20E">
                <a:lumMod val="11000"/>
                <a:lumOff val="89000"/>
              </a:srgbClr>
            </a:gs>
            <a:gs pos="83000">
              <a:srgbClr val="99FF33">
                <a:lumMod val="37000"/>
                <a:lumOff val="63000"/>
              </a:srgbClr>
            </a:gs>
            <a:gs pos="100000">
              <a:srgbClr val="CEF50B">
                <a:lumMod val="63000"/>
                <a:lumOff val="37000"/>
              </a:srgb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C339AA9C-FDE1-470C-ACB6-A36FB9AF63FE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ll dir="d"/>
  </p:transition>
  <p:timing>
    <p:tnLst>
      <p:par>
        <p:cTn id="1" dur="indefinite" restart="never" nodeType="tmRoot"/>
      </p:par>
    </p:tnLst>
  </p:timing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3877" y="332656"/>
            <a:ext cx="5716247" cy="20162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2003005"/>
              </p:ext>
            </p:extLst>
          </p:nvPr>
        </p:nvGraphicFramePr>
        <p:xfrm>
          <a:off x="1187624" y="2780928"/>
          <a:ext cx="6768752" cy="2736304"/>
        </p:xfrm>
        <a:graphic>
          <a:graphicData uri="http://schemas.openxmlformats.org/drawingml/2006/table">
            <a:tbl>
              <a:tblPr/>
              <a:tblGrid>
                <a:gridCol w="2143025"/>
                <a:gridCol w="4625727"/>
              </a:tblGrid>
              <a:tr h="958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936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5527573"/>
              </p:ext>
            </p:extLst>
          </p:nvPr>
        </p:nvGraphicFramePr>
        <p:xfrm>
          <a:off x="539553" y="332656"/>
          <a:ext cx="8064894" cy="5795970"/>
        </p:xfrm>
        <a:graphic>
          <a:graphicData uri="http://schemas.openxmlformats.org/drawingml/2006/table">
            <a:tbl>
              <a:tblPr firstRow="1" firstCol="1" bandRow="1"/>
              <a:tblGrid>
                <a:gridCol w="2199696"/>
                <a:gridCol w="108359"/>
                <a:gridCol w="212223"/>
                <a:gridCol w="1292988"/>
                <a:gridCol w="1122997"/>
                <a:gridCol w="2094292"/>
                <a:gridCol w="1034339"/>
              </a:tblGrid>
              <a:tr h="225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DUM: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VY_32_INOVACE_IV_2_19_Jednotky</a:t>
                      </a:r>
                      <a:r>
                        <a:rPr lang="cs-CZ" sz="1600" b="1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času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01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Šablona číslo: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IV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Sada číslo: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Pořadové číslo DUM: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19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Renata Florianová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7123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Procvičování a porovnávání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různých jednotek času, převody jednotek. Sekunda, minuta, hodina.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7123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 procvičuje různé jednotky času, porovnává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 vyjadřuje jejich vztahy pomocí znaků &lt;, &gt;, =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9 - 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 </a:t>
                      </a: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jednotky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času, sekunda, minuta, hodina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Interaktivní tabule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p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racovní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list, pero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3189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</a:t>
                      </a: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výuku: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30 minut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 zhodnocení a popis práce s digitálním učebním materiálem: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4">
                <a:tc gridSpan="7">
                  <a:txBody>
                    <a:bodyPr/>
                    <a:lstStyle/>
                    <a:p>
                      <a:pPr marL="1076325" indent="-809625" defTabSz="107632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Snímek     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4 - 6: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Jednotky času – výklad, opakování</a:t>
                      </a:r>
                      <a:endParaRPr lang="cs-CZ" sz="12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marL="1076325" indent="-809625" algn="l" defTabSz="1076325" rtl="0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Snímek      7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- 8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 Žák převádí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jednotky času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kontrola</a:t>
                      </a:r>
                    </a:p>
                    <a:p>
                      <a:pPr marL="1076325" marR="0" indent="-809625" algn="l" defTabSz="1076325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Snímek            9: Žák řeší slovní úlohu, počítá délku časového intervalu</a:t>
                      </a:r>
                    </a:p>
                    <a:p>
                      <a:pPr marL="1076325" marR="0" indent="-809625" algn="l" defTabSz="1076325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Snímek 10 - 11: Žák řeší slovní úlohu, porovnává jednotlivé časy</a:t>
                      </a:r>
                    </a:p>
                    <a:p>
                      <a:pPr marL="1076325" marR="0" indent="-809625" algn="l" defTabSz="1076325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marL="1076325" indent="-809625" algn="l" defTabSz="1076325" rtl="0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895350" algn="l"/>
                        </a:tabLs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Poznámka:    Listy s úlohami lze vytisknout a žáci je mohou řešit samostatně nebo ve skupinové práci a následně řešení kontrolovat podle prezentace. </a:t>
                      </a:r>
                    </a:p>
                    <a:p>
                      <a:pPr marL="1076325" indent="-809625" algn="l" defTabSz="1076325" rtl="0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Učební materiál byl ověřen na interaktivní tabuli.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2881803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florianovar\AppData\Local\Microsoft\Windows\Temporary Internet Files\Content.IE5\UADTYMDV\MC9003539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3713" y="4725144"/>
            <a:ext cx="1218406" cy="1584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florianovar\AppData\Local\Microsoft\Windows\Temporary Internet Files\Content.IE5\FK5KBO0H\MC9003516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775" y="5240337"/>
            <a:ext cx="1527969" cy="917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florianovar\AppData\Local\Microsoft\Windows\Temporary Internet Files\Content.IE5\F1GJZC0T\MC9003357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3637" y="4411663"/>
            <a:ext cx="1146174" cy="1500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florianovar\AppData\Local\Microsoft\Windows\Temporary Internet Files\Content.IE5\FFK8QRPJ\MC9001500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9858" y="1983323"/>
            <a:ext cx="1035733" cy="878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206254" y="397312"/>
            <a:ext cx="5400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3600"/>
            </a:lvl1pPr>
          </a:lstStyle>
          <a:p>
            <a:r>
              <a:rPr lang="cs-CZ" sz="4800" dirty="0"/>
              <a:t>Jednotky </a:t>
            </a:r>
            <a:r>
              <a:rPr lang="cs-CZ" sz="4800" dirty="0" smtClean="0"/>
              <a:t>času</a:t>
            </a:r>
            <a:endParaRPr lang="cs-CZ" sz="4800" dirty="0"/>
          </a:p>
        </p:txBody>
      </p:sp>
      <p:pic>
        <p:nvPicPr>
          <p:cNvPr id="4" name="Picture 2" descr="C:\Program Files (x86)\Microsoft Office\MEDIA\CAGCAT10\j0234131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491328"/>
            <a:ext cx="1333791" cy="141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florianovar\AppData\Local\Microsoft\Windows\Temporary Internet Files\Content.IE5\Z0R3RTH3\MC9004107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2119" y="460631"/>
            <a:ext cx="3041377" cy="2930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florianovar\AppData\Local\Microsoft\Windows\Temporary Internet Files\Content.IE5\KXBLGCBL\MC90019588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183" y="1830633"/>
            <a:ext cx="1819656" cy="1310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C:\Users\florianovar\AppData\Local\Microsoft\Windows\Temporary Internet Files\Content.IE5\FFK8QRPJ\MC90023818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9724" y="2522106"/>
            <a:ext cx="2457130" cy="16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2169450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4680520" cy="4741986"/>
          </a:xfrm>
          <a:noFill/>
        </p:spPr>
        <p:txBody>
          <a:bodyPr>
            <a:normAutofit/>
          </a:bodyPr>
          <a:lstStyle/>
          <a:p>
            <a:pPr eaLnBrk="1" hangingPunct="1">
              <a:buFont typeface="Arial" charset="0"/>
              <a:buNone/>
            </a:pPr>
            <a:r>
              <a:rPr lang="cs-CZ" sz="4000" dirty="0" smtClean="0"/>
              <a:t>Základní jednotka: 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</a:p>
          <a:p>
            <a:pPr eaLnBrk="1" hangingPunct="1">
              <a:buFont typeface="Arial" charset="0"/>
              <a:buNone/>
            </a:pPr>
            <a:endParaRPr lang="cs-CZ" sz="4000" dirty="0" smtClean="0">
              <a:solidFill>
                <a:srgbClr val="FF0000"/>
              </a:solidFill>
            </a:endParaRPr>
          </a:p>
          <a:p>
            <a:pPr eaLnBrk="1" hangingPunct="1">
              <a:buFont typeface="Arial" charset="0"/>
              <a:buNone/>
            </a:pPr>
            <a:r>
              <a:rPr lang="cs-CZ" sz="4000" dirty="0" smtClean="0"/>
              <a:t>Vedlejší jednotky: 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					</a:t>
            </a:r>
          </a:p>
          <a:p>
            <a:pPr eaLnBrk="1" hangingPunct="1">
              <a:buFont typeface="Arial" charset="0"/>
              <a:buNone/>
            </a:pP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                             </a:t>
            </a:r>
          </a:p>
        </p:txBody>
      </p:sp>
      <p:sp>
        <p:nvSpPr>
          <p:cNvPr id="2" name="Obdélník 1"/>
          <p:cNvSpPr/>
          <p:nvPr/>
        </p:nvSpPr>
        <p:spPr>
          <a:xfrm>
            <a:off x="1802159" y="2278211"/>
            <a:ext cx="29931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sekunda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008970" y="2287412"/>
            <a:ext cx="5693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40872" y="3849141"/>
            <a:ext cx="203453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hodina</a:t>
            </a:r>
            <a:endParaRPr lang="cs-CZ" sz="4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40869" y="4613819"/>
            <a:ext cx="203453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minuta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029007" y="3815230"/>
            <a:ext cx="52931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</a:t>
            </a:r>
            <a:endParaRPr lang="cs-CZ" sz="4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99590" y="4596863"/>
            <a:ext cx="118814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min</a:t>
            </a:r>
            <a:endParaRPr lang="cs-CZ" sz="4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3528" y="404664"/>
            <a:ext cx="5400600" cy="769441"/>
          </a:xfrm>
          <a:prstGeom prst="rect">
            <a:avLst/>
          </a:prstGeom>
          <a:solidFill>
            <a:srgbClr val="CEF50B"/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3600"/>
            </a:lvl1pPr>
          </a:lstStyle>
          <a:p>
            <a:r>
              <a:rPr lang="cs-CZ" sz="4400" dirty="0"/>
              <a:t>Jednotky </a:t>
            </a:r>
            <a:r>
              <a:rPr lang="cs-CZ" sz="4400" dirty="0" smtClean="0"/>
              <a:t>času</a:t>
            </a:r>
            <a:endParaRPr lang="cs-CZ" sz="4400" dirty="0"/>
          </a:p>
        </p:txBody>
      </p:sp>
      <p:pic>
        <p:nvPicPr>
          <p:cNvPr id="16" name="Picture 2" descr="C:\Users\florianovar\AppData\Local\Microsoft\Windows\Temporary Internet Files\Content.IE5\UADTYMDV\MC9003539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0190" y="454025"/>
            <a:ext cx="1107538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2155615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/>
          <a:lstStyle/>
          <a:p>
            <a:pPr marL="0" lvl="0" indent="0">
              <a:buNone/>
            </a:pPr>
            <a:r>
              <a:rPr lang="cs-CZ" sz="36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 </a:t>
            </a:r>
            <a:r>
              <a:rPr lang="cs-CZ" sz="36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      </a:t>
            </a:r>
            <a:r>
              <a:rPr lang="cs-CZ" sz="32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    ∙ 60            ∙ </a:t>
            </a:r>
            <a:r>
              <a:rPr lang="cs-CZ" sz="32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6</a:t>
            </a:r>
            <a:r>
              <a:rPr lang="cs-CZ" sz="32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0          </a:t>
            </a:r>
            <a:endParaRPr lang="cs-CZ" sz="3200" b="1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endParaRPr lang="cs-CZ" sz="4000" b="1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r>
              <a:rPr lang="cs-CZ" sz="40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       h        min        s          </a:t>
            </a:r>
            <a:endParaRPr lang="cs-CZ" sz="4000" b="1" baseline="30000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endParaRPr lang="cs-CZ" sz="4000" b="1" baseline="30000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endParaRPr lang="cs-CZ" sz="4000" b="1" baseline="30000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r>
              <a:rPr lang="cs-CZ" sz="36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 </a:t>
            </a:r>
            <a:r>
              <a:rPr lang="cs-CZ" sz="36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      </a:t>
            </a:r>
            <a:r>
              <a:rPr lang="cs-CZ" sz="32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    : 60           : </a:t>
            </a:r>
            <a:r>
              <a:rPr lang="cs-CZ" sz="32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6</a:t>
            </a:r>
            <a:r>
              <a:rPr lang="cs-CZ" sz="32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0        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394990"/>
            <a:ext cx="5400600" cy="769441"/>
          </a:xfrm>
          <a:prstGeom prst="rect">
            <a:avLst/>
          </a:prstGeom>
          <a:solidFill>
            <a:srgbClr val="CEF50B"/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3600"/>
            </a:lvl1pPr>
          </a:lstStyle>
          <a:p>
            <a:r>
              <a:rPr lang="cs-CZ" sz="4400" dirty="0"/>
              <a:t>Jednotky </a:t>
            </a:r>
            <a:r>
              <a:rPr lang="cs-CZ" sz="4400" dirty="0" smtClean="0"/>
              <a:t>času</a:t>
            </a:r>
            <a:endParaRPr lang="cs-CZ" sz="4400" dirty="0"/>
          </a:p>
        </p:txBody>
      </p:sp>
      <p:sp>
        <p:nvSpPr>
          <p:cNvPr id="16" name="Zahnutá šipka dolů 15"/>
          <p:cNvSpPr/>
          <p:nvPr/>
        </p:nvSpPr>
        <p:spPr>
          <a:xfrm flipH="1">
            <a:off x="1673386" y="2495195"/>
            <a:ext cx="1745915" cy="680786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Zahnutá šipka dolů 18"/>
          <p:cNvSpPr/>
          <p:nvPr/>
        </p:nvSpPr>
        <p:spPr>
          <a:xfrm flipV="1">
            <a:off x="1727696" y="3861048"/>
            <a:ext cx="1716782" cy="57606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1" name="Picture 12" descr="C:\Users\florianovar\AppData\Local\Microsoft\Windows\Temporary Internet Files\Content.IE5\FFK8QRPJ\MC9001500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801530">
            <a:off x="6955785" y="1172826"/>
            <a:ext cx="1481413" cy="1256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1" descr="C:\Users\florianovar\AppData\Local\Microsoft\Windows\Temporary Internet Files\Content.IE5\F1GJZC0T\MC900335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175981"/>
            <a:ext cx="1954175" cy="2558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hnutá šipka dolů 9"/>
          <p:cNvSpPr/>
          <p:nvPr/>
        </p:nvSpPr>
        <p:spPr>
          <a:xfrm flipH="1">
            <a:off x="3618173" y="2495195"/>
            <a:ext cx="1745915" cy="680786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Zahnutá šipka dolů 14"/>
          <p:cNvSpPr/>
          <p:nvPr/>
        </p:nvSpPr>
        <p:spPr>
          <a:xfrm flipV="1">
            <a:off x="3707904" y="3861048"/>
            <a:ext cx="1716782" cy="57606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8238626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568952" cy="4104456"/>
          </a:xfrm>
        </p:spPr>
        <p:txBody>
          <a:bodyPr>
            <a:normAutofit/>
          </a:bodyPr>
          <a:lstStyle/>
          <a:p>
            <a:pPr eaLnBrk="1" hangingPunct="1">
              <a:buFont typeface="Arial" charset="0"/>
              <a:buNone/>
              <a:tabLst>
                <a:tab pos="1430338" algn="l"/>
                <a:tab pos="2330450" algn="l"/>
              </a:tabLst>
            </a:pPr>
            <a:endParaRPr lang="cs-CZ" sz="3600" dirty="0" smtClean="0"/>
          </a:p>
          <a:p>
            <a:pPr eaLnBrk="1" hangingPunct="1">
              <a:buFont typeface="Arial" charset="0"/>
              <a:buNone/>
              <a:tabLst>
                <a:tab pos="1430338" algn="l"/>
                <a:tab pos="2330450" algn="l"/>
              </a:tabLst>
            </a:pPr>
            <a:r>
              <a:rPr lang="cs-CZ" sz="3600" dirty="0" smtClean="0"/>
              <a:t>1 h	=	60 min</a:t>
            </a:r>
          </a:p>
          <a:p>
            <a:pPr>
              <a:buNone/>
              <a:tabLst>
                <a:tab pos="1430338" algn="l"/>
                <a:tab pos="2330450" algn="l"/>
              </a:tabLst>
            </a:pPr>
            <a:r>
              <a:rPr lang="cs-CZ" sz="3600" dirty="0"/>
              <a:t>1 h</a:t>
            </a:r>
            <a:r>
              <a:rPr lang="cs-CZ" sz="3600" dirty="0" smtClean="0"/>
              <a:t>	=	3 600 s</a:t>
            </a:r>
            <a:endParaRPr lang="cs-CZ" sz="3600" dirty="0"/>
          </a:p>
          <a:p>
            <a:pPr>
              <a:buNone/>
              <a:tabLst>
                <a:tab pos="1430338" algn="l"/>
                <a:tab pos="2330450" algn="l"/>
              </a:tabLst>
            </a:pPr>
            <a:r>
              <a:rPr lang="cs-CZ" sz="3600" dirty="0" smtClean="0"/>
              <a:t>1 min	= 	60 s		</a:t>
            </a:r>
          </a:p>
          <a:p>
            <a:pPr>
              <a:buNone/>
              <a:tabLst>
                <a:tab pos="1430338" algn="l"/>
                <a:tab pos="2330450" algn="l"/>
              </a:tabLst>
            </a:pPr>
            <a:endParaRPr lang="cs-CZ" sz="3600" dirty="0"/>
          </a:p>
          <a:p>
            <a:pPr>
              <a:buNone/>
              <a:tabLst>
                <a:tab pos="1430338" algn="l"/>
                <a:tab pos="2330450" algn="l"/>
              </a:tabLst>
            </a:pPr>
            <a:endParaRPr lang="cs-CZ" sz="36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76672"/>
            <a:ext cx="8224370" cy="646331"/>
          </a:xfrm>
          <a:prstGeom prst="rect">
            <a:avLst/>
          </a:prstGeom>
          <a:solidFill>
            <a:srgbClr val="CEF50B"/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3200"/>
            </a:lvl1pPr>
          </a:lstStyle>
          <a:p>
            <a:r>
              <a:rPr lang="cs-CZ" sz="3600" dirty="0"/>
              <a:t>Opakuj převody jednotek </a:t>
            </a:r>
            <a:r>
              <a:rPr lang="cs-CZ" sz="3600" dirty="0" smtClean="0"/>
              <a:t>času</a:t>
            </a:r>
            <a:endParaRPr lang="cs-CZ" sz="3600" dirty="0"/>
          </a:p>
        </p:txBody>
      </p:sp>
      <p:pic>
        <p:nvPicPr>
          <p:cNvPr id="2050" name="Picture 2" descr="C:\Users\florianovar\AppData\Local\Microsoft\Windows\Temporary Internet Files\Content.IE5\FFK8QRPJ\MC9002381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8243" y="3594100"/>
            <a:ext cx="3141663" cy="207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3013971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4084592"/>
              </p:ext>
            </p:extLst>
          </p:nvPr>
        </p:nvGraphicFramePr>
        <p:xfrm>
          <a:off x="467544" y="1470680"/>
          <a:ext cx="3856759" cy="4550608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1549717"/>
                <a:gridCol w="739719"/>
                <a:gridCol w="1567323"/>
              </a:tblGrid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="0" baseline="0" dirty="0" smtClean="0">
                          <a:solidFill>
                            <a:schemeClr val="tx1"/>
                          </a:solidFill>
                        </a:rPr>
                        <a:t>3 min 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2 h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540 min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5 h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2 h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480 s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 3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min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360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min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188639"/>
            <a:ext cx="7354225" cy="646331"/>
          </a:xfrm>
          <a:prstGeom prst="rect">
            <a:avLst/>
          </a:prstGeom>
          <a:solidFill>
            <a:srgbClr val="CEF50B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Převeď dané jednotky? 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57188" y="1541337"/>
            <a:ext cx="439544" cy="4608512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cs-CZ"/>
            </a:defPPr>
            <a:lvl1pPr algn="r" fontAlgn="t">
              <a:spcBef>
                <a:spcPts val="1200"/>
              </a:spcBef>
              <a:defRPr sz="2800"/>
            </a:lvl1pPr>
          </a:lstStyle>
          <a:p>
            <a:r>
              <a:rPr lang="cs-CZ" dirty="0"/>
              <a:t>=</a:t>
            </a:r>
          </a:p>
          <a:p>
            <a:r>
              <a:rPr lang="cs-CZ" dirty="0"/>
              <a:t>=</a:t>
            </a:r>
          </a:p>
          <a:p>
            <a:r>
              <a:rPr lang="cs-CZ" dirty="0"/>
              <a:t>=</a:t>
            </a:r>
          </a:p>
          <a:p>
            <a:r>
              <a:rPr lang="cs-CZ" dirty="0"/>
              <a:t>=</a:t>
            </a:r>
          </a:p>
          <a:p>
            <a:r>
              <a:rPr lang="cs-CZ" dirty="0"/>
              <a:t>=</a:t>
            </a:r>
          </a:p>
          <a:p>
            <a:r>
              <a:rPr lang="cs-CZ" dirty="0"/>
              <a:t>=</a:t>
            </a:r>
          </a:p>
          <a:p>
            <a:r>
              <a:rPr lang="cs-CZ" dirty="0"/>
              <a:t>=</a:t>
            </a:r>
          </a:p>
          <a:p>
            <a:r>
              <a:rPr lang="cs-CZ" dirty="0"/>
              <a:t>=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704496" y="1499645"/>
            <a:ext cx="1584176" cy="4608512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r" fontAlgn="t">
              <a:spcBef>
                <a:spcPts val="1200"/>
              </a:spcBef>
            </a:pPr>
            <a:r>
              <a:rPr lang="cs-CZ" sz="2800" dirty="0"/>
              <a:t> 180 s</a:t>
            </a:r>
          </a:p>
          <a:p>
            <a:pPr algn="r" fontAlgn="t">
              <a:spcBef>
                <a:spcPts val="1200"/>
              </a:spcBef>
            </a:pPr>
            <a:r>
              <a:rPr lang="cs-CZ" sz="2800" dirty="0"/>
              <a:t> 120 min</a:t>
            </a:r>
          </a:p>
          <a:p>
            <a:pPr algn="r" fontAlgn="t">
              <a:spcBef>
                <a:spcPts val="1200"/>
              </a:spcBef>
            </a:pPr>
            <a:r>
              <a:rPr lang="cs-CZ" sz="2800" dirty="0"/>
              <a:t>9 h </a:t>
            </a:r>
          </a:p>
          <a:p>
            <a:pPr algn="r" fontAlgn="t">
              <a:spcBef>
                <a:spcPts val="1200"/>
              </a:spcBef>
            </a:pPr>
            <a:r>
              <a:rPr lang="cs-CZ" sz="2800" dirty="0"/>
              <a:t>300 min</a:t>
            </a:r>
          </a:p>
          <a:p>
            <a:pPr algn="r" fontAlgn="t">
              <a:spcBef>
                <a:spcPts val="1200"/>
              </a:spcBef>
            </a:pPr>
            <a:r>
              <a:rPr lang="cs-CZ" sz="2800" dirty="0"/>
              <a:t>7 200 s</a:t>
            </a:r>
          </a:p>
          <a:p>
            <a:pPr algn="r" fontAlgn="t">
              <a:spcBef>
                <a:spcPts val="1200"/>
              </a:spcBef>
            </a:pPr>
            <a:r>
              <a:rPr lang="cs-CZ" sz="2800" dirty="0"/>
              <a:t> 8 min</a:t>
            </a:r>
          </a:p>
          <a:p>
            <a:pPr algn="r" fontAlgn="t">
              <a:spcBef>
                <a:spcPts val="1200"/>
              </a:spcBef>
            </a:pPr>
            <a:r>
              <a:rPr lang="cs-CZ" sz="2800" dirty="0"/>
              <a:t>180 s</a:t>
            </a:r>
          </a:p>
          <a:p>
            <a:pPr algn="r" fontAlgn="t">
              <a:spcBef>
                <a:spcPts val="1200"/>
              </a:spcBef>
            </a:pPr>
            <a:r>
              <a:rPr lang="cs-CZ" sz="2800" dirty="0"/>
              <a:t> 6 h</a:t>
            </a:r>
          </a:p>
        </p:txBody>
      </p:sp>
      <p:pic>
        <p:nvPicPr>
          <p:cNvPr id="8" name="Picture 3" descr="C:\Users\florianovar\AppData\Local\Microsoft\Windows\Temporary Internet Files\Content.IE5\DHQR96LI\MC9002381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060848"/>
            <a:ext cx="2304256" cy="3241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5648277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4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4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90254"/>
            <a:ext cx="3394720" cy="3743002"/>
          </a:xfrm>
        </p:spPr>
        <p:txBody>
          <a:bodyPr/>
          <a:lstStyle/>
          <a:p>
            <a:pPr marL="109728" indent="0">
              <a:buNone/>
            </a:pPr>
            <a:r>
              <a:rPr lang="cs-CZ" dirty="0" smtClean="0"/>
              <a:t>Půl hodiny</a:t>
            </a:r>
          </a:p>
          <a:p>
            <a:pPr marL="109728" indent="0">
              <a:buNone/>
            </a:pPr>
            <a:r>
              <a:rPr lang="cs-CZ" dirty="0" smtClean="0"/>
              <a:t>Tři čtvrtě hodiny</a:t>
            </a:r>
          </a:p>
          <a:p>
            <a:pPr marL="109728" indent="0">
              <a:buNone/>
            </a:pPr>
            <a:r>
              <a:rPr lang="cs-CZ" dirty="0" smtClean="0"/>
              <a:t>Čtvrt hodiny</a:t>
            </a:r>
          </a:p>
          <a:p>
            <a:pPr marL="109728" indent="0">
              <a:buNone/>
            </a:pPr>
            <a:r>
              <a:rPr lang="cs-CZ" dirty="0" smtClean="0"/>
              <a:t>Jedna a půl hodiny</a:t>
            </a:r>
          </a:p>
          <a:p>
            <a:pPr marL="109728" indent="0">
              <a:buNone/>
            </a:pPr>
            <a:r>
              <a:rPr lang="cs-CZ" dirty="0" smtClean="0"/>
              <a:t>Jedna a čtvrt hodiny</a:t>
            </a:r>
          </a:p>
          <a:p>
            <a:pPr marL="109728" indent="0">
              <a:buNone/>
            </a:pPr>
            <a:r>
              <a:rPr lang="cs-CZ" dirty="0" smtClean="0"/>
              <a:t>Dvě a čtvrt hodiny</a:t>
            </a:r>
          </a:p>
          <a:p>
            <a:pPr marL="109728" indent="0">
              <a:buNone/>
            </a:pPr>
            <a:r>
              <a:rPr lang="cs-CZ" dirty="0" smtClean="0"/>
              <a:t>Tři a půl hodiny</a:t>
            </a:r>
          </a:p>
        </p:txBody>
      </p:sp>
      <p:pic>
        <p:nvPicPr>
          <p:cNvPr id="6" name="Picture 7" descr="C:\Users\florianovar\AppData\Local\Microsoft\Windows\Temporary Internet Files\Content.IE5\Z0R3RTH3\MC9003124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0399" y="2636912"/>
            <a:ext cx="1499363" cy="1983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3855343" y="2047128"/>
            <a:ext cx="1800200" cy="3600400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384048" indent="-274320" algn="l" rtl="0" eaLnBrk="1" latinLnBrk="1" hangingPunct="1">
              <a:spcBef>
                <a:spcPct val="20000"/>
              </a:spcBef>
              <a:buClr>
                <a:schemeClr val="tx2"/>
              </a:buClr>
              <a:buSzPct val="75000"/>
              <a:buFont typeface="Wingdings 2" pitchFamily="18" charset="2"/>
              <a:buChar char=""/>
              <a:defRPr sz="27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  <a:lvl2pPr marL="676656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3" pitchFamily="18" charset="2"/>
              <a:buChar char="­"/>
              <a:defRPr sz="21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2pPr>
            <a:lvl3pPr marL="932688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3pPr>
            <a:lvl4pPr marL="1197864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4pPr>
            <a:lvl5pPr marL="1463040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5pPr>
            <a:lvl6pPr marL="1719072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6pPr>
            <a:lvl7pPr marL="1984248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7pPr>
            <a:lvl8pPr marL="2249424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8pPr>
            <a:lvl9pPr marL="2505456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9pPr>
          </a:lstStyle>
          <a:p>
            <a:pPr marL="109728" indent="0" algn="r">
              <a:buFont typeface="Wingdings 2" pitchFamily="18" charset="2"/>
              <a:buNone/>
            </a:pPr>
            <a:r>
              <a:rPr lang="cs-CZ" dirty="0" smtClean="0"/>
              <a:t>30 min</a:t>
            </a:r>
          </a:p>
          <a:p>
            <a:pPr marL="109728" indent="0" algn="r">
              <a:buFont typeface="Wingdings 2" pitchFamily="18" charset="2"/>
              <a:buNone/>
            </a:pPr>
            <a:r>
              <a:rPr lang="cs-CZ" dirty="0" smtClean="0"/>
              <a:t>45 min</a:t>
            </a:r>
          </a:p>
          <a:p>
            <a:pPr marL="109728" indent="0" algn="r">
              <a:buFont typeface="Wingdings 2" pitchFamily="18" charset="2"/>
              <a:buNone/>
            </a:pPr>
            <a:r>
              <a:rPr lang="cs-CZ" dirty="0" smtClean="0"/>
              <a:t>15 min</a:t>
            </a:r>
          </a:p>
          <a:p>
            <a:pPr marL="109728" indent="0" algn="r">
              <a:buFont typeface="Wingdings 2" pitchFamily="18" charset="2"/>
              <a:buNone/>
            </a:pPr>
            <a:r>
              <a:rPr lang="cs-CZ" dirty="0" smtClean="0"/>
              <a:t>90 min</a:t>
            </a:r>
          </a:p>
          <a:p>
            <a:pPr marL="109728" indent="0" algn="r">
              <a:buFont typeface="Wingdings 2" pitchFamily="18" charset="2"/>
              <a:buNone/>
            </a:pPr>
            <a:r>
              <a:rPr lang="cs-CZ" dirty="0" smtClean="0"/>
              <a:t>75 min</a:t>
            </a:r>
          </a:p>
          <a:p>
            <a:pPr marL="109728" indent="0" algn="r">
              <a:buFont typeface="Wingdings 2" pitchFamily="18" charset="2"/>
              <a:buNone/>
            </a:pPr>
            <a:r>
              <a:rPr lang="cs-CZ" dirty="0" smtClean="0"/>
              <a:t>135 min</a:t>
            </a:r>
          </a:p>
          <a:p>
            <a:pPr marL="109728" indent="0" algn="r">
              <a:buFont typeface="Wingdings 2" pitchFamily="18" charset="2"/>
              <a:buNone/>
            </a:pPr>
            <a:r>
              <a:rPr lang="cs-CZ" dirty="0" smtClean="0"/>
              <a:t>210 min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83568" y="386308"/>
            <a:ext cx="3855543" cy="769441"/>
          </a:xfrm>
          <a:prstGeom prst="rect">
            <a:avLst/>
          </a:prstGeom>
          <a:solidFill>
            <a:srgbClr val="CEF50B"/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Kolik minut je</a:t>
            </a:r>
            <a:r>
              <a:rPr lang="cs-CZ" sz="4400" dirty="0" smtClean="0"/>
              <a:t>?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807476962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756792"/>
          </a:xfrm>
        </p:spPr>
        <p:txBody>
          <a:bodyPr/>
          <a:lstStyle/>
          <a:p>
            <a:pPr marL="109728" indent="0">
              <a:buNone/>
            </a:pPr>
            <a:r>
              <a:rPr lang="cs-CZ" dirty="0" smtClean="0"/>
              <a:t>Autobus vyjel z Jičína v 8 h 15 min a přijel </a:t>
            </a:r>
          </a:p>
          <a:p>
            <a:pPr marL="109728" indent="0">
              <a:buNone/>
            </a:pPr>
            <a:r>
              <a:rPr lang="cs-CZ" dirty="0" smtClean="0"/>
              <a:t>do Prahy v 9 h 55 min.</a:t>
            </a:r>
          </a:p>
          <a:p>
            <a:pPr marL="109728" indent="0">
              <a:buNone/>
            </a:pPr>
            <a:r>
              <a:rPr lang="cs-CZ" dirty="0" smtClean="0"/>
              <a:t>Jak dlouho trvala cesta do Prahy?</a:t>
            </a:r>
            <a:endParaRPr lang="cs-CZ" dirty="0"/>
          </a:p>
        </p:txBody>
      </p:sp>
      <p:pic>
        <p:nvPicPr>
          <p:cNvPr id="3074" name="Picture 2" descr="C:\Users\florianovar\AppData\Local\Microsoft\Windows\Temporary Internet Files\Content.IE5\Z5SQY4EL\MC9000283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36096" y="4149080"/>
            <a:ext cx="2833527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467544" y="3717032"/>
            <a:ext cx="4752528" cy="2750604"/>
          </a:xfrm>
          <a:prstGeom prst="rect">
            <a:avLst/>
          </a:prstGeom>
        </p:spPr>
        <p:txBody>
          <a:bodyPr vert="horz" anchor="t">
            <a:normAutofit fontScale="92500" lnSpcReduction="20000"/>
          </a:bodyPr>
          <a:lstStyle>
            <a:lvl1pPr marL="384048" indent="-274320" algn="l" rtl="0" eaLnBrk="1" latinLnBrk="1" hangingPunct="1">
              <a:spcBef>
                <a:spcPct val="20000"/>
              </a:spcBef>
              <a:buClr>
                <a:schemeClr val="tx2"/>
              </a:buClr>
              <a:buSzPct val="75000"/>
              <a:buFont typeface="Wingdings 2" pitchFamily="18" charset="2"/>
              <a:buChar char=""/>
              <a:defRPr sz="27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  <a:lvl2pPr marL="676656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3" pitchFamily="18" charset="2"/>
              <a:buChar char="­"/>
              <a:defRPr sz="21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2pPr>
            <a:lvl3pPr marL="932688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3pPr>
            <a:lvl4pPr marL="1197864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4pPr>
            <a:lvl5pPr marL="1463040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5pPr>
            <a:lvl6pPr marL="1719072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6pPr>
            <a:lvl7pPr marL="1984248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7pPr>
            <a:lvl8pPr marL="2249424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8pPr>
            <a:lvl9pPr marL="2505456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9pPr>
          </a:lstStyle>
          <a:p>
            <a:pPr marL="109728" indent="0">
              <a:buFont typeface="Wingdings 2" pitchFamily="18" charset="2"/>
              <a:buNone/>
            </a:pPr>
            <a:r>
              <a:rPr lang="cs-CZ" dirty="0" smtClean="0"/>
              <a:t>8 h 15 min = 495 min</a:t>
            </a:r>
          </a:p>
          <a:p>
            <a:pPr marL="109728" indent="0">
              <a:buFont typeface="Wingdings 2" pitchFamily="18" charset="2"/>
              <a:buNone/>
            </a:pPr>
            <a:r>
              <a:rPr lang="cs-CZ" dirty="0" smtClean="0"/>
              <a:t>9 h  55 min = 595 min</a:t>
            </a:r>
          </a:p>
          <a:p>
            <a:pPr marL="109728" indent="0">
              <a:buFont typeface="Wingdings 2" pitchFamily="18" charset="2"/>
              <a:buNone/>
            </a:pPr>
            <a:r>
              <a:rPr lang="cs-CZ" dirty="0" smtClean="0"/>
              <a:t>595 min - 495 min = 100 min</a:t>
            </a:r>
          </a:p>
          <a:p>
            <a:pPr marL="109728" indent="0">
              <a:buFont typeface="Wingdings 2" pitchFamily="18" charset="2"/>
              <a:buNone/>
            </a:pPr>
            <a:r>
              <a:rPr lang="cs-CZ" u="dbl" dirty="0" smtClean="0"/>
              <a:t>100 min = 1 h  40 min</a:t>
            </a:r>
          </a:p>
          <a:p>
            <a:pPr marL="109728" indent="0">
              <a:buFont typeface="Wingdings 2" pitchFamily="18" charset="2"/>
              <a:buNone/>
            </a:pPr>
            <a:endParaRPr lang="cs-CZ" dirty="0" smtClean="0"/>
          </a:p>
          <a:p>
            <a:pPr marL="109728" indent="0">
              <a:buFont typeface="Wingdings 2" pitchFamily="18" charset="2"/>
              <a:buNone/>
            </a:pPr>
            <a:r>
              <a:rPr lang="cs-CZ" dirty="0" smtClean="0"/>
              <a:t>Cesta do Prahy trvala </a:t>
            </a:r>
          </a:p>
          <a:p>
            <a:pPr marL="109728" indent="0">
              <a:buFont typeface="Wingdings 2" pitchFamily="18" charset="2"/>
              <a:buNone/>
            </a:pPr>
            <a:r>
              <a:rPr lang="cs-CZ" dirty="0" smtClean="0"/>
              <a:t>1 hodinu a 40 minut.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1304" y="379983"/>
            <a:ext cx="3292889" cy="769441"/>
          </a:xfrm>
          <a:prstGeom prst="rect">
            <a:avLst/>
          </a:prstGeom>
          <a:solidFill>
            <a:srgbClr val="CEF50B"/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Slovní úloha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980192" y="379982"/>
            <a:ext cx="2098651" cy="769441"/>
          </a:xfrm>
          <a:prstGeom prst="rect">
            <a:avLst/>
          </a:prstGeom>
          <a:solidFill>
            <a:srgbClr val="CEF50B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- řešení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929193905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 smtClean="0"/>
              <a:t>Petr uběhl překážkovou trať dlouhou 60 m za </a:t>
            </a:r>
          </a:p>
          <a:p>
            <a:pPr marL="109728" indent="0">
              <a:buNone/>
            </a:pPr>
            <a:r>
              <a:rPr lang="cs-CZ" dirty="0" smtClean="0"/>
              <a:t>čtvrt minuty.</a:t>
            </a:r>
          </a:p>
          <a:p>
            <a:pPr marL="109728" indent="0">
              <a:buNone/>
            </a:pPr>
            <a:r>
              <a:rPr lang="cs-CZ" dirty="0" smtClean="0"/>
              <a:t>Jirka stejnou vzdálenost uběhl za tři čtvrtě minuty</a:t>
            </a:r>
          </a:p>
          <a:p>
            <a:pPr marL="109728" indent="0">
              <a:buNone/>
            </a:pPr>
            <a:r>
              <a:rPr lang="cs-CZ" dirty="0" smtClean="0"/>
              <a:t>a Martin za 14 sekund.</a:t>
            </a:r>
          </a:p>
          <a:p>
            <a:pPr marL="109728" indent="0">
              <a:buNone/>
            </a:pPr>
            <a:r>
              <a:rPr lang="cs-CZ" dirty="0" smtClean="0"/>
              <a:t>Kdo běžel z chlapců nejrychleji?</a:t>
            </a:r>
          </a:p>
          <a:p>
            <a:pPr marL="109728" indent="0">
              <a:buNone/>
            </a:pPr>
            <a:r>
              <a:rPr lang="cs-CZ" dirty="0" smtClean="0"/>
              <a:t>Porovnej jednotlivé výkony chlapců.</a:t>
            </a:r>
            <a:endParaRPr lang="cs-CZ" dirty="0"/>
          </a:p>
        </p:txBody>
      </p:sp>
      <p:pic>
        <p:nvPicPr>
          <p:cNvPr id="2051" name="Picture 3" descr="C:\Users\florianovar\AppData\Local\Microsoft\Windows\Temporary Internet Files\Content.IE5\F1GJZC0T\MC9003187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933056"/>
            <a:ext cx="2248459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7303" y="379982"/>
            <a:ext cx="3292889" cy="769441"/>
          </a:xfrm>
          <a:prstGeom prst="rect">
            <a:avLst/>
          </a:prstGeom>
          <a:solidFill>
            <a:srgbClr val="CEF50B"/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Slovní úloha</a:t>
            </a:r>
          </a:p>
        </p:txBody>
      </p:sp>
    </p:spTree>
    <p:extLst>
      <p:ext uri="{BB962C8B-B14F-4D97-AF65-F5344CB8AC3E}">
        <p14:creationId xmlns:p14="http://schemas.microsoft.com/office/powerpoint/2010/main" val="4147472231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 smtClean="0"/>
              <a:t>Petr ………………čtvrt minuty  =  15 s</a:t>
            </a:r>
          </a:p>
          <a:p>
            <a:pPr marL="109728" indent="0">
              <a:buNone/>
            </a:pPr>
            <a:r>
              <a:rPr lang="cs-CZ" dirty="0" smtClean="0"/>
              <a:t>Jirka………..... tři čtvrtě minuty =  45 s</a:t>
            </a:r>
          </a:p>
          <a:p>
            <a:pPr marL="109728" indent="0">
              <a:buNone/>
            </a:pPr>
            <a:r>
              <a:rPr lang="cs-CZ" dirty="0" smtClean="0"/>
              <a:t>Martin……………………………… 14 s</a:t>
            </a:r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45 s &gt; 15 s &gt; 14 s</a:t>
            </a:r>
          </a:p>
          <a:p>
            <a:pPr marL="109728" indent="0">
              <a:buNone/>
            </a:pPr>
            <a:r>
              <a:rPr lang="cs-CZ" dirty="0" smtClean="0"/>
              <a:t>Nejrychleji </a:t>
            </a:r>
            <a:r>
              <a:rPr lang="cs-CZ" dirty="0"/>
              <a:t>běžel </a:t>
            </a:r>
            <a:r>
              <a:rPr lang="cs-CZ" dirty="0" smtClean="0"/>
              <a:t>Martin, který uběhl </a:t>
            </a:r>
          </a:p>
          <a:p>
            <a:pPr marL="109728" indent="0">
              <a:buNone/>
            </a:pPr>
            <a:r>
              <a:rPr lang="cs-CZ" dirty="0" smtClean="0"/>
              <a:t>dráhu za 14 sekund. Nejpomalejší byl Jirka, </a:t>
            </a:r>
          </a:p>
          <a:p>
            <a:pPr marL="109728" indent="0">
              <a:buNone/>
            </a:pPr>
            <a:r>
              <a:rPr lang="cs-CZ" dirty="0" smtClean="0"/>
              <a:t>který měl čas 45 sekund.</a:t>
            </a:r>
            <a:endParaRPr lang="cs-CZ" dirty="0"/>
          </a:p>
          <a:p>
            <a:pPr marL="109728" indent="0">
              <a:buNone/>
            </a:pPr>
            <a:endParaRPr lang="cs-CZ" dirty="0"/>
          </a:p>
        </p:txBody>
      </p:sp>
      <p:pic>
        <p:nvPicPr>
          <p:cNvPr id="2051" name="Picture 3" descr="C:\Users\florianovar\AppData\Local\Microsoft\Windows\Temporary Internet Files\Content.IE5\F1GJZC0T\MC9003187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933056"/>
            <a:ext cx="2248459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7303" y="379982"/>
            <a:ext cx="3292889" cy="769441"/>
          </a:xfrm>
          <a:prstGeom prst="rect">
            <a:avLst/>
          </a:prstGeom>
          <a:solidFill>
            <a:srgbClr val="CEF50B"/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Slovní úloha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980192" y="379982"/>
            <a:ext cx="2098651" cy="769441"/>
          </a:xfrm>
          <a:prstGeom prst="rect">
            <a:avLst/>
          </a:prstGeom>
          <a:solidFill>
            <a:srgbClr val="CEF50B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- řešení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889643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76672"/>
            <a:ext cx="756084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Arial" pitchFamily="34" charset="0"/>
              </a:rPr>
              <a:t>Použité zdroje:</a:t>
            </a:r>
            <a:br>
              <a:rPr lang="cs-CZ" sz="3200" dirty="0">
                <a:latin typeface="Arial" pitchFamily="34" charset="0"/>
              </a:rPr>
            </a:br>
            <a:r>
              <a:rPr lang="cs-CZ" dirty="0">
                <a:latin typeface="Arial" pitchFamily="34" charset="0"/>
              </a:rPr>
              <a:t>Čerpáno z otevřené galerie Microsoft Office v programu PowerPoint</a:t>
            </a:r>
            <a:br>
              <a:rPr lang="cs-CZ" dirty="0">
                <a:latin typeface="Arial" pitchFamily="34" charset="0"/>
              </a:rPr>
            </a:br>
            <a:r>
              <a:rPr lang="cs-CZ" dirty="0">
                <a:latin typeface="Arial" pitchFamily="34" charset="0"/>
              </a:rPr>
              <a:t>www.microsoft.office.com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6083240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>
    <a:lnDef>
      <a:spPr>
        <a:ln w="92075"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3243</TotalTime>
  <Words>510</Words>
  <Application>Microsoft Office PowerPoint</Application>
  <PresentationFormat>Předvádění na obrazovce (4:3)</PresentationFormat>
  <Paragraphs>133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Silk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Renata Florianová</dc:creator>
  <cp:lastModifiedBy>Učitel</cp:lastModifiedBy>
  <cp:revision>284</cp:revision>
  <dcterms:created xsi:type="dcterms:W3CDTF">2012-03-26T21:10:22Z</dcterms:created>
  <dcterms:modified xsi:type="dcterms:W3CDTF">2012-05-06T13:48:40Z</dcterms:modified>
</cp:coreProperties>
</file>