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5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CED3D-2CFB-4C1F-BA6E-52688444CE3D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3FBDF-60BB-4AE1-B65A-E792739D3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019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CED3D-2CFB-4C1F-BA6E-52688444CE3D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3FBDF-60BB-4AE1-B65A-E792739D3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040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CED3D-2CFB-4C1F-BA6E-52688444CE3D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3FBDF-60BB-4AE1-B65A-E792739D3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354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CED3D-2CFB-4C1F-BA6E-52688444CE3D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3FBDF-60BB-4AE1-B65A-E792739D3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921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CED3D-2CFB-4C1F-BA6E-52688444CE3D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3FBDF-60BB-4AE1-B65A-E792739D3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085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CED3D-2CFB-4C1F-BA6E-52688444CE3D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3FBDF-60BB-4AE1-B65A-E792739D3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016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CED3D-2CFB-4C1F-BA6E-52688444CE3D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3FBDF-60BB-4AE1-B65A-E792739D3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027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CED3D-2CFB-4C1F-BA6E-52688444CE3D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3FBDF-60BB-4AE1-B65A-E792739D3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341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CED3D-2CFB-4C1F-BA6E-52688444CE3D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3FBDF-60BB-4AE1-B65A-E792739D3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453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CED3D-2CFB-4C1F-BA6E-52688444CE3D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3FBDF-60BB-4AE1-B65A-E792739D3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571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CED3D-2CFB-4C1F-BA6E-52688444CE3D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3FBDF-60BB-4AE1-B65A-E792739D3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794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8CED3D-2CFB-4C1F-BA6E-52688444CE3D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3FBDF-60BB-4AE1-B65A-E792739D3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482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 smtClean="0"/>
              <a:t>Vy_32_INOVACE_76_</a:t>
            </a:r>
            <a:r>
              <a:rPr lang="cs-CZ" sz="3200" b="1" dirty="0" smtClean="0"/>
              <a:t>Významový </a:t>
            </a:r>
            <a:r>
              <a:rPr lang="cs-CZ" sz="3200" b="1" dirty="0"/>
              <a:t>poměr v několikanásobném větném </a:t>
            </a:r>
            <a:r>
              <a:rPr lang="cs-CZ" sz="3200" b="1" dirty="0" smtClean="0"/>
              <a:t>členu - II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2331952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Odporovací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Větné členy jsou </a:t>
            </a:r>
            <a:r>
              <a:rPr lang="cs-CZ" u="sng" dirty="0" smtClean="0"/>
              <a:t>ve významovém rozporu</a:t>
            </a:r>
            <a:endParaRPr lang="cs-CZ" dirty="0" smtClean="0"/>
          </a:p>
          <a:p>
            <a:r>
              <a:rPr lang="cs-CZ" dirty="0" smtClean="0"/>
              <a:t>Byl to </a:t>
            </a:r>
            <a:r>
              <a:rPr lang="cs-CZ" dirty="0" smtClean="0">
                <a:solidFill>
                  <a:srgbClr val="FF0000"/>
                </a:solidFill>
              </a:rPr>
              <a:t>mladý, avšak rozvážný </a:t>
            </a:r>
            <a:r>
              <a:rPr lang="cs-CZ" dirty="0" smtClean="0"/>
              <a:t>člověk. Nemluvila jsem </a:t>
            </a:r>
            <a:r>
              <a:rPr lang="cs-CZ" dirty="0" smtClean="0">
                <a:solidFill>
                  <a:srgbClr val="FF0000"/>
                </a:solidFill>
              </a:rPr>
              <a:t>s Ivanou, ale s Jarkou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Stručně, ale výstižně</a:t>
            </a:r>
            <a:r>
              <a:rPr lang="cs-CZ" dirty="0" smtClean="0"/>
              <a:t> nám to vysvětlil.</a:t>
            </a:r>
          </a:p>
          <a:p>
            <a:r>
              <a:rPr lang="cs-CZ" u="sng" dirty="0" smtClean="0"/>
              <a:t>Spojovací výrazy </a:t>
            </a:r>
            <a:r>
              <a:rPr lang="cs-CZ" dirty="0" smtClean="0"/>
              <a:t>: ale, avšak, však, nýbrž, leč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662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Vylučovací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Jednotlivé větné členy </a:t>
            </a:r>
            <a:r>
              <a:rPr lang="cs-CZ" u="sng" dirty="0" smtClean="0"/>
              <a:t>se navzájem vylučují</a:t>
            </a:r>
            <a:r>
              <a:rPr lang="cs-CZ" dirty="0" smtClean="0"/>
              <a:t>: buď platí jedno, nebo druhé</a:t>
            </a:r>
          </a:p>
          <a:p>
            <a:r>
              <a:rPr lang="cs-CZ" dirty="0" smtClean="0"/>
              <a:t>Narodil se jim </a:t>
            </a:r>
            <a:r>
              <a:rPr lang="cs-CZ" dirty="0" smtClean="0">
                <a:solidFill>
                  <a:srgbClr val="FF0000"/>
                </a:solidFill>
              </a:rPr>
              <a:t>chlapec, nebo děvče</a:t>
            </a:r>
            <a:r>
              <a:rPr lang="cs-CZ" dirty="0" smtClean="0"/>
              <a:t>? Budu </a:t>
            </a:r>
            <a:r>
              <a:rPr lang="cs-CZ" dirty="0" smtClean="0">
                <a:solidFill>
                  <a:srgbClr val="FF0000"/>
                </a:solidFill>
              </a:rPr>
              <a:t>buď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spát, nebo bdít</a:t>
            </a:r>
            <a:r>
              <a:rPr lang="cs-CZ" dirty="0" smtClean="0"/>
              <a:t>.</a:t>
            </a:r>
          </a:p>
          <a:p>
            <a:r>
              <a:rPr lang="cs-CZ" u="sng" dirty="0" smtClean="0"/>
              <a:t>Spojovací výrazy </a:t>
            </a:r>
            <a:r>
              <a:rPr lang="cs-CZ" dirty="0" smtClean="0"/>
              <a:t>: nebo, anebo, buď-nebo, či</a:t>
            </a:r>
          </a:p>
          <a:p>
            <a:r>
              <a:rPr lang="cs-CZ" dirty="0" smtClean="0"/>
              <a:t>Jestliže mohou platit obě možnosti, je vztah vylučovací oslaben. V tomto případě </a:t>
            </a:r>
            <a:r>
              <a:rPr lang="cs-CZ" u="sng" dirty="0" smtClean="0"/>
              <a:t>se před spojkami nebo, či čárka nepíše!</a:t>
            </a:r>
            <a:endParaRPr lang="cs-CZ" dirty="0" smtClean="0"/>
          </a:p>
          <a:p>
            <a:r>
              <a:rPr lang="cs-CZ" dirty="0" smtClean="0"/>
              <a:t>V zimě nosím bundu nebo kabát.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6240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Důsledkový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Druhý větný člen vyplývá z prvního </a:t>
            </a:r>
            <a:r>
              <a:rPr lang="cs-CZ" u="sng" dirty="0" smtClean="0"/>
              <a:t>jako jeho důsledek</a:t>
            </a:r>
            <a:endParaRPr lang="cs-CZ" dirty="0" smtClean="0"/>
          </a:p>
          <a:p>
            <a:r>
              <a:rPr lang="cs-CZ" dirty="0" smtClean="0"/>
              <a:t>Mluvil </a:t>
            </a:r>
            <a:r>
              <a:rPr lang="cs-CZ" dirty="0" smtClean="0">
                <a:solidFill>
                  <a:srgbClr val="FF0000"/>
                </a:solidFill>
              </a:rPr>
              <a:t>překotně, a tedy nesrozumitelně</a:t>
            </a:r>
            <a:r>
              <a:rPr lang="cs-CZ" dirty="0" smtClean="0"/>
              <a:t>. Lásku potřebují </a:t>
            </a:r>
            <a:r>
              <a:rPr lang="cs-CZ" dirty="0" smtClean="0">
                <a:solidFill>
                  <a:srgbClr val="FF0000"/>
                </a:solidFill>
              </a:rPr>
              <a:t>všechny bytosti, tudíž i psi</a:t>
            </a:r>
            <a:r>
              <a:rPr lang="cs-CZ" dirty="0" smtClean="0"/>
              <a:t>. V tomto kraji je </a:t>
            </a:r>
            <a:r>
              <a:rPr lang="cs-CZ" dirty="0" smtClean="0">
                <a:solidFill>
                  <a:srgbClr val="FF0000"/>
                </a:solidFill>
              </a:rPr>
              <a:t>teplé, a proto příjemné </a:t>
            </a:r>
            <a:r>
              <a:rPr lang="cs-CZ" dirty="0" smtClean="0"/>
              <a:t>počasí.</a:t>
            </a:r>
          </a:p>
          <a:p>
            <a:r>
              <a:rPr lang="cs-CZ" u="sng" dirty="0" smtClean="0"/>
              <a:t>Spojovací výrazy </a:t>
            </a:r>
            <a:r>
              <a:rPr lang="cs-CZ" dirty="0" smtClean="0"/>
              <a:t>: proto, a proto, tedy, tudíž,   a tak</a:t>
            </a:r>
          </a:p>
          <a:p>
            <a:r>
              <a:rPr lang="cs-CZ" u="sng" dirty="0" smtClean="0"/>
              <a:t>Pozor!</a:t>
            </a:r>
            <a:r>
              <a:rPr lang="cs-CZ" dirty="0" smtClean="0"/>
              <a:t> Čárka se píše před a proto, a tedy, a tak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0594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Urči větné členy a poměr mezi nimi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Již dlouho hledá lidstvo důkazy, že život existuje nejen na zemi, ale i jinde ve vesmíru. Stručně, ale výstižně nás se vším seznámil. Maminka, dokonce i tatínek se na tebe zlobí. Vesele, spokojeně si pobrukoval písničku. Stavím se za tebou buď dnes, nebo zítra. Tuto drahou, a proto nevhodnou součástku nebudeme používat.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3396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Již dlouho hledá lidstvo důkazy, že život existuje </a:t>
            </a:r>
            <a:r>
              <a:rPr lang="cs-CZ" u="sng" dirty="0"/>
              <a:t>nejen na zemi, ale i </a:t>
            </a:r>
            <a:r>
              <a:rPr lang="cs-CZ" dirty="0"/>
              <a:t>jinde </a:t>
            </a:r>
            <a:r>
              <a:rPr lang="cs-CZ" u="sng" dirty="0"/>
              <a:t>ve vesmíru</a:t>
            </a:r>
            <a:r>
              <a:rPr lang="cs-CZ" dirty="0" smtClean="0"/>
              <a:t>.(Pum, stup.) </a:t>
            </a:r>
            <a:r>
              <a:rPr lang="cs-CZ" u="sng" dirty="0"/>
              <a:t>Stručně, ale výstižně </a:t>
            </a:r>
            <a:r>
              <a:rPr lang="cs-CZ" dirty="0"/>
              <a:t>nás se vším seznámil</a:t>
            </a:r>
            <a:r>
              <a:rPr lang="cs-CZ" dirty="0" smtClean="0"/>
              <a:t>.(</a:t>
            </a:r>
            <a:r>
              <a:rPr lang="cs-CZ" dirty="0" err="1" smtClean="0"/>
              <a:t>Puz</a:t>
            </a:r>
            <a:r>
              <a:rPr lang="cs-CZ" dirty="0" smtClean="0"/>
              <a:t>, odpor.) </a:t>
            </a:r>
            <a:r>
              <a:rPr lang="cs-CZ" u="sng" dirty="0"/>
              <a:t>Maminka, dokonce i tatínek </a:t>
            </a:r>
            <a:r>
              <a:rPr lang="cs-CZ" dirty="0"/>
              <a:t>se na tebe zlobí</a:t>
            </a:r>
            <a:r>
              <a:rPr lang="cs-CZ" dirty="0" smtClean="0"/>
              <a:t>.(Po, stup.) </a:t>
            </a:r>
            <a:r>
              <a:rPr lang="cs-CZ" u="sng" dirty="0"/>
              <a:t>Vesele, spokojeně </a:t>
            </a:r>
            <a:r>
              <a:rPr lang="cs-CZ" dirty="0"/>
              <a:t>si pobrukoval písničku</a:t>
            </a:r>
            <a:r>
              <a:rPr lang="cs-CZ" dirty="0" smtClean="0"/>
              <a:t>.(</a:t>
            </a:r>
            <a:r>
              <a:rPr lang="cs-CZ" dirty="0" err="1" smtClean="0"/>
              <a:t>Puz</a:t>
            </a:r>
            <a:r>
              <a:rPr lang="cs-CZ" dirty="0" smtClean="0"/>
              <a:t>, sluč.) </a:t>
            </a:r>
            <a:r>
              <a:rPr lang="cs-CZ" dirty="0"/>
              <a:t>Stavím se za tebou </a:t>
            </a:r>
            <a:r>
              <a:rPr lang="cs-CZ" u="sng" dirty="0"/>
              <a:t>buď dnes, nebo zítra</a:t>
            </a:r>
            <a:r>
              <a:rPr lang="cs-CZ" dirty="0" smtClean="0"/>
              <a:t>.(Puč, vyluč.) </a:t>
            </a:r>
            <a:r>
              <a:rPr lang="cs-CZ" dirty="0"/>
              <a:t>Tuto </a:t>
            </a:r>
            <a:r>
              <a:rPr lang="cs-CZ" u="sng" dirty="0"/>
              <a:t>drahou, a proto nevhodnou</a:t>
            </a:r>
            <a:r>
              <a:rPr lang="cs-CZ" dirty="0"/>
              <a:t> součástku nebudeme používat</a:t>
            </a:r>
            <a:r>
              <a:rPr lang="cs-CZ" dirty="0" smtClean="0"/>
              <a:t>.(</a:t>
            </a:r>
            <a:r>
              <a:rPr lang="cs-CZ" dirty="0" err="1" smtClean="0"/>
              <a:t>Pk</a:t>
            </a:r>
            <a:r>
              <a:rPr lang="cs-CZ" dirty="0" smtClean="0"/>
              <a:t>, </a:t>
            </a:r>
            <a:r>
              <a:rPr lang="cs-CZ" dirty="0" err="1" smtClean="0"/>
              <a:t>důsled</a:t>
            </a:r>
            <a:r>
              <a:rPr lang="cs-CZ" dirty="0" smtClean="0"/>
              <a:t>.)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27519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Styblík, Vlastimil a kolektiv. Český jazyk pro 8. ročník základní školy a pro odpovídající ročník </a:t>
            </a:r>
            <a:r>
              <a:rPr lang="cs-CZ" smtClean="0"/>
              <a:t>víceletých gymnázií, SPN, Praha 1998, s 98 - 101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622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5021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387</Words>
  <Application>Microsoft Office PowerPoint</Application>
  <PresentationFormat>Předvádění na obrazovce (4:3)</PresentationFormat>
  <Paragraphs>24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Vy_32_INOVACE_76_Významový poměr v několikanásobném větném členu - II</vt:lpstr>
      <vt:lpstr>Odporovací</vt:lpstr>
      <vt:lpstr>Vylučovací</vt:lpstr>
      <vt:lpstr>Důsledkový</vt:lpstr>
      <vt:lpstr>Urči větné členy a poměr mezi nimi</vt:lpstr>
      <vt:lpstr>Řešení</vt:lpstr>
      <vt:lpstr>Pramen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6</cp:revision>
  <dcterms:created xsi:type="dcterms:W3CDTF">2011-04-02T16:05:28Z</dcterms:created>
  <dcterms:modified xsi:type="dcterms:W3CDTF">2011-04-02T16:16:36Z</dcterms:modified>
</cp:coreProperties>
</file>