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80" r:id="rId2"/>
    <p:sldId id="297" r:id="rId3"/>
    <p:sldId id="335" r:id="rId4"/>
    <p:sldId id="338" r:id="rId5"/>
    <p:sldId id="334" r:id="rId6"/>
    <p:sldId id="336" r:id="rId7"/>
    <p:sldId id="337" r:id="rId8"/>
    <p:sldId id="313" r:id="rId9"/>
    <p:sldId id="332" r:id="rId10"/>
    <p:sldId id="30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831" autoAdjust="0"/>
    <p:restoredTop sz="94610" autoAdjust="0"/>
  </p:normalViewPr>
  <p:slideViewPr>
    <p:cSldViewPr>
      <p:cViewPr>
        <p:scale>
          <a:sx n="77" d="100"/>
          <a:sy n="77" d="100"/>
        </p:scale>
        <p:origin x="-93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339AA9C-FDE1-470C-ACB6-A36FB9AF63FE}" type="datetimeFigureOut">
              <a:rPr lang="cs-CZ" smtClean="0"/>
              <a:pPr/>
              <a:t>6.5.2012</a:t>
            </a:fld>
            <a:endParaRPr lang="cs-CZ" dirty="0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 dirty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wmf"/><Relationship Id="rId16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png"/><Relationship Id="rId15" Type="http://schemas.openxmlformats.org/officeDocument/2006/relationships/image" Target="../media/image20.wmf"/><Relationship Id="rId10" Type="http://schemas.openxmlformats.org/officeDocument/2006/relationships/image" Target="../media/image15.png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1.wmf"/><Relationship Id="rId18" Type="http://schemas.openxmlformats.org/officeDocument/2006/relationships/image" Target="../media/image36.wmf"/><Relationship Id="rId3" Type="http://schemas.openxmlformats.org/officeDocument/2006/relationships/image" Target="../media/image11.wmf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17" Type="http://schemas.openxmlformats.org/officeDocument/2006/relationships/image" Target="../media/image35.wmf"/><Relationship Id="rId2" Type="http://schemas.openxmlformats.org/officeDocument/2006/relationships/image" Target="../media/image23.wmf"/><Relationship Id="rId16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15.png"/><Relationship Id="rId15" Type="http://schemas.openxmlformats.org/officeDocument/2006/relationships/image" Target="../media/image33.wmf"/><Relationship Id="rId10" Type="http://schemas.openxmlformats.org/officeDocument/2006/relationships/image" Target="../media/image28.wmf"/><Relationship Id="rId4" Type="http://schemas.openxmlformats.org/officeDocument/2006/relationships/image" Target="../media/image14.wmf"/><Relationship Id="rId9" Type="http://schemas.openxmlformats.org/officeDocument/2006/relationships/image" Target="../media/image27.wmf"/><Relationship Id="rId14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7.wmf"/><Relationship Id="rId7" Type="http://schemas.openxmlformats.org/officeDocument/2006/relationships/image" Target="../media/image40.wmf"/><Relationship Id="rId12" Type="http://schemas.openxmlformats.org/officeDocument/2006/relationships/image" Target="../media/image10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11" Type="http://schemas.openxmlformats.org/officeDocument/2006/relationships/image" Target="../media/image42.wmf"/><Relationship Id="rId5" Type="http://schemas.openxmlformats.org/officeDocument/2006/relationships/image" Target="../media/image39.wmf"/><Relationship Id="rId10" Type="http://schemas.openxmlformats.org/officeDocument/2006/relationships/image" Target="../media/image9.wmf"/><Relationship Id="rId4" Type="http://schemas.openxmlformats.org/officeDocument/2006/relationships/image" Target="../media/image38.wmf"/><Relationship Id="rId9" Type="http://schemas.openxmlformats.org/officeDocument/2006/relationships/image" Target="../media/image41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27446"/>
              </p:ext>
            </p:extLst>
          </p:nvPr>
        </p:nvGraphicFramePr>
        <p:xfrm>
          <a:off x="539553" y="332656"/>
          <a:ext cx="8064894" cy="5672261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VY_32_INOVACE_IV_2_20_Opakování jednotek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Procvičování a praktické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užití jednotek délky, hmotnosti, objemu, opakování základních převodů jednotek.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procvičuje různé jednotky, rozpoznává jejich využití </a:t>
                      </a:r>
                      <a:r>
                        <a:rPr lang="cs-CZ" sz="16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 praxi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jednotky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délky,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hmotnosti a objemu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1347788" indent="-10763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délky – opakování jednotek a základních převodů</a:t>
                      </a:r>
                      <a:endParaRPr lang="cs-CZ" sz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délky – rozpoznání správného užití – kliknutím na nevhodný obrázek, obrázek a název zmizí</a:t>
                      </a:r>
                      <a:endParaRPr lang="cs-CZ" sz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5: Jednotky hmotnosti – opakování jednotek a základních převodů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hmotnosti – rozpoznání správného užití  - kliknutím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 nevhodný obrázek, obrázek a název zmizí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7: Jednotky objemu – opakování jednotek a základních převodů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objemu – rozpoznání správného užití  - kliknutím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na nevhodný obrázek, obrázek a název zmizí</a:t>
                      </a:r>
                    </a:p>
                    <a:p>
                      <a:pPr marL="1347788" marR="0" indent="-10763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Poznámka:  Tato prezentace následuje po předchozím opakování jednotek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délky, hmotnosti a objemu</a:t>
                      </a: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                   Před řešením úkolů na snímcích číslo 4, 6, 8 se žáky nejdříve „přečteme“ obrázky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     </a:t>
                      </a:r>
                    </a:p>
                    <a:p>
                      <a:pPr marL="1347788" indent="-10763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899592" y="980728"/>
            <a:ext cx="7732266" cy="144655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 smtClean="0"/>
              <a:t>Opakování jednotek délky, hmotnosti a objemu</a:t>
            </a:r>
            <a:endParaRPr lang="cs-CZ" sz="4400" dirty="0"/>
          </a:p>
        </p:txBody>
      </p:sp>
      <p:pic>
        <p:nvPicPr>
          <p:cNvPr id="1028" name="Picture 4" descr="C:\Users\florianovar\AppData\Local\Microsoft\Windows\Temporary Internet Files\Content.IE5\KXBLGCBL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2787437" cy="2249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lorianovar\AppData\Local\Microsoft\Windows\Temporary Internet Files\Content.IE5\FK5KBO0H\MC90043384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2942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florianovar\AppData\Local\Microsoft\Windows\Temporary Internet Files\Content.IE5\FK5KBO0H\MC9002379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258" y="2924944"/>
            <a:ext cx="2447393" cy="221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65855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7" y="1394569"/>
            <a:ext cx="3960441" cy="1572855"/>
          </a:xfrm>
          <a:noFill/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3200" dirty="0" smtClean="0"/>
              <a:t>Základní jednotka: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3200" dirty="0" smtClean="0"/>
              <a:t>Vedlejší jednotky: 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692441" y="1363240"/>
            <a:ext cx="11849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metr</a:t>
            </a:r>
            <a:endParaRPr lang="cs-CZ" sz="3600" b="1" cap="none" spc="0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92401" y="1363240"/>
            <a:ext cx="5950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35155" y="2382649"/>
            <a:ext cx="17796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kilometr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78249" y="2967424"/>
            <a:ext cx="18934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decimetr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635155" y="3616727"/>
            <a:ext cx="20297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centimetr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92441" y="4268772"/>
            <a:ext cx="17812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milimetr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801030" y="2382649"/>
            <a:ext cx="7777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km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89809" y="2967423"/>
            <a:ext cx="8002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dm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01030" y="3616726"/>
            <a:ext cx="7777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cm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32101" y="4268772"/>
            <a:ext cx="9156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mm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16198" y="404664"/>
            <a:ext cx="4392488" cy="76944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délky</a:t>
            </a:r>
          </a:p>
        </p:txBody>
      </p:sp>
      <p:pic>
        <p:nvPicPr>
          <p:cNvPr id="5123" name="Picture 3" descr="C:\Users\florianovar\AppData\Local\Microsoft\Windows\Temporary Internet Files\Content.IE5\KXBLGCBL\MC900412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901" y="5109867"/>
            <a:ext cx="2263542" cy="145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ástupný symbol pro obsah 2"/>
          <p:cNvSpPr txBox="1">
            <a:spLocks/>
          </p:cNvSpPr>
          <p:nvPr/>
        </p:nvSpPr>
        <p:spPr>
          <a:xfrm>
            <a:off x="179512" y="3489687"/>
            <a:ext cx="4104456" cy="3240360"/>
          </a:xfrm>
          <a:prstGeom prst="rect">
            <a:avLst/>
          </a:prstGeom>
        </p:spPr>
        <p:txBody>
          <a:bodyPr vert="horz" anchor="t">
            <a:normAutofit fontScale="77500" lnSpcReduction="20000"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km	=	1 000 m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m	=	10 dm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m	= 	100 cm	</a:t>
            </a:r>
          </a:p>
          <a:p>
            <a:pPr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m	= 	1 000 mm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dm	= 	10 cm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dm 	= 	100 mm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cm 	=	10 mm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32717641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0716" y="1042815"/>
            <a:ext cx="3000945" cy="4467915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Záclony</a:t>
            </a:r>
          </a:p>
          <a:p>
            <a:r>
              <a:rPr lang="cs-CZ" dirty="0" smtClean="0"/>
              <a:t>Mléko</a:t>
            </a:r>
          </a:p>
          <a:p>
            <a:r>
              <a:rPr lang="cs-CZ" dirty="0" smtClean="0"/>
              <a:t>Provázek</a:t>
            </a:r>
          </a:p>
          <a:p>
            <a:r>
              <a:rPr lang="cs-CZ" dirty="0" smtClean="0"/>
              <a:t>Drát</a:t>
            </a:r>
          </a:p>
          <a:p>
            <a:r>
              <a:rPr lang="cs-CZ" dirty="0" smtClean="0"/>
              <a:t>Olej</a:t>
            </a:r>
          </a:p>
          <a:p>
            <a:r>
              <a:rPr lang="cs-CZ" dirty="0" smtClean="0"/>
              <a:t>Mouka</a:t>
            </a:r>
          </a:p>
          <a:p>
            <a:r>
              <a:rPr lang="cs-CZ" dirty="0" smtClean="0"/>
              <a:t>Zahradní hadice</a:t>
            </a:r>
          </a:p>
          <a:p>
            <a:r>
              <a:rPr lang="cs-CZ" dirty="0" smtClean="0"/>
              <a:t>Látka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Sýr</a:t>
            </a:r>
          </a:p>
          <a:p>
            <a:r>
              <a:rPr lang="cs-CZ" dirty="0" smtClean="0"/>
              <a:t>Prodlužovačka</a:t>
            </a:r>
          </a:p>
          <a:p>
            <a:r>
              <a:rPr lang="cs-CZ" dirty="0" smtClean="0"/>
              <a:t>Džus</a:t>
            </a:r>
          </a:p>
          <a:p>
            <a:r>
              <a:rPr lang="cs-CZ" dirty="0" smtClean="0"/>
              <a:t>Nitě</a:t>
            </a:r>
          </a:p>
          <a:p>
            <a:r>
              <a:rPr lang="cs-CZ" dirty="0" smtClean="0"/>
              <a:t>Pomeranč</a:t>
            </a:r>
          </a:p>
          <a:p>
            <a:r>
              <a:rPr lang="cs-CZ" dirty="0" smtClean="0"/>
              <a:t>Banány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3" name="Picture 9" descr="C:\Users\florianovar\AppData\Local\Microsoft\Windows\Temporary Internet Files\Content.IE5\521CUHTJ\MC9002149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392">
            <a:off x="4456528" y="4139203"/>
            <a:ext cx="1624713" cy="134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florianovar\AppData\Local\Microsoft\Windows\Temporary Internet Files\Content.IE5\Z5SQY4EL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4799" y="213753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florianovar\AppData\Local\Microsoft\Windows\Temporary Internet Files\Content.IE5\FK5KBO0H\MC9003254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4580">
            <a:off x="7882310" y="5124408"/>
            <a:ext cx="1051101" cy="14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1510" y="338753"/>
            <a:ext cx="5633273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Co kupujeme na </a:t>
            </a:r>
            <a:r>
              <a:rPr lang="cs-CZ" sz="4000" dirty="0" smtClean="0"/>
              <a:t>metry?</a:t>
            </a:r>
            <a:endParaRPr lang="cs-CZ" sz="4000" dirty="0"/>
          </a:p>
        </p:txBody>
      </p:sp>
      <p:pic>
        <p:nvPicPr>
          <p:cNvPr id="2052" name="Picture 4" descr="C:\Users\florianovar\AppData\Local\Microsoft\Windows\Temporary Internet Files\Content.IE5\KXBLGCBL\MC90044172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234" y="3695277"/>
            <a:ext cx="938094" cy="93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florianovar\AppData\Local\Microsoft\Windows\Temporary Internet Files\Content.IE5\UADTYMDV\MC9003223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465" y="5658706"/>
            <a:ext cx="1286761" cy="90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lorianovar\AppData\Local\Microsoft\Windows\Temporary Internet Files\Content.IE5\F1GJZC0T\MC900215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903" y="1214224"/>
            <a:ext cx="1945516" cy="1494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lorianovar\AppData\Local\Microsoft\Windows\Temporary Internet Files\Content.IE5\Z5SQY4EL\MC9003708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11" y="3725242"/>
            <a:ext cx="916229" cy="846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florianovar\AppData\Local\Microsoft\Windows\Temporary Internet Files\Content.IE5\DHQR96LI\MC900038628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465" y="1045096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florianovar\AppData\Local\Microsoft\Windows\Temporary Internet Files\Content.IE5\Z0R3RTH3\MC900441753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618" y="3218733"/>
            <a:ext cx="1084019" cy="1084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florianovar\AppData\Local\Microsoft\Windows\Temporary Internet Files\Content.IE5\F1GJZC0T\MC90035121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704">
            <a:off x="6584715" y="2123872"/>
            <a:ext cx="846410" cy="1398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florianovar\AppData\Local\Microsoft\Windows\Temporary Internet Files\Content.IE5\F1GJZC0T\MC90019251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5600" y="322623"/>
            <a:ext cx="1645899" cy="144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florianovar\AppData\Local\Microsoft\Windows\Temporary Internet Files\Content.IE5\KXBLGCBL\MC90023529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023" y="2880444"/>
            <a:ext cx="1807769" cy="108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florianovar\AppData\Local\Microsoft\Windows\Temporary Internet Files\Content.IE5\WT4TPKX5\MC900441776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35" y="542327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florianovar\AppData\Local\Microsoft\Windows\Temporary Internet Files\Content.IE5\K2GSN73L\MC90032550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240" y="5170948"/>
            <a:ext cx="1246903" cy="148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florianovar\AppData\Local\Microsoft\Windows\Temporary Internet Files\Content.IE5\521CUHTJ\MC90033092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3491" y="5200713"/>
            <a:ext cx="1496271" cy="126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69251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5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30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308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 tmFilter="0, 0; .2, .5; .8, .5; 1, 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5" dur="250" autoRev="1" fill="hold"/>
                                        <p:tgtEl>
                                          <p:spTgt spid="308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500" tmFilter="0, 0; .2, .5; .8, .5; 1, 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250" autoRev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 tmFilter="0, 0; .2, .5; .8, .5; 1, 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9" dur="250" autoRev="1" fill="hold"/>
                                        <p:tgtEl>
                                          <p:spTgt spid="307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 tmFilter="0, 0; .2, .5; .8, .5; 1, 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4" dur="250" autoRev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0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2000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 tmFilter="0, 0; .2, .5; .8, .5; 1, 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4" dur="250" autoRev="1" fill="hold"/>
                                        <p:tgtEl>
                                          <p:spTgt spid="308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9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 tmFilter="0, 0; .2, .5; .8, .5; 1, 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5" dur="250" autoRev="1" fill="hold"/>
                                        <p:tgtEl>
                                          <p:spTgt spid="308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4680520" cy="1800200"/>
          </a:xfrm>
          <a:noFill/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charset="0"/>
              <a:buNone/>
            </a:pPr>
            <a:r>
              <a:rPr lang="cs-CZ" sz="4000" dirty="0" smtClean="0"/>
              <a:t>Základní jednotka: 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4000" dirty="0" smtClean="0"/>
              <a:t>Vedlejší jednotky: </a:t>
            </a:r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958493" y="1364082"/>
            <a:ext cx="210826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kilogram</a:t>
            </a:r>
            <a:endParaRPr lang="cs-CZ" sz="3600" b="1" cap="none" spc="0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083694" y="1364082"/>
            <a:ext cx="7232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kg</a:t>
            </a:r>
            <a:endParaRPr lang="cs-CZ" sz="3600" b="1" cap="none" spc="0" dirty="0">
              <a:ln w="31550" cmpd="sng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64334" y="2564904"/>
            <a:ext cx="10486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tuna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64334" y="3236233"/>
            <a:ext cx="28264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metrický cent</a:t>
            </a:r>
            <a:endParaRPr lang="cs-CZ" sz="3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64334" y="3907562"/>
            <a:ext cx="118814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gram</a:t>
            </a:r>
            <a:endParaRPr lang="cs-CZ" sz="3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204910" y="2527044"/>
            <a:ext cx="3209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148003" y="3175546"/>
            <a:ext cx="4347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q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148003" y="3824049"/>
            <a:ext cx="43473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00600" cy="76944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hmotnosti</a:t>
            </a:r>
            <a:endParaRPr lang="cs-CZ" sz="44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00512" y="4422109"/>
            <a:ext cx="4170458" cy="2247251"/>
          </a:xfrm>
          <a:prstGeom prst="rect">
            <a:avLst/>
          </a:prstGeom>
        </p:spPr>
        <p:txBody>
          <a:bodyPr vert="horz" anchor="t">
            <a:normAutofit fontScale="92500" lnSpcReduction="10000"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t	=	10 q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t	=	1000 kg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q	= 	100 kg	</a:t>
            </a:r>
          </a:p>
          <a:p>
            <a:pPr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kg	= 	1 000 g</a:t>
            </a:r>
            <a:endParaRPr lang="cs-CZ" sz="3600" dirty="0"/>
          </a:p>
        </p:txBody>
      </p:sp>
      <p:pic>
        <p:nvPicPr>
          <p:cNvPr id="19" name="Picture 2" descr="C:\Users\florianovar\AppData\Local\Microsoft\Windows\Temporary Internet Files\Content.IE5\FK5KBO0H\MC90029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486" y="4678061"/>
            <a:ext cx="1399933" cy="209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2034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0" grpId="0"/>
      <p:bldP spid="13" grpId="0"/>
      <p:bldP spid="14" grpId="0"/>
      <p:bldP spid="15" grpId="0"/>
      <p:bldP spid="1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89193"/>
            <a:ext cx="2070095" cy="403269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Záclony</a:t>
            </a:r>
          </a:p>
          <a:p>
            <a:r>
              <a:rPr lang="cs-CZ" dirty="0" smtClean="0"/>
              <a:t>Mléko</a:t>
            </a:r>
          </a:p>
          <a:p>
            <a:r>
              <a:rPr lang="cs-CZ" dirty="0" smtClean="0"/>
              <a:t>Maso</a:t>
            </a:r>
          </a:p>
          <a:p>
            <a:r>
              <a:rPr lang="cs-CZ" dirty="0" smtClean="0"/>
              <a:t>Salám</a:t>
            </a:r>
          </a:p>
          <a:p>
            <a:r>
              <a:rPr lang="cs-CZ" dirty="0" smtClean="0"/>
              <a:t>Provázek</a:t>
            </a:r>
          </a:p>
          <a:p>
            <a:r>
              <a:rPr lang="cs-CZ" dirty="0" smtClean="0"/>
              <a:t>Mouka</a:t>
            </a:r>
          </a:p>
          <a:p>
            <a:r>
              <a:rPr lang="cs-CZ" dirty="0" smtClean="0"/>
              <a:t>Písek</a:t>
            </a:r>
          </a:p>
          <a:p>
            <a:r>
              <a:rPr lang="cs-CZ" dirty="0" smtClean="0"/>
              <a:t>Látka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Sýr</a:t>
            </a:r>
          </a:p>
          <a:p>
            <a:r>
              <a:rPr lang="cs-CZ" dirty="0" smtClean="0"/>
              <a:t>Zelenina</a:t>
            </a:r>
          </a:p>
          <a:p>
            <a:r>
              <a:rPr lang="cs-CZ" dirty="0" smtClean="0"/>
              <a:t>Ovoce</a:t>
            </a:r>
          </a:p>
          <a:p>
            <a:r>
              <a:rPr lang="cs-CZ" dirty="0" smtClean="0"/>
              <a:t>Špekáčky</a:t>
            </a:r>
          </a:p>
          <a:p>
            <a:r>
              <a:rPr lang="cs-CZ" dirty="0" smtClean="0"/>
              <a:t>Ryby</a:t>
            </a:r>
          </a:p>
        </p:txBody>
      </p:sp>
      <p:pic>
        <p:nvPicPr>
          <p:cNvPr id="1037" name="Picture 13" descr="C:\Users\florianovar\AppData\Local\Microsoft\Windows\Temporary Internet Files\Content.IE5\F1GJZC0T\MC900238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359" y="611042"/>
            <a:ext cx="1883081" cy="115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1510" y="338753"/>
            <a:ext cx="6545382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Co kupujeme na </a:t>
            </a:r>
            <a:r>
              <a:rPr lang="cs-CZ" sz="4000" dirty="0" smtClean="0"/>
              <a:t>kilogramy?</a:t>
            </a:r>
            <a:endParaRPr lang="cs-CZ" sz="4000" dirty="0"/>
          </a:p>
        </p:txBody>
      </p:sp>
      <p:pic>
        <p:nvPicPr>
          <p:cNvPr id="17" name="Picture 5" descr="C:\Users\florianovar\AppData\Local\Microsoft\Windows\Temporary Internet Files\Content.IE5\UADTYMDV\MC900322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217" y="5618269"/>
            <a:ext cx="1286761" cy="90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florianovar\AppData\Local\Microsoft\Windows\Temporary Internet Files\Content.IE5\DHQR96LI\MC90003862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845" y="5353089"/>
            <a:ext cx="979627" cy="139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florianovar\AppData\Local\Microsoft\Windows\Temporary Internet Files\Content.IE5\Z0R3RTH3\MC90044175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476" y="2022894"/>
            <a:ext cx="1084019" cy="1084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florianovar\AppData\Local\Microsoft\Windows\Temporary Internet Files\Content.IE5\UADTYMDV\MC9004126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411" y="1058860"/>
            <a:ext cx="2096294" cy="17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florianovar\AppData\Local\Microsoft\Windows\Temporary Internet Files\Content.IE5\F1GJZC0T\MC9000884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454" y="1245582"/>
            <a:ext cx="1460757" cy="119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florianovar\AppData\Local\Microsoft\Windows\Temporary Internet Files\Content.IE5\KXBLGCBL\MC9002904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351" y="5528444"/>
            <a:ext cx="1403667" cy="113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florianovar\AppData\Local\Microsoft\Windows\Temporary Internet Files\Content.IE5\Z0R3RTH3\MC9001499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359" y="3844811"/>
            <a:ext cx="1883081" cy="143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423694" y="3478891"/>
            <a:ext cx="2146508" cy="1379492"/>
            <a:chOff x="2149360" y="3626085"/>
            <a:chExt cx="2224147" cy="1546808"/>
          </a:xfrm>
        </p:grpSpPr>
        <p:pic>
          <p:nvPicPr>
            <p:cNvPr id="6156" name="Picture 12" descr="C:\Users\florianovar\AppData\Local\Microsoft\Windows\Temporary Internet Files\Content.IE5\DHQR96LI\MC900112296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6999" y="3793401"/>
              <a:ext cx="1260926" cy="4178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9" name="Picture 15" descr="C:\Users\florianovar\AppData\Local\Microsoft\Windows\Temporary Internet Files\Content.IE5\Z0R3RTH3\MC900232585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9360" y="4103378"/>
              <a:ext cx="1316065" cy="10695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62" name="Picture 18" descr="C:\Users\florianovar\AppData\Local\Microsoft\Windows\Temporary Internet Files\Content.IE5\F1GJZC0T\MC900191667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1837" y="4340229"/>
              <a:ext cx="1008184" cy="832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63" name="Picture 19" descr="C:\Users\florianovar\AppData\Local\Microsoft\Windows\Temporary Internet Files\Content.IE5\FFK8QRPJ\MC900331282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91837" y="3626085"/>
              <a:ext cx="1081670" cy="858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6164" name="Picture 20" descr="C:\Users\florianovar\AppData\Local\Microsoft\Windows\Temporary Internet Files\Content.IE5\Z5SQY4EL\MC90025097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2651" y="2564904"/>
            <a:ext cx="1871022" cy="160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florianovar\AppData\Local\Microsoft\Windows\Temporary Internet Files\Content.IE5\WT4TPKX5\MC90029616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833" y="2085337"/>
            <a:ext cx="1775607" cy="1557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C:\Users\florianovar\AppData\Local\Microsoft\Windows\Temporary Internet Files\Content.IE5\521CUHTJ\MC900280908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4970981"/>
            <a:ext cx="1800353" cy="160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C:\Users\florianovar\AppData\Local\Microsoft\Windows\Temporary Internet Files\Content.IE5\Z0R3RTH3\MC90008995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943" y="5149633"/>
            <a:ext cx="2203020" cy="172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3" name="Picture 29" descr="C:\Users\florianovar\AppData\Local\Microsoft\Windows\Temporary Internet Files\Content.IE5\UADTYMDV\MC900411904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454" y="4266235"/>
            <a:ext cx="1693416" cy="140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34717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61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 tmFilter="0, 0; .2, .5; .8, .5; 1, 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250" autoRev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6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64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6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 tmFilter="0, 0; .2, .5; .8, .5; 1, 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250" autoRev="1" fill="hold"/>
                                        <p:tgtEl>
                                          <p:spTgt spid="616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6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61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 tmFilter="0, 0; .2, .5; .8, .5; 1, 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2" dur="250" autoRev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6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2000"/>
                                        <p:tgtEl>
                                          <p:spTgt spid="6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6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6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6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 tmFilter="0, 0; .2, .5; .8, .5; 1, 0"/>
                                        <p:tgtEl>
                                          <p:spTgt spid="61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1" dur="250" autoRev="1" fill="hold"/>
                                        <p:tgtEl>
                                          <p:spTgt spid="61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500" tmFilter="0, 0; .2, .5; .8, .5; 1, 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6" dur="250" autoRev="1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7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6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 tmFilter="0, 0; .2, .5; .8, .5; 1, 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5" dur="250" autoRev="1" fill="hold"/>
                                        <p:tgtEl>
                                          <p:spTgt spid="61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0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3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6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5" dur="500" tmFilter="0, 0; .2, .5; .8, .5; 1, 0"/>
                                        <p:tgtEl>
                                          <p:spTgt spid="617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6" dur="250" autoRev="1" fill="hold"/>
                                        <p:tgtEl>
                                          <p:spTgt spid="617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1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7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074127" cy="2107843"/>
          </a:xfrm>
          <a:noFill/>
        </p:spPr>
        <p:txBody>
          <a:bodyPr>
            <a:noAutofit/>
          </a:bodyPr>
          <a:lstStyle/>
          <a:p>
            <a:pPr eaLnBrk="1" hangingPunct="1">
              <a:buFont typeface="Arial" charset="0"/>
              <a:buNone/>
            </a:pPr>
            <a:r>
              <a:rPr lang="cs-CZ" sz="3200" dirty="0" smtClean="0"/>
              <a:t>Základní jednotka: 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3200" dirty="0" smtClean="0"/>
              <a:t>Vedlejší jednotky: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pPr eaLnBrk="1" hangingPunct="1">
              <a:buFont typeface="Arial" charset="0"/>
              <a:buNone/>
            </a:pP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2763961" y="2290152"/>
            <a:ext cx="101595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litr</a:t>
            </a:r>
            <a:endParaRPr lang="cs-CZ" sz="3200" b="1" dirty="0">
              <a:ln w="31550" cmpd="sng">
                <a:solidFill>
                  <a:srgbClr val="FF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68144" y="2287411"/>
            <a:ext cx="29847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l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66669" y="3645024"/>
            <a:ext cx="180049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hektolitr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66669" y="4229799"/>
            <a:ext cx="141577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mililitr</a:t>
            </a:r>
            <a:endParaRPr lang="cs-CZ" sz="3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743109" y="3515921"/>
            <a:ext cx="5485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hl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85400" y="4229798"/>
            <a:ext cx="66396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ml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00600" cy="76944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objemu</a:t>
            </a:r>
            <a:endParaRPr lang="cs-CZ" sz="44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08250" y="4941168"/>
            <a:ext cx="5242197" cy="1501410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200" dirty="0" smtClean="0"/>
              <a:t>1 hl	=	100 l</a:t>
            </a:r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r>
              <a:rPr lang="cs-CZ" sz="3200" dirty="0" smtClean="0"/>
              <a:t>1 l	=	1 000 ml	</a:t>
            </a:r>
          </a:p>
          <a:p>
            <a:pPr>
              <a:buFont typeface="Arial" charset="0"/>
              <a:buNone/>
              <a:tabLst>
                <a:tab pos="1430338" algn="l"/>
                <a:tab pos="2330450" algn="l"/>
              </a:tabLst>
            </a:pPr>
            <a:endParaRPr lang="cs-CZ" sz="3200" dirty="0" smtClean="0"/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endParaRPr lang="cs-CZ" sz="3200" dirty="0" smtClean="0"/>
          </a:p>
          <a:p>
            <a:pPr>
              <a:buFont typeface="Wingdings 2" pitchFamily="18" charset="2"/>
              <a:buNone/>
              <a:tabLst>
                <a:tab pos="1430338" algn="l"/>
                <a:tab pos="2330450" algn="l"/>
              </a:tabLst>
            </a:pPr>
            <a:endParaRPr lang="cs-CZ" sz="3200" dirty="0" smtClean="0"/>
          </a:p>
        </p:txBody>
      </p:sp>
      <p:pic>
        <p:nvPicPr>
          <p:cNvPr id="4098" name="Picture 2" descr="C:\Users\florianovar\AppData\Local\Microsoft\Windows\Temporary Internet Files\Content.IE5\WT4TPKX5\MC900038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844" y="548680"/>
            <a:ext cx="1430094" cy="203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15561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3" grpId="0"/>
      <p:bldP spid="14" grpId="0"/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6686550" cy="362168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Mléko</a:t>
            </a:r>
          </a:p>
          <a:p>
            <a:r>
              <a:rPr lang="cs-CZ" dirty="0" smtClean="0"/>
              <a:t>Cukr</a:t>
            </a:r>
          </a:p>
          <a:p>
            <a:r>
              <a:rPr lang="cs-CZ" dirty="0" smtClean="0"/>
              <a:t>Olej</a:t>
            </a:r>
          </a:p>
          <a:p>
            <a:r>
              <a:rPr lang="cs-CZ" dirty="0" smtClean="0"/>
              <a:t>Mouka</a:t>
            </a:r>
          </a:p>
          <a:p>
            <a:r>
              <a:rPr lang="cs-CZ" dirty="0" smtClean="0"/>
              <a:t>Nafta</a:t>
            </a:r>
          </a:p>
          <a:p>
            <a:r>
              <a:rPr lang="cs-CZ" dirty="0" smtClean="0"/>
              <a:t>Látka</a:t>
            </a:r>
          </a:p>
          <a:p>
            <a:r>
              <a:rPr lang="cs-CZ" dirty="0" smtClean="0"/>
              <a:t>Voda</a:t>
            </a:r>
          </a:p>
          <a:p>
            <a:r>
              <a:rPr lang="cs-CZ" dirty="0" smtClean="0"/>
              <a:t>Sýr</a:t>
            </a:r>
          </a:p>
          <a:p>
            <a:r>
              <a:rPr lang="cs-CZ" dirty="0" smtClean="0"/>
              <a:t>Benzin</a:t>
            </a:r>
          </a:p>
          <a:p>
            <a:r>
              <a:rPr lang="cs-CZ" dirty="0" smtClean="0"/>
              <a:t>Džus</a:t>
            </a:r>
          </a:p>
          <a:p>
            <a:r>
              <a:rPr lang="cs-CZ" dirty="0" smtClean="0"/>
              <a:t>Pomeranč</a:t>
            </a:r>
          </a:p>
          <a:p>
            <a:r>
              <a:rPr lang="cs-CZ" dirty="0" smtClean="0"/>
              <a:t>Banány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florianovar\AppData\Local\Microsoft\Windows\Temporary Internet Files\Content.IE5\Z0R3RTH3\MC9004417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506" y="1141138"/>
            <a:ext cx="1567135" cy="1567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lorianovar\AppData\Local\Microsoft\Windows\Temporary Internet Files\Content.IE5\521CUHTJ\MC9002149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392">
            <a:off x="2585219" y="3843752"/>
            <a:ext cx="1624713" cy="134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florianovar\AppData\Local\Microsoft\Windows\Temporary Internet Files\Content.IE5\FK5KBO0H\MC9001498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974" y="1365760"/>
            <a:ext cx="2617963" cy="230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florianovar\AppData\Local\Microsoft\Windows\Temporary Internet Files\Content.IE5\521CUHTJ\MC9002809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443" y="144625"/>
            <a:ext cx="2280043" cy="199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florianovar\AppData\Local\Microsoft\Windows\Temporary Internet Files\Content.IE5\F1GJZC0T\MC9002381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342173"/>
            <a:ext cx="2315129" cy="142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florianovar\AppData\Local\Microsoft\Windows\Temporary Internet Files\Content.IE5\DHQR96LI\MC9002326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641" y="2072512"/>
            <a:ext cx="834511" cy="127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florianovar\AppData\Local\Microsoft\Windows\Temporary Internet Files\Content.IE5\Z5SQY4EL\MC90044171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963" y="316680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florianovar\AppData\Local\Microsoft\Windows\Temporary Internet Files\Content.IE5\QY4DGTW9\MC9002322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1405" y="2804236"/>
            <a:ext cx="1020763" cy="139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florianovar\AppData\Local\Microsoft\Windows\Temporary Internet Files\Content.IE5\FK5KBO0H\MC9003254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4580">
            <a:off x="6591093" y="4242998"/>
            <a:ext cx="1051101" cy="149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1510" y="338753"/>
            <a:ext cx="5147563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Co kupujeme na litry?</a:t>
            </a:r>
          </a:p>
        </p:txBody>
      </p:sp>
      <p:pic>
        <p:nvPicPr>
          <p:cNvPr id="2051" name="Picture 3" descr="C:\Users\florianovar\AppData\Local\Microsoft\Windows\Temporary Internet Files\Content.IE5\F1GJZC0T\MC90029018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864" y="5092491"/>
            <a:ext cx="2560622" cy="15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lorianovar\AppData\Local\Microsoft\Windows\Temporary Internet Files\Content.IE5\KXBLGCBL\MC90044172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97" y="5704048"/>
            <a:ext cx="938094" cy="93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896278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45" presetClass="exit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10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 tmFilter="0, 0; .2, .5; .8, .5; 1, 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250" autoRev="1" fill="hold"/>
                                        <p:tgtEl>
                                          <p:spTgt spid="104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2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6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1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7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 tmFilter="0, 0; .2, .5; .8, .5; 1, 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250" autoRev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4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56084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</a:rPr>
              <a:t>Použité zdroje:</a:t>
            </a:r>
            <a:br>
              <a:rPr lang="cs-CZ" sz="3200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Čerpáno z otevřené galerie Microsoft Office v programu PowerPoint</a:t>
            </a:r>
            <a:br>
              <a:rPr lang="cs-CZ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 w="92075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3599</TotalTime>
  <Words>380</Words>
  <Application>Microsoft Office PowerPoint</Application>
  <PresentationFormat>Předvádění na obrazovce (4:3)</PresentationFormat>
  <Paragraphs>139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Učitel</cp:lastModifiedBy>
  <cp:revision>320</cp:revision>
  <dcterms:created xsi:type="dcterms:W3CDTF">2012-03-26T21:10:22Z</dcterms:created>
  <dcterms:modified xsi:type="dcterms:W3CDTF">2012-05-06T14:00:49Z</dcterms:modified>
</cp:coreProperties>
</file>