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56" r:id="rId3"/>
    <p:sldId id="257" r:id="rId4"/>
    <p:sldId id="260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59" autoAdjust="0"/>
  </p:normalViewPr>
  <p:slideViewPr>
    <p:cSldViewPr>
      <p:cViewPr varScale="1">
        <p:scale>
          <a:sx n="70" d="100"/>
          <a:sy n="70" d="100"/>
        </p:scale>
        <p:origin x="-115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5680EE-93FC-4FE4-9931-3814B44B69A4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85FD8-B2FD-40A2-8E02-4735079F0D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612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85FD8-B2FD-40A2-8E02-4735079F0D93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C36F4-BF51-452C-8087-E373AEC31AFF}" type="datetimeFigureOut">
              <a:rPr lang="cs-CZ" smtClean="0"/>
              <a:t>27.6.2011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AE4BE-78F4-40DA-8861-CF85C32781C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098576" cy="562074"/>
          </a:xfrm>
        </p:spPr>
        <p:txBody>
          <a:bodyPr>
            <a:normAutofit/>
          </a:bodyPr>
          <a:lstStyle/>
          <a:p>
            <a:r>
              <a:rPr lang="cs-CZ" sz="1000" b="1" dirty="0"/>
              <a:t>Identifikátor školy: 600 150 569</a:t>
            </a:r>
            <a:br>
              <a:rPr lang="cs-CZ" sz="1000" b="1" dirty="0"/>
            </a:br>
            <a:endParaRPr lang="cs-CZ" sz="1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14146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2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ea typeface="Calibri"/>
                <a:cs typeface="Times New Roman"/>
              </a:rPr>
              <a:t> </a:t>
            </a:r>
            <a:r>
              <a:rPr lang="cs-CZ" b="1" dirty="0" smtClean="0">
                <a:latin typeface="Times New Roman"/>
                <a:ea typeface="Calibri"/>
                <a:cs typeface="Times New Roman"/>
              </a:rPr>
              <a:t> </a:t>
            </a:r>
            <a:endParaRPr lang="cs-CZ" sz="1200" dirty="0" smtClean="0"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1600" b="1" dirty="0">
                <a:ea typeface="Calibri"/>
                <a:cs typeface="Times New Roman"/>
              </a:rPr>
              <a:t> </a:t>
            </a:r>
            <a:endParaRPr lang="cs-CZ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 smtClean="0">
                <a:ea typeface="Calibri"/>
                <a:cs typeface="Times New Roman"/>
              </a:rPr>
              <a:t> </a:t>
            </a:r>
            <a:endParaRPr lang="cs-CZ" sz="12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a typeface="Calibri"/>
                <a:cs typeface="Times New Roman"/>
              </a:rPr>
              <a:t> </a:t>
            </a:r>
            <a:endParaRPr lang="cs-CZ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a typeface="Calibri"/>
                <a:cs typeface="Times New Roman"/>
              </a:rPr>
              <a:t> </a:t>
            </a:r>
            <a:endParaRPr lang="cs-CZ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a typeface="Calibri"/>
                <a:cs typeface="Times New Roman"/>
              </a:rPr>
              <a:t> </a:t>
            </a:r>
            <a:endParaRPr lang="cs-CZ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a typeface="Calibri"/>
                <a:cs typeface="Times New Roman"/>
              </a:rPr>
              <a:t> </a:t>
            </a:r>
            <a:endParaRPr lang="cs-CZ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a typeface="Calibri"/>
                <a:cs typeface="Times New Roman"/>
              </a:rPr>
              <a:t> </a:t>
            </a:r>
            <a:endParaRPr lang="cs-CZ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a typeface="Calibri"/>
                <a:cs typeface="Times New Roman"/>
              </a:rPr>
              <a:t> </a:t>
            </a:r>
            <a:endParaRPr lang="cs-CZ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ea typeface="Calibri"/>
                <a:cs typeface="Times New Roman"/>
              </a:rPr>
              <a:t> </a:t>
            </a:r>
            <a:endParaRPr lang="cs-CZ" sz="1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200" dirty="0">
                <a:ea typeface="Calibri"/>
                <a:cs typeface="Times New Roman"/>
              </a:rPr>
              <a:t> 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205015"/>
            <a:ext cx="5715000" cy="124777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2774727"/>
            <a:ext cx="5373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VY_32_INOVACE_62_Osvobozené divadlo</a:t>
            </a:r>
          </a:p>
        </p:txBody>
      </p:sp>
    </p:spTree>
    <p:extLst>
      <p:ext uri="{BB962C8B-B14F-4D97-AF65-F5344CB8AC3E}">
        <p14:creationId xmlns:p14="http://schemas.microsoft.com/office/powerpoint/2010/main" val="42073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Osvobozené divadlo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152400" y="152400"/>
            <a:ext cx="9144000" cy="685799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000" smtClean="0">
                <a:solidFill>
                  <a:srgbClr val="FF0000"/>
                </a:solidFill>
              </a:rPr>
              <a:t>Osvobozené divadlo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0" y="118245"/>
            <a:ext cx="9376214" cy="685799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000" smtClean="0">
                <a:solidFill>
                  <a:srgbClr val="FF0000"/>
                </a:solidFill>
              </a:rPr>
              <a:t>Osvobozené divadlo</a:t>
            </a:r>
            <a:endParaRPr lang="cs-CZ" sz="6000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1137014"/>
            <a:ext cx="1667435" cy="18722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024" y="1140747"/>
            <a:ext cx="1732379" cy="19282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035" y="4437112"/>
            <a:ext cx="2304256" cy="230425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40747"/>
            <a:ext cx="1512168" cy="18976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b="1" dirty="0"/>
              <a:t>Počátky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42926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Divadlo začalo hrát 8. února 1926, kdy byla       uvedena obnovená                    premiéra </a:t>
            </a:r>
            <a:r>
              <a:rPr lang="cs-CZ" dirty="0" err="1" smtClean="0"/>
              <a:t>Moliérovy</a:t>
            </a:r>
            <a:r>
              <a:rPr lang="cs-CZ" dirty="0" smtClean="0"/>
              <a:t>  hry </a:t>
            </a:r>
            <a:r>
              <a:rPr lang="cs-CZ" i="1" dirty="0" err="1" smtClean="0"/>
              <a:t>Georges</a:t>
            </a:r>
            <a:r>
              <a:rPr lang="cs-CZ" i="1" dirty="0" smtClean="0"/>
              <a:t> </a:t>
            </a:r>
            <a:r>
              <a:rPr lang="cs-CZ" i="1" dirty="0" err="1" smtClean="0"/>
              <a:t>Dandin</a:t>
            </a:r>
            <a:r>
              <a:rPr lang="cs-CZ" i="1" dirty="0" smtClean="0"/>
              <a:t>.</a:t>
            </a:r>
          </a:p>
          <a:p>
            <a:r>
              <a:rPr lang="cs-CZ" dirty="0" smtClean="0"/>
              <a:t>Roku</a:t>
            </a:r>
            <a:r>
              <a:rPr lang="cs-CZ" dirty="0"/>
              <a:t> </a:t>
            </a:r>
            <a:r>
              <a:rPr lang="cs-CZ" dirty="0" smtClean="0"/>
              <a:t>1927</a:t>
            </a:r>
            <a:r>
              <a:rPr lang="cs-CZ" dirty="0"/>
              <a:t> se divadlo přestěhovalo </a:t>
            </a:r>
            <a:r>
              <a:rPr lang="cs-CZ" dirty="0" smtClean="0"/>
              <a:t>na Malou</a:t>
            </a:r>
            <a:r>
              <a:rPr lang="cs-CZ" dirty="0"/>
              <a:t> </a:t>
            </a:r>
            <a:r>
              <a:rPr lang="cs-CZ" dirty="0" smtClean="0"/>
              <a:t>Stranu, </a:t>
            </a:r>
            <a:r>
              <a:rPr lang="cs-CZ" dirty="0"/>
              <a:t>do </a:t>
            </a:r>
            <a:r>
              <a:rPr lang="cs-CZ" dirty="0" smtClean="0"/>
              <a:t>Umělecké besedy.</a:t>
            </a:r>
          </a:p>
          <a:p>
            <a:r>
              <a:rPr lang="cs-CZ" dirty="0"/>
              <a:t>Zde poprvé vystoupili </a:t>
            </a:r>
            <a:r>
              <a:rPr lang="cs-CZ" dirty="0" smtClean="0"/>
              <a:t>Jan Werich </a:t>
            </a:r>
            <a:r>
              <a:rPr lang="cs-CZ" dirty="0"/>
              <a:t>a </a:t>
            </a:r>
            <a:r>
              <a:rPr lang="cs-CZ" dirty="0" smtClean="0"/>
              <a:t>Jiří Voskovec</a:t>
            </a:r>
            <a:r>
              <a:rPr lang="cs-CZ" dirty="0"/>
              <a:t> </a:t>
            </a:r>
            <a:r>
              <a:rPr lang="cs-CZ" dirty="0" smtClean="0"/>
              <a:t> </a:t>
            </a:r>
            <a:r>
              <a:rPr lang="cs-CZ" dirty="0"/>
              <a:t>se svou hrou </a:t>
            </a:r>
            <a:r>
              <a:rPr lang="cs-CZ" i="1" dirty="0" smtClean="0"/>
              <a:t>Vest </a:t>
            </a:r>
            <a:r>
              <a:rPr lang="cs-CZ" i="1" dirty="0" err="1" smtClean="0"/>
              <a:t>pocket</a:t>
            </a:r>
            <a:r>
              <a:rPr lang="cs-CZ" i="1" dirty="0" smtClean="0"/>
              <a:t> revue.</a:t>
            </a:r>
            <a:endParaRPr lang="cs-CZ" dirty="0" smtClean="0"/>
          </a:p>
          <a:p>
            <a:r>
              <a:rPr lang="cs-CZ" dirty="0"/>
              <a:t>Téhož roku </a:t>
            </a:r>
            <a:r>
              <a:rPr lang="cs-CZ" dirty="0" smtClean="0"/>
              <a:t> </a:t>
            </a:r>
            <a:r>
              <a:rPr lang="cs-CZ" dirty="0"/>
              <a:t>tu se svými klavírními improvizacemi vystoupil i </a:t>
            </a:r>
            <a:r>
              <a:rPr lang="cs-CZ" dirty="0" smtClean="0"/>
              <a:t>Jaroslav Ježek.</a:t>
            </a:r>
            <a:endParaRPr lang="cs-CZ" i="1" dirty="0" smtClean="0"/>
          </a:p>
          <a:p>
            <a:endParaRPr lang="cs-CZ" i="1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1946–1948</a:t>
            </a:r>
            <a:br>
              <a:rPr lang="cs-CZ" b="1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cs-CZ" dirty="0" smtClean="0"/>
          </a:p>
          <a:p>
            <a:r>
              <a:rPr lang="cs-CZ" dirty="0" smtClean="0"/>
              <a:t>Po</a:t>
            </a:r>
            <a:r>
              <a:rPr lang="cs-CZ" dirty="0"/>
              <a:t> druhé světové válce </a:t>
            </a:r>
            <a:r>
              <a:rPr lang="cs-CZ" dirty="0" smtClean="0"/>
              <a:t>se </a:t>
            </a:r>
            <a:r>
              <a:rPr lang="cs-CZ" dirty="0"/>
              <a:t>Jan Werich a Jiří Voskovec </a:t>
            </a:r>
            <a:r>
              <a:rPr lang="cs-CZ" dirty="0" smtClean="0"/>
              <a:t>pokusili </a:t>
            </a:r>
            <a:r>
              <a:rPr lang="cs-CZ" dirty="0"/>
              <a:t>obnovit Osvobozené divadlo </a:t>
            </a:r>
            <a:r>
              <a:rPr lang="cs-CZ" dirty="0" smtClean="0"/>
              <a:t>, ale </a:t>
            </a:r>
            <a:r>
              <a:rPr lang="cs-CZ" dirty="0"/>
              <a:t>společenské poměry nebyly politické satiře příliš </a:t>
            </a:r>
            <a:r>
              <a:rPr lang="cs-CZ" dirty="0" smtClean="0"/>
              <a:t>nakloněny.</a:t>
            </a:r>
            <a:endParaRPr lang="cs-CZ" dirty="0"/>
          </a:p>
          <a:p>
            <a:r>
              <a:rPr lang="cs-CZ" dirty="0"/>
              <a:t>Jan Werich navázal na tradici Osvobozeného divadla </a:t>
            </a:r>
            <a:r>
              <a:rPr lang="cs-CZ" dirty="0" smtClean="0"/>
              <a:t>s</a:t>
            </a:r>
            <a:r>
              <a:rPr lang="cs-CZ" dirty="0"/>
              <a:t> Miroslavem Horníčkem, později i </a:t>
            </a:r>
            <a:r>
              <a:rPr lang="cs-CZ" dirty="0" err="1"/>
              <a:t>dvojfilmem</a:t>
            </a:r>
            <a:r>
              <a:rPr lang="cs-CZ" dirty="0"/>
              <a:t> </a:t>
            </a:r>
            <a:r>
              <a:rPr lang="cs-CZ" i="1" dirty="0"/>
              <a:t>Císařův pekař a pekařův císař</a:t>
            </a:r>
            <a:r>
              <a:rPr lang="cs-CZ" dirty="0"/>
              <a:t> navázal na starší hru </a:t>
            </a:r>
            <a:r>
              <a:rPr lang="cs-CZ" i="1" dirty="0"/>
              <a:t>Golem</a:t>
            </a:r>
            <a:r>
              <a:rPr lang="cs-CZ" dirty="0"/>
              <a:t> Osvobozeného divadla. Některé texty V+W doplnil vlastními úpravami závěr hry </a:t>
            </a:r>
            <a:r>
              <a:rPr lang="cs-CZ" i="1" dirty="0" err="1"/>
              <a:t>Caesar</a:t>
            </a:r>
            <a:r>
              <a:rPr lang="cs-CZ" dirty="0"/>
              <a:t> a doplnil i sloku k písni </a:t>
            </a:r>
            <a:r>
              <a:rPr lang="cs-CZ" i="1" dirty="0"/>
              <a:t>David a </a:t>
            </a:r>
            <a:r>
              <a:rPr lang="cs-CZ" i="1" dirty="0" smtClean="0"/>
              <a:t>Goliáš.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Hry Osvobozeného divadla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Vest </a:t>
            </a:r>
            <a:r>
              <a:rPr lang="cs-CZ" b="1" dirty="0" err="1" smtClean="0">
                <a:solidFill>
                  <a:srgbClr val="FFFF00"/>
                </a:solidFill>
              </a:rPr>
              <a:t>pocket</a:t>
            </a:r>
            <a:r>
              <a:rPr lang="cs-CZ" b="1" dirty="0" smtClean="0">
                <a:solidFill>
                  <a:srgbClr val="FFFF00"/>
                </a:solidFill>
              </a:rPr>
              <a:t> revue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Gorila ex machina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Kostky jsou vrženy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Premiéra Skafandr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Líčení se odročuje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Fata morgana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Sever proti jihu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Don Juan &amp; </a:t>
            </a:r>
            <a:r>
              <a:rPr lang="cs-CZ" b="1" dirty="0" err="1" smtClean="0">
                <a:solidFill>
                  <a:srgbClr val="FFFF00"/>
                </a:solidFill>
              </a:rPr>
              <a:t>comp</a:t>
            </a:r>
            <a:r>
              <a:rPr lang="cs-CZ" b="1" dirty="0" smtClean="0">
                <a:solidFill>
                  <a:srgbClr val="FFFF00"/>
                </a:solidFill>
              </a:rPr>
              <a:t>.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Golem </a:t>
            </a:r>
          </a:p>
          <a:p>
            <a:r>
              <a:rPr lang="cs-CZ" b="1" dirty="0" err="1" smtClean="0">
                <a:solidFill>
                  <a:srgbClr val="FFFF00"/>
                </a:solidFill>
              </a:rPr>
              <a:t>Caesar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Robin zbojník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Svět za mřížemi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Osel a stín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Slaměný klobouk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Kat a blázen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Vždy s úsměvem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Panoptikum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Balada z hadrů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Nebe na zemi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Rub a líc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Těžká Barbora 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Pěst na oko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r>
              <a:rPr lang="cs-CZ" dirty="0">
                <a:solidFill>
                  <a:schemeClr val="tx1"/>
                </a:solidFill>
              </a:rPr>
              <a:t>Významní představitelé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Jan </a:t>
            </a:r>
            <a:r>
              <a:rPr lang="cs-CZ" dirty="0">
                <a:solidFill>
                  <a:srgbClr val="FF0000"/>
                </a:solidFill>
              </a:rPr>
              <a:t>Werich</a:t>
            </a:r>
          </a:p>
          <a:p>
            <a:r>
              <a:rPr lang="cs-CZ" dirty="0">
                <a:solidFill>
                  <a:srgbClr val="FF0000"/>
                </a:solidFill>
              </a:rPr>
              <a:t>Jiří Voskovec</a:t>
            </a:r>
          </a:p>
          <a:p>
            <a:r>
              <a:rPr lang="cs-CZ" dirty="0">
                <a:solidFill>
                  <a:srgbClr val="FF0000"/>
                </a:solidFill>
              </a:rPr>
              <a:t>Jaroslav Ježek</a:t>
            </a:r>
          </a:p>
          <a:p>
            <a:r>
              <a:rPr lang="cs-CZ" dirty="0">
                <a:solidFill>
                  <a:srgbClr val="FF0000"/>
                </a:solidFill>
              </a:rPr>
              <a:t>Jindřich </a:t>
            </a:r>
            <a:r>
              <a:rPr lang="cs-CZ" dirty="0" err="1">
                <a:solidFill>
                  <a:srgbClr val="FF0000"/>
                </a:solidFill>
              </a:rPr>
              <a:t>Honzl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Jiří </a:t>
            </a:r>
            <a:r>
              <a:rPr lang="cs-CZ" dirty="0" err="1">
                <a:solidFill>
                  <a:srgbClr val="FF0000"/>
                </a:solidFill>
              </a:rPr>
              <a:t>Frejka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František </a:t>
            </a:r>
            <a:r>
              <a:rPr lang="cs-CZ" dirty="0" err="1">
                <a:solidFill>
                  <a:srgbClr val="FF0000"/>
                </a:solidFill>
              </a:rPr>
              <a:t>Filipovský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Václav </a:t>
            </a:r>
            <a:r>
              <a:rPr lang="cs-CZ" dirty="0" err="1">
                <a:solidFill>
                  <a:srgbClr val="FF0000"/>
                </a:solidFill>
              </a:rPr>
              <a:t>Trégl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Jindřich Plachta</a:t>
            </a:r>
          </a:p>
          <a:p>
            <a:r>
              <a:rPr lang="cs-CZ" dirty="0">
                <a:solidFill>
                  <a:srgbClr val="FF0000"/>
                </a:solidFill>
              </a:rPr>
              <a:t>Vladimír </a:t>
            </a:r>
            <a:r>
              <a:rPr lang="cs-CZ" dirty="0" err="1">
                <a:solidFill>
                  <a:srgbClr val="FF0000"/>
                </a:solidFill>
              </a:rPr>
              <a:t>Šmeral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Bohuš Záhorský</a:t>
            </a:r>
          </a:p>
          <a:p>
            <a:r>
              <a:rPr lang="cs-CZ" dirty="0">
                <a:solidFill>
                  <a:srgbClr val="FF0000"/>
                </a:solidFill>
              </a:rPr>
              <a:t>Blanka Waleská</a:t>
            </a:r>
          </a:p>
          <a:p>
            <a:r>
              <a:rPr lang="cs-CZ" dirty="0">
                <a:solidFill>
                  <a:srgbClr val="FF0000"/>
                </a:solidFill>
              </a:rPr>
              <a:t>Miloš Nedbal</a:t>
            </a:r>
          </a:p>
          <a:p>
            <a:r>
              <a:rPr lang="cs-CZ" dirty="0">
                <a:solidFill>
                  <a:srgbClr val="FF0000"/>
                </a:solidFill>
              </a:rPr>
              <a:t>Zdeněk Štěpánek</a:t>
            </a:r>
          </a:p>
          <a:p>
            <a:r>
              <a:rPr lang="cs-CZ" dirty="0">
                <a:solidFill>
                  <a:srgbClr val="FF0000"/>
                </a:solidFill>
              </a:rPr>
              <a:t>Jan </a:t>
            </a:r>
            <a:r>
              <a:rPr lang="cs-CZ" dirty="0" err="1">
                <a:solidFill>
                  <a:srgbClr val="FF0000"/>
                </a:solidFill>
              </a:rPr>
              <a:t>Pivec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Emil František Burian</a:t>
            </a:r>
          </a:p>
          <a:p>
            <a:r>
              <a:rPr lang="cs-CZ" dirty="0">
                <a:solidFill>
                  <a:srgbClr val="FF0000"/>
                </a:solidFill>
              </a:rPr>
              <a:t>Jiřina Štěpničková</a:t>
            </a:r>
          </a:p>
          <a:p>
            <a:r>
              <a:rPr lang="cs-CZ" dirty="0">
                <a:solidFill>
                  <a:srgbClr val="FF0000"/>
                </a:solidFill>
              </a:rPr>
              <a:t>Robert </a:t>
            </a:r>
            <a:r>
              <a:rPr lang="cs-CZ" dirty="0" err="1">
                <a:solidFill>
                  <a:srgbClr val="FF0000"/>
                </a:solidFill>
              </a:rPr>
              <a:t>Brock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>
                <a:solidFill>
                  <a:srgbClr val="FF0000"/>
                </a:solidFill>
              </a:rPr>
              <a:t>Joe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Jenčík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118</Words>
  <Application>Microsoft Office PowerPoint</Application>
  <PresentationFormat>Předvádění na obrazovce (4:3)</PresentationFormat>
  <Paragraphs>69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Identifikátor školy: 600 150 569 </vt:lpstr>
      <vt:lpstr>Osvobozené divadlo</vt:lpstr>
      <vt:lpstr>Počátky </vt:lpstr>
      <vt:lpstr>1946–1948 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Osvobozené Divadlo</dc:title>
  <dc:creator>Jakub</dc:creator>
  <cp:lastModifiedBy>Kašpárková Ivana</cp:lastModifiedBy>
  <cp:revision>14</cp:revision>
  <dcterms:created xsi:type="dcterms:W3CDTF">2011-01-10T17:07:17Z</dcterms:created>
  <dcterms:modified xsi:type="dcterms:W3CDTF">2011-06-27T11:24:43Z</dcterms:modified>
</cp:coreProperties>
</file>